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6858000" cx="12192000"/>
  <p:notesSz cx="7559675" cy="10691800"/>
  <p:embeddedFontLst>
    <p:embeddedFont>
      <p:font typeface="Work Sans Medium"/>
      <p:regular r:id="rId27"/>
      <p:bold r:id="rId28"/>
      <p:italic r:id="rId29"/>
      <p:boldItalic r:id="rId30"/>
    </p:embeddedFont>
    <p:embeddedFont>
      <p:font typeface="Work Sans"/>
      <p:regular r:id="rId31"/>
      <p:bold r:id="rId32"/>
      <p:italic r:id="rId33"/>
      <p:boldItalic r:id="rId34"/>
    </p:embeddedFont>
    <p:embeddedFont>
      <p:font typeface="Work Sans SemiBold"/>
      <p:regular r:id="rId35"/>
      <p:bold r:id="rId36"/>
      <p:italic r:id="rId37"/>
      <p:boldItalic r:id="rId38"/>
    </p:embeddedFon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3" roundtripDataSignature="AMtx7mh0xD7b1bur70hXW/BKNcbMN5G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5.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slide" Target="slides/slide17.xml"/><Relationship Id="rId21" Type="http://schemas.openxmlformats.org/officeDocument/2006/relationships/slide" Target="slides/slide16.xml"/><Relationship Id="rId43"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WorkSansMedium-bold.fntdata"/><Relationship Id="rId27" Type="http://schemas.openxmlformats.org/officeDocument/2006/relationships/font" Target="fonts/WorkSansMedium-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WorkSansMedium-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WorkSans-regular.fntdata"/><Relationship Id="rId30" Type="http://schemas.openxmlformats.org/officeDocument/2006/relationships/font" Target="fonts/WorkSansMedium-boldItalic.fntdata"/><Relationship Id="rId11" Type="http://schemas.openxmlformats.org/officeDocument/2006/relationships/slide" Target="slides/slide6.xml"/><Relationship Id="rId33" Type="http://schemas.openxmlformats.org/officeDocument/2006/relationships/font" Target="fonts/WorkSans-italic.fntdata"/><Relationship Id="rId10" Type="http://schemas.openxmlformats.org/officeDocument/2006/relationships/slide" Target="slides/slide5.xml"/><Relationship Id="rId32" Type="http://schemas.openxmlformats.org/officeDocument/2006/relationships/font" Target="fonts/WorkSans-bold.fntdata"/><Relationship Id="rId13" Type="http://schemas.openxmlformats.org/officeDocument/2006/relationships/slide" Target="slides/slide8.xml"/><Relationship Id="rId35" Type="http://schemas.openxmlformats.org/officeDocument/2006/relationships/font" Target="fonts/WorkSansSemiBold-regular.fntdata"/><Relationship Id="rId12" Type="http://schemas.openxmlformats.org/officeDocument/2006/relationships/slide" Target="slides/slide7.xml"/><Relationship Id="rId34" Type="http://schemas.openxmlformats.org/officeDocument/2006/relationships/font" Target="fonts/WorkSans-boldItalic.fntdata"/><Relationship Id="rId15" Type="http://schemas.openxmlformats.org/officeDocument/2006/relationships/slide" Target="slides/slide10.xml"/><Relationship Id="rId37" Type="http://schemas.openxmlformats.org/officeDocument/2006/relationships/font" Target="fonts/WorkSansSemiBold-italic.fntdata"/><Relationship Id="rId14" Type="http://schemas.openxmlformats.org/officeDocument/2006/relationships/slide" Target="slides/slide9.xml"/><Relationship Id="rId36" Type="http://schemas.openxmlformats.org/officeDocument/2006/relationships/font" Target="fonts/WorkSansSemiBold-bold.fntdata"/><Relationship Id="rId17" Type="http://schemas.openxmlformats.org/officeDocument/2006/relationships/slide" Target="slides/slide12.xml"/><Relationship Id="rId39" Type="http://schemas.openxmlformats.org/officeDocument/2006/relationships/font" Target="fonts/OpenSans-regular.fntdata"/><Relationship Id="rId16" Type="http://schemas.openxmlformats.org/officeDocument/2006/relationships/slide" Target="slides/slide11.xml"/><Relationship Id="rId38" Type="http://schemas.openxmlformats.org/officeDocument/2006/relationships/font" Target="fonts/WorkSansSemiBold-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[Sessioon 3.1 – </a:t>
            </a:r>
            <a:r>
              <a:rPr b="1" lang="en-US">
                <a:solidFill>
                  <a:schemeClr val="dk1"/>
                </a:solidFill>
              </a:rPr>
              <a:t>20 min</a:t>
            </a:r>
            <a:r>
              <a:rPr lang="en-US">
                <a:solidFill>
                  <a:schemeClr val="dk1"/>
                </a:solidFill>
              </a:rPr>
              <a:t>]</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[Osa, mida pead teadma või tegema on kirjutatud nurksulgudes.]</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solidFill>
                  <a:schemeClr val="accent3"/>
                </a:solidFill>
              </a:rPr>
              <a:t>[Osa, mida teha ENNE slaidide näitamist on punasega märgitud.]</a:t>
            </a:r>
            <a:endParaRPr>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a:solidFill>
                  <a:schemeClr val="dk1"/>
                </a:solidFill>
              </a:rPr>
              <a:t>[Aega iga harjutuse kohta on märgitud jämedas tekstis.]</a:t>
            </a:r>
            <a:endParaRPr>
              <a:solidFill>
                <a:srgbClr val="F25620"/>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b="1" lang="en-US">
                <a:solidFill>
                  <a:schemeClr val="accent3"/>
                </a:solidFill>
              </a:rPr>
              <a:t>[Täida kohalikud vaimse tervise ressursid lk 19!]</a:t>
            </a:r>
            <a:endParaRPr b="1">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a:solidFill>
                  <a:schemeClr val="accent3"/>
                </a:solidFill>
              </a:rPr>
              <a:t>[Ole valmis jagama lisamaterjale 1,2 ja 3 osalejatega. Vaata programmi lk 14 &amp; 21.]</a:t>
            </a:r>
            <a:endParaRPr b="1">
              <a:solidFill>
                <a:schemeClr val="accent3"/>
              </a:solidFill>
            </a:endParaRPr>
          </a:p>
        </p:txBody>
      </p:sp>
      <p:sp>
        <p:nvSpPr>
          <p:cNvPr id="115" name="Google Shape;115;p1: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090d6ba962_0_27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g3090d6ba962_0_27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[Loe enne klikkimist ja mudeli osade avamist valjult ette:]</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Tegelikult on kõik aspektid omavahel seotud.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Siiski panna tähele, et nool </a:t>
            </a:r>
            <a:r>
              <a:rPr b="1" lang="en-US">
                <a:solidFill>
                  <a:schemeClr val="dk1"/>
                </a:solidFill>
              </a:rPr>
              <a:t>situatsioonist</a:t>
            </a:r>
            <a:r>
              <a:rPr lang="en-US">
                <a:solidFill>
                  <a:schemeClr val="dk1"/>
                </a:solidFill>
              </a:rPr>
              <a:t> suundub esmalt </a:t>
            </a:r>
            <a:r>
              <a:rPr b="1" lang="en-US">
                <a:solidFill>
                  <a:schemeClr val="dk1"/>
                </a:solidFill>
              </a:rPr>
              <a:t>mõtetele.</a:t>
            </a:r>
            <a:r>
              <a:rPr lang="en-US">
                <a:solidFill>
                  <a:schemeClr val="dk1"/>
                </a:solidFill>
              </a:rPr>
              <a:t>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Me ei tunne midagi, kuni meie aju on olukodra hinnanud ja sellele tähenduse andnud.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See tähendus võib olla kooskõlas objektiivse reaalsusega või mitte (nt arvates, et metsas olev oks on madu ja tundes hirmu).</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[Kliki sekkumised ükshaaval lahti ja loe need ette:]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See on Kognitiivse Käitumisteraapia viie ala mudel. See näitab, kuidas saab sekkuda, et muuta </a:t>
            </a:r>
            <a:r>
              <a:rPr b="1" lang="en-US"/>
              <a:t>mõtteid</a:t>
            </a:r>
            <a:r>
              <a:rPr lang="en-US"/>
              <a:t> (teadlikkuse ja tunnustamise kaudu), </a:t>
            </a:r>
            <a:r>
              <a:rPr b="1" lang="en-US"/>
              <a:t>füüsilisi reaktsioone </a:t>
            </a:r>
            <a:r>
              <a:rPr lang="en-US"/>
              <a:t>(rahunemise treenimise kaudu) ja</a:t>
            </a:r>
            <a:r>
              <a:rPr b="1" lang="en-US"/>
              <a:t> käitumist</a:t>
            </a:r>
            <a:r>
              <a:rPr lang="en-US"/>
              <a:t> (toimetulekuoskuste õppimise ja olukordadele uuesti eksponeerimise kaudu, et neid oskusi harjutada). </a:t>
            </a:r>
            <a:endParaRPr/>
          </a:p>
          <a:p>
            <a:pPr indent="0" lvl="0" marL="0" rtl="0" algn="l">
              <a:lnSpc>
                <a:spcPct val="100000"/>
              </a:lnSpc>
              <a:spcBef>
                <a:spcPts val="0"/>
              </a:spcBef>
              <a:spcAft>
                <a:spcPts val="0"/>
              </a:spcAft>
              <a:buSzPts val="1100"/>
              <a:buNone/>
            </a:pPr>
            <a:r>
              <a:rPr lang="en-US"/>
              <a:t>Pange tähele, et</a:t>
            </a:r>
            <a:r>
              <a:rPr b="1" lang="en-US"/>
              <a:t> emotsioone ei saa tahte jõul muuta või ära kaotada</a:t>
            </a:r>
            <a:r>
              <a:rPr lang="en-US"/>
              <a:t>. Kuid neid saab mõjutada keha rahustamise, mõtetega tegelemise või tehes midagi teistmoodi kui varasemalt. Emotsioonide tasapisi vaibumisele aitab aga kaasa nende nimetamine ja aktsepteerimine.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090d6ba962_0_32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2" name="Google Shape;342;g3090d6ba962_0_32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Siin on näide kliimaärevusest.. Mis te arvate, mida võib esimene inimene teha?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Ja teine? Milline neist tegutseb tõenäoliselt konstruktiivsemalt?</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2d3b5114961_0_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8" name="Google Shape;388;g2d3b5114961_0_4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[Küsi see küsimus</a:t>
            </a:r>
            <a:r>
              <a:rPr b="1" lang="en-US">
                <a:solidFill>
                  <a:schemeClr val="dk1"/>
                </a:solidFill>
              </a:rPr>
              <a:t> Mentis </a:t>
            </a:r>
            <a:r>
              <a:rPr lang="en-US">
                <a:solidFill>
                  <a:schemeClr val="dk1"/>
                </a:solidFill>
              </a:rPr>
              <a:t>või kasuta kleepmärkmeid</a:t>
            </a:r>
            <a:r>
              <a:rPr lang="en-US">
                <a:solidFill>
                  <a:schemeClr val="dk1"/>
                </a:solidFill>
              </a:rPr>
              <a:t> – </a:t>
            </a:r>
            <a:r>
              <a:rPr b="1" lang="en-US">
                <a:solidFill>
                  <a:schemeClr val="dk1"/>
                </a:solidFill>
              </a:rPr>
              <a:t>5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[Vaadake koos vastuseid –</a:t>
            </a:r>
            <a:r>
              <a:rPr b="1" lang="en-US">
                <a:solidFill>
                  <a:schemeClr val="dk1"/>
                </a:solidFill>
              </a:rPr>
              <a:t> 2 min</a:t>
            </a:r>
            <a:r>
              <a:rPr lang="en-US">
                <a:solidFill>
                  <a:schemeClr val="dk1"/>
                </a:solidFil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3090d6ba962_0_40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5" name="Google Shape;395;g3090d6ba962_0_40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[Võrdle ja võta kokku.]</a:t>
            </a:r>
            <a:endParaRPr/>
          </a:p>
          <a:p>
            <a:pPr indent="0" lvl="0" marL="0" rtl="0" algn="l">
              <a:lnSpc>
                <a:spcPct val="100000"/>
              </a:lnSpc>
              <a:spcBef>
                <a:spcPts val="0"/>
              </a:spcBef>
              <a:spcAft>
                <a:spcPts val="0"/>
              </a:spcAft>
              <a:buSzPts val="1100"/>
              <a:buNone/>
            </a:pPr>
            <a:r>
              <a:rPr lang="en-US"/>
              <a:t>Selleks, et aidata noorel liikuda mitteproduktiivsest/kahjulikust käitumisest (scrollimine jne) produktiivse käitumiseni emotsioonide ja käsil oleva probleemiga tegelemisel, on oluline teha selgeks, et saame: </a:t>
            </a:r>
            <a:endParaRPr/>
          </a:p>
          <a:p>
            <a:pPr indent="-298450" lvl="0" marL="457200" rtl="0" algn="l">
              <a:lnSpc>
                <a:spcPct val="100000"/>
              </a:lnSpc>
              <a:spcBef>
                <a:spcPts val="0"/>
              </a:spcBef>
              <a:spcAft>
                <a:spcPts val="0"/>
              </a:spcAft>
              <a:buSzPts val="1100"/>
              <a:buChar char="-"/>
            </a:pPr>
            <a:r>
              <a:rPr lang="en-US"/>
              <a:t>vaielda ja analüüsida mõtteid ning luua kasulikumaid</a:t>
            </a:r>
            <a:endParaRPr/>
          </a:p>
          <a:p>
            <a:pPr indent="-298450" lvl="0" marL="457200" rtl="0" algn="l">
              <a:lnSpc>
                <a:spcPct val="100000"/>
              </a:lnSpc>
              <a:spcBef>
                <a:spcPts val="0"/>
              </a:spcBef>
              <a:spcAft>
                <a:spcPts val="0"/>
              </a:spcAft>
              <a:buSzPts val="1100"/>
              <a:buChar char="-"/>
            </a:pPr>
            <a:r>
              <a:rPr lang="en-US"/>
              <a:t>aktsepteerida tundeid ja lasta neil vaibuda (aitab, kui keegi teine ​​neid kinnitab ja normaliseerib)</a:t>
            </a:r>
            <a:endParaRPr/>
          </a:p>
          <a:p>
            <a:pPr indent="-298450" lvl="0" marL="457200" rtl="0" algn="l">
              <a:lnSpc>
                <a:spcPct val="100000"/>
              </a:lnSpc>
              <a:spcBef>
                <a:spcPts val="0"/>
              </a:spcBef>
              <a:spcAft>
                <a:spcPts val="0"/>
              </a:spcAft>
              <a:buSzPts val="1100"/>
              <a:buChar char="-"/>
            </a:pPr>
            <a:r>
              <a:rPr lang="en-US"/>
              <a:t>muuta oma käitumist, teha asju teisiti (see muudab ka mõtteid ja tundeid)</a:t>
            </a:r>
            <a:endParaRPr/>
          </a:p>
          <a:p>
            <a:pPr indent="0" lvl="0" marL="0" rtl="0" algn="l">
              <a:lnSpc>
                <a:spcPct val="100000"/>
              </a:lnSpc>
              <a:spcBef>
                <a:spcPts val="0"/>
              </a:spcBef>
              <a:spcAft>
                <a:spcPts val="0"/>
              </a:spcAft>
              <a:buSzPts val="1100"/>
              <a:buNone/>
            </a:pPr>
            <a:r>
              <a:rPr lang="en-US"/>
              <a:t>Vaatleme järgmistel seanssidel meetodeid, mis aitavad meil neid kõiki teha.</a:t>
            </a:r>
            <a:endParaRPr/>
          </a:p>
          <a:p>
            <a:pPr indent="0" lvl="0" marL="0" rtl="0" algn="l">
              <a:lnSpc>
                <a:spcPct val="100000"/>
              </a:lnSpc>
              <a:spcBef>
                <a:spcPts val="0"/>
              </a:spcBef>
              <a:spcAft>
                <a:spcPts val="0"/>
              </a:spcAft>
              <a:buSzPts val="1100"/>
              <a:buNone/>
            </a:pPr>
            <a:r>
              <a:t/>
            </a:r>
            <a:endParaRPr>
              <a:solidFill>
                <a:srgbClr val="F2562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0a1983f2a8_0_31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[Avaslaid sessioonile 3.2. –</a:t>
            </a:r>
            <a:r>
              <a:rPr b="1" lang="en-US">
                <a:solidFill>
                  <a:schemeClr val="dk1"/>
                </a:solidFill>
              </a:rPr>
              <a:t> 20 min</a:t>
            </a:r>
            <a:r>
              <a:rPr lang="en-US">
                <a:solidFill>
                  <a:schemeClr val="dk1"/>
                </a:solidFill>
              </a:rPr>
              <a:t>]</a:t>
            </a:r>
            <a:endParaRPr>
              <a:solidFill>
                <a:schemeClr val="dk1"/>
              </a:solidFill>
            </a:endParaRPr>
          </a:p>
        </p:txBody>
      </p:sp>
      <p:sp>
        <p:nvSpPr>
          <p:cNvPr id="404" name="Google Shape;404;g30a1983f2a8_0_31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0a1983f2a8_0_2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g30a1983f2a8_0_2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Mõnel juhul ei piisa tunnete, mõtete ja käitumisega töötamisest KKT mudelist. </a:t>
            </a:r>
            <a:endParaRPr/>
          </a:p>
          <a:p>
            <a:pPr indent="0" lvl="0" marL="0" rtl="0" algn="l">
              <a:lnSpc>
                <a:spcPct val="100000"/>
              </a:lnSpc>
              <a:spcBef>
                <a:spcPts val="0"/>
              </a:spcBef>
              <a:spcAft>
                <a:spcPts val="0"/>
              </a:spcAft>
              <a:buSzPts val="1100"/>
              <a:buNone/>
            </a:pPr>
            <a:r>
              <a:rPr lang="en-US"/>
              <a:t>Peame teadma, millal on kindlasti vaja spetsialistide lisaabi.</a:t>
            </a:r>
            <a:endParaRPr/>
          </a:p>
          <a:p>
            <a:pPr indent="0" lvl="0" marL="0" rtl="0" algn="l">
              <a:lnSpc>
                <a:spcPct val="100000"/>
              </a:lnSpc>
              <a:spcBef>
                <a:spcPts val="0"/>
              </a:spcBef>
              <a:spcAft>
                <a:spcPts val="0"/>
              </a:spcAft>
              <a:buSzPts val="1100"/>
              <a:buNone/>
            </a:pPr>
            <a:r>
              <a:rPr lang="en-US"/>
              <a:t>[Lugege valjusti]</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30a1983f2a8_0_3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g30a1983f2a8_0_3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Mida tehda, kui märkaid indikaatoreidm, et kellelgi on vaja vaimse tervise abi või nad pöörduvad su poole abi palvega?</a:t>
            </a:r>
            <a:endParaRPr/>
          </a:p>
          <a:p>
            <a:pPr indent="0" lvl="0" marL="0" rtl="0" algn="l">
              <a:lnSpc>
                <a:spcPct val="100000"/>
              </a:lnSpc>
              <a:spcBef>
                <a:spcPts val="0"/>
              </a:spcBef>
              <a:spcAft>
                <a:spcPts val="0"/>
              </a:spcAft>
              <a:buSzPts val="1100"/>
              <a:buNone/>
            </a:pPr>
            <a:r>
              <a:rPr lang="en-US"/>
              <a:t>[Loe valjult ette]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0a1983f2a8_0_4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9" name="Google Shape;439;g30a1983f2a8_0_4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[See on näide Eesti ja Tartu vaimse tervise abist]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30a1983f2a8_0_5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g30a1983f2a8_0_5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accent3"/>
                </a:solidFill>
              </a:rPr>
              <a:t>[Tee uurimustööd ja lisa oma piirkonna vaimse tervise toetusallikad. Kasuta Eesti/Tartu näidet]</a:t>
            </a:r>
            <a:endParaRPr>
              <a:solidFill>
                <a:schemeClr val="accent3"/>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0a1983f2a8_0_6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9" name="Google Shape;459;g30a1983f2a8_0_6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Soovitused kliimaärevuse leevendamisek läbi “radikaalse hoole” ehk iseenda eest hoolitsemise läbi erinevate eluvaldkondade: </a:t>
            </a:r>
            <a:endParaRPr b="1"/>
          </a:p>
          <a:p>
            <a:pPr indent="0" lvl="0" marL="0" rtl="0" algn="l">
              <a:lnSpc>
                <a:spcPct val="100000"/>
              </a:lnSpc>
              <a:spcBef>
                <a:spcPts val="0"/>
              </a:spcBef>
              <a:spcAft>
                <a:spcPts val="0"/>
              </a:spcAft>
              <a:buSzPts val="1100"/>
              <a:buNone/>
            </a:pPr>
            <a:r>
              <a:t/>
            </a:r>
            <a:endParaRPr b="1"/>
          </a:p>
          <a:p>
            <a:pPr indent="-298450" lvl="0" marL="457200" rtl="0" algn="l">
              <a:lnSpc>
                <a:spcPct val="100000"/>
              </a:lnSpc>
              <a:spcBef>
                <a:spcPts val="0"/>
              </a:spcBef>
              <a:spcAft>
                <a:spcPts val="0"/>
              </a:spcAft>
              <a:buSzPts val="1100"/>
              <a:buChar char="-"/>
            </a:pPr>
            <a:r>
              <a:rPr lang="en-US"/>
              <a:t>Liituda olemasoleva keskkonnaorganisatsiooniga või luua uus, nagu Fridays For Future, Extinction Rebellion/Vastuhakk Väljasuremisele, Friends of the Earth/Maasõbrad, millest Eesti Roheline Liikumine osa on või Greenpeace.</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 Ideaalis kohtuge füüsiliselt, plaanige ühiseid tegevusi ja toetage üksteist teadlikkuse tõstmisel ning parema tuleviku nimel kampaaniate korraldamisel. Ühine tähenduslik tegutsemine on üks parimaid viise, kuidas kliimaärevust leevendada ja positiivseks sütikuks nügida</a:t>
            </a:r>
            <a:endParaRPr>
              <a:solidFill>
                <a:schemeClr val="dk1"/>
              </a:solidFill>
            </a:endParaRPr>
          </a:p>
          <a:p>
            <a:pPr indent="-298450" lvl="1" marL="914400" rtl="0" algn="l">
              <a:spcBef>
                <a:spcPts val="0"/>
              </a:spcBef>
              <a:spcAft>
                <a:spcPts val="0"/>
              </a:spcAft>
              <a:buClr>
                <a:schemeClr val="dk1"/>
              </a:buClr>
              <a:buSzPts val="1100"/>
              <a:buChar char="-"/>
            </a:pPr>
            <a:r>
              <a:rPr lang="en-US"/>
              <a:t> Protestide ja lobitöö korraldamisel on palju erinevaid rolle.</a:t>
            </a:r>
            <a:endParaRPr/>
          </a:p>
          <a:p>
            <a:pPr indent="-298450" lvl="0" marL="457200" rtl="0" algn="l">
              <a:spcBef>
                <a:spcPts val="0"/>
              </a:spcBef>
              <a:spcAft>
                <a:spcPts val="0"/>
              </a:spcAft>
              <a:buClr>
                <a:schemeClr val="dk1"/>
              </a:buClr>
              <a:buSzPts val="1100"/>
              <a:buChar char="-"/>
            </a:pPr>
            <a:r>
              <a:rPr lang="en-US">
                <a:solidFill>
                  <a:schemeClr val="dk1"/>
                </a:solidFill>
              </a:rPr>
              <a:t>Looduses viibimine - veekogude juures, metsas, pargis, aias, botaanikaaias jne </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Looduslikul keskkonnad on märkimisväärne kasu kogu tervisele, eriti vaimsele tervisele (Nejade </a:t>
            </a:r>
            <a:r>
              <a:rPr i="1" lang="en-US">
                <a:solidFill>
                  <a:schemeClr val="dk1"/>
                </a:solidFill>
              </a:rPr>
              <a:t>et al </a:t>
            </a:r>
            <a:r>
              <a:rPr lang="en-US">
                <a:solidFill>
                  <a:schemeClr val="dk1"/>
                </a:solidFill>
              </a:rPr>
              <a:t>2022) </a:t>
            </a:r>
            <a:endParaRPr/>
          </a:p>
          <a:p>
            <a:pPr indent="-298450" lvl="0" marL="457200" rtl="0" algn="l">
              <a:spcBef>
                <a:spcPts val="0"/>
              </a:spcBef>
              <a:spcAft>
                <a:spcPts val="0"/>
              </a:spcAft>
              <a:buClr>
                <a:schemeClr val="dk1"/>
              </a:buClr>
              <a:buSzPts val="1100"/>
              <a:buChar char="-"/>
            </a:pPr>
            <a:r>
              <a:rPr lang="en-US">
                <a:solidFill>
                  <a:schemeClr val="dk1"/>
                </a:solidFill>
              </a:rPr>
              <a:t>Olla aktiivne kodanik.</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Laske oma häält kuulda arvamusartiklite kaudu või kirjutades otse omavalitsustele. </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Võite ka panustada kohaliku kogukonna tegemistesse, osaledes üritustel, koosolekutel ja töötubades, kaaskorraldaja rollis.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Lõbutsemine </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Teha seda, mis meeldib ja sobib – tants, trenn, laulmine, kirjutamine, muusika tegemine, mängimine jm</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See on sisemise aktivismi vorm, mis on vajalik, et nautida oma aega siin planeedil ja samal ajal sama oluline, kui nn produktiivsete tegevuste tegemine, mis muutusi esile kutsuvad.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90d6ba962_0_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g3090d6ba962_0_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Kognitiivse Käitumisteraapia (KKT)</a:t>
            </a:r>
            <a:r>
              <a:rPr b="1" lang="en-US"/>
              <a:t> on psühholoogilise ravi viis, mis uurib seoseid mõtete, emotsioonide ja käitumise vahelisi seoseid. See on tavaline ärevuse sümptomite leevendamisel. </a:t>
            </a:r>
            <a:endParaRPr b="1"/>
          </a:p>
          <a:p>
            <a:pPr indent="0" lvl="0" marL="0" rtl="0" algn="l">
              <a:lnSpc>
                <a:spcPct val="100000"/>
              </a:lnSpc>
              <a:spcBef>
                <a:spcPts val="0"/>
              </a:spcBef>
              <a:spcAft>
                <a:spcPts val="0"/>
              </a:spcAft>
              <a:buSzPts val="1100"/>
              <a:buNone/>
            </a:pPr>
            <a:r>
              <a:rPr lang="en-US"/>
              <a:t>Eesmärk on aidata noorel inimesel liikuda mitteproduktiivsest käitumisest (scrolling jne) produktiivse käitumise suunas, et tegeleda emotsioonide ja käsiloleva probleemiga.</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0a1983f2a8_0_49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g30a1983f2a8_0_49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[Sessioon 3.3/3.4 algus – võid selle slaidi avatuks taustale jätta või esitluse sulgeda.]</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b="1" lang="en-US"/>
              <a:t>Lisaks soovitatud meetmetele saame ärevust leevendada ja mõjutada oma mõtteid, tundeid ja käitumist mõningate teadlikkuse harjutuste abil.</a:t>
            </a:r>
            <a:endParaRPr b="1"/>
          </a:p>
          <a:p>
            <a:pPr indent="0" lvl="0" marL="0" rtl="0" algn="l">
              <a:lnSpc>
                <a:spcPct val="100000"/>
              </a:lnSpc>
              <a:spcBef>
                <a:spcPts val="0"/>
              </a:spcBef>
              <a:spcAft>
                <a:spcPts val="0"/>
              </a:spcAft>
              <a:buSzPts val="1100"/>
              <a:buNone/>
            </a:pPr>
            <a:r>
              <a:rPr lang="en-US"/>
              <a:t>Meie koolitusprogrammis oleme need harjutused nimetanud </a:t>
            </a:r>
            <a:r>
              <a:rPr b="1" lang="en-US"/>
              <a:t>Ärevuse Leevendamise Tehnikad Noortele</a:t>
            </a:r>
            <a:r>
              <a:rPr lang="en-US"/>
              <a:t>. </a:t>
            </a:r>
            <a:endParaRPr/>
          </a:p>
          <a:p>
            <a:pPr indent="0" lvl="0" marL="0" rtl="0" algn="l">
              <a:lnSpc>
                <a:spcPct val="100000"/>
              </a:lnSpc>
              <a:spcBef>
                <a:spcPts val="0"/>
              </a:spcBef>
              <a:spcAft>
                <a:spcPts val="0"/>
              </a:spcAft>
              <a:buSzPts val="1100"/>
              <a:buNone/>
            </a:pPr>
            <a:r>
              <a:rPr lang="en-US"/>
              <a:t>Kogeme nüüd koos kolme neist: üht, mis mõjutab mõtteid, ühe tunnete jaoks ja ühe käitumise jaoks.</a:t>
            </a:r>
            <a:endParaRPr/>
          </a:p>
          <a:p>
            <a:pPr indent="0" lvl="0" marL="0" rtl="0" algn="l">
              <a:lnSpc>
                <a:spcPct val="100000"/>
              </a:lnSpc>
              <a:spcBef>
                <a:spcPts val="0"/>
              </a:spcBef>
              <a:spcAft>
                <a:spcPts val="0"/>
              </a:spcAft>
              <a:buSzPts val="1100"/>
              <a:buNone/>
            </a:pPr>
            <a:r>
              <a:rPr b="1" lang="en-US"/>
              <a:t>Ma juhendan neid nüüd, hiljem valmistate ja harjutate ise mõne harjutuse juhendamist.</a:t>
            </a:r>
            <a:endParaRPr b="1"/>
          </a:p>
          <a:p>
            <a:pPr indent="0" lvl="0" marL="0" rtl="0" algn="l">
              <a:lnSpc>
                <a:spcPct val="100000"/>
              </a:lnSpc>
              <a:spcBef>
                <a:spcPts val="0"/>
              </a:spcBef>
              <a:spcAft>
                <a:spcPts val="0"/>
              </a:spcAft>
              <a:buSzPts val="1100"/>
              <a:buNone/>
            </a:pPr>
            <a:r>
              <a:t/>
            </a:r>
            <a:endParaRPr b="1"/>
          </a:p>
          <a:p>
            <a:pPr indent="0" lvl="0" marL="0" rtl="0" algn="l">
              <a:spcBef>
                <a:spcPts val="0"/>
              </a:spcBef>
              <a:spcAft>
                <a:spcPts val="0"/>
              </a:spcAft>
              <a:buSzPts val="1100"/>
              <a:buNone/>
            </a:pPr>
            <a:r>
              <a:rPr b="1" lang="en-US"/>
              <a:t>[Koos kogu grupiga juhendage igast kategooriast üks harjutus.</a:t>
            </a:r>
            <a:r>
              <a:rPr b="1" lang="en-US">
                <a:solidFill>
                  <a:schemeClr val="accent3"/>
                </a:solidFill>
              </a:rPr>
              <a:t> Peaksite enne harjutama ja juhendamise ette valmistama</a:t>
            </a:r>
            <a:r>
              <a:rPr b="1" lang="en-US"/>
              <a:t> </a:t>
            </a:r>
            <a:r>
              <a:rPr lang="en-US">
                <a:solidFill>
                  <a:schemeClr val="accent3"/>
                </a:solidFill>
              </a:rPr>
              <a:t>(leidke juhised koolitusprogrammist)</a:t>
            </a:r>
            <a:r>
              <a:rPr b="1" lang="en-US"/>
              <a:t>. </a:t>
            </a:r>
            <a:endParaRPr b="1"/>
          </a:p>
          <a:p>
            <a:pPr indent="0" lvl="0" marL="0" rtl="0" algn="l">
              <a:spcBef>
                <a:spcPts val="0"/>
              </a:spcBef>
              <a:spcAft>
                <a:spcPts val="0"/>
              </a:spcAft>
              <a:buClr>
                <a:schemeClr val="dk1"/>
              </a:buClr>
              <a:buSzPts val="1100"/>
              <a:buFont typeface="Arial"/>
              <a:buNone/>
            </a:pPr>
            <a:r>
              <a:rPr lang="en-US"/>
              <a:t>→ 1 mõtetele – STOPP meetod</a:t>
            </a:r>
            <a:endParaRPr/>
          </a:p>
          <a:p>
            <a:pPr indent="0" lvl="0" marL="0" rtl="0" algn="l">
              <a:spcBef>
                <a:spcPts val="0"/>
              </a:spcBef>
              <a:spcAft>
                <a:spcPts val="0"/>
              </a:spcAft>
              <a:buClr>
                <a:schemeClr val="dk1"/>
              </a:buClr>
              <a:buSzPts val="1100"/>
              <a:buFont typeface="Arial"/>
              <a:buNone/>
            </a:pPr>
            <a:r>
              <a:rPr lang="en-US"/>
              <a:t>→ 1 tunnetele – Ankur Maasse VÕI 5 meele harjutus VÕI mõni teadlikiku hingamise harjutus </a:t>
            </a:r>
            <a:endParaRPr/>
          </a:p>
          <a:p>
            <a:pPr indent="0" lvl="0" marL="0" rtl="0" algn="l">
              <a:lnSpc>
                <a:spcPct val="100000"/>
              </a:lnSpc>
              <a:spcBef>
                <a:spcPts val="0"/>
              </a:spcBef>
              <a:spcAft>
                <a:spcPts val="0"/>
              </a:spcAft>
              <a:buSzPts val="1100"/>
              <a:buNone/>
            </a:pPr>
            <a:r>
              <a:rPr lang="en-US"/>
              <a:t>→ 1 käitumisele – Aeglane Hingamine Koos Pikendatud Väljahingamistega VÕI TIPP oskused</a:t>
            </a:r>
            <a:endParaRPr/>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lang="en-US"/>
              <a:t>[Pärast kolme harjutuse läbiviimist paluge osalejatel tutvuda meetodite jaotusmaterjaliga, mida neile eelnevalt jagasite ("Ä</a:t>
            </a:r>
            <a:r>
              <a:rPr lang="en-US"/>
              <a:t>revuse Leevendamise Meetodid Noortele") sisuga.</a:t>
            </a:r>
            <a:endParaRPr/>
          </a:p>
          <a:p>
            <a:pPr indent="0" lvl="0" marL="0" rtl="0" algn="l">
              <a:lnSpc>
                <a:spcPct val="100000"/>
              </a:lnSpc>
              <a:spcBef>
                <a:spcPts val="0"/>
              </a:spcBef>
              <a:spcAft>
                <a:spcPts val="0"/>
              </a:spcAft>
              <a:buSzPts val="1100"/>
              <a:buNone/>
            </a:pPr>
            <a:r>
              <a:rPr lang="en-US">
                <a:solidFill>
                  <a:schemeClr val="accent3"/>
                </a:solidFill>
              </a:rPr>
              <a:t>Kui olete selle neile eelnevalt veebis saatnud, paluge neil leida fail oma seadmes (telefonis/ arvutis/ tahvelarvutis) või võtta välja, kui nad on selle välja printinud. Kui olete selle ise välja trükkinud, on nüüd õige aeg need osalejatele jagada. Tuletage osalejatele meelde, et jaotusmaterjal sisaldab teavet KKT mudeli ja näidisolukorra kohta. Need on koolitusprogrammi põhiteemad, millega nad saavad hiljem kodus oma tempos töötada.</a:t>
            </a:r>
            <a:endParaRPr>
              <a:solidFill>
                <a:schemeClr val="accent3"/>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b="1" lang="en-US"/>
              <a:t>Paluge kõigil tutvuda harjutuste juhistega ja valmistuda juhendama 1–2 harjutust neljandas sessioonis.</a:t>
            </a:r>
            <a:endParaRPr b="1"/>
          </a:p>
          <a:p>
            <a:pPr indent="0" lvl="0" marL="0" rtl="0" algn="l">
              <a:lnSpc>
                <a:spcPct val="100000"/>
              </a:lnSpc>
              <a:spcBef>
                <a:spcPts val="0"/>
              </a:spcBef>
              <a:spcAft>
                <a:spcPts val="0"/>
              </a:spcAft>
              <a:buSzPts val="1100"/>
              <a:buNone/>
            </a:pPr>
            <a:r>
              <a:rPr b="1" lang="en-US"/>
              <a:t>Kui teil on aega (20 min)</a:t>
            </a:r>
            <a:r>
              <a:rPr lang="en-US"/>
              <a:t>, laske neil valmistuda nii STOPP meetodi kui ka valitud harjutuse läbiviimiseks.</a:t>
            </a:r>
            <a:endParaRPr/>
          </a:p>
          <a:p>
            <a:pPr indent="0" lvl="0" marL="0" rtl="0" algn="l">
              <a:lnSpc>
                <a:spcPct val="100000"/>
              </a:lnSpc>
              <a:spcBef>
                <a:spcPts val="0"/>
              </a:spcBef>
              <a:spcAft>
                <a:spcPts val="0"/>
              </a:spcAft>
              <a:buSzPts val="1100"/>
              <a:buNone/>
            </a:pPr>
            <a:r>
              <a:rPr b="1" lang="en-US"/>
              <a:t>Kui aega on vähem (10 min)</a:t>
            </a:r>
            <a:r>
              <a:rPr lang="en-US"/>
              <a:t>, laske neil juhendada vaid ühte harjutust – kas STOPP või oma valitud harjutust.]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35: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[Neljanda sessiooni jaoks pole eelnevalt valmistatud slaide. Järgige lihtsalt koolitusprogrammi.]</a:t>
            </a:r>
            <a:endParaRPr/>
          </a:p>
          <a:p>
            <a:pPr indent="0" lvl="0" marL="0" rtl="0" algn="l">
              <a:lnSpc>
                <a:spcPct val="100000"/>
              </a:lnSpc>
              <a:spcBef>
                <a:spcPts val="0"/>
              </a:spcBef>
              <a:spcAft>
                <a:spcPts val="0"/>
              </a:spcAft>
              <a:buSzPts val="1100"/>
              <a:buNone/>
            </a:pPr>
            <a:r>
              <a:rPr lang="en-US"/>
              <a:t>[NB! Alasektsioonis 4.2 on lõplik ühine arutelu, mis saab läbi viia </a:t>
            </a:r>
            <a:r>
              <a:rPr b="1" lang="en-US"/>
              <a:t>Menti</a:t>
            </a:r>
            <a:r>
              <a:rPr lang="en-US"/>
              <a:t> kaudu. Olge valmis kasutama esitluse seadistust veel kord.]</a:t>
            </a:r>
            <a:endParaRPr/>
          </a:p>
          <a:p>
            <a:pPr indent="0" lvl="0" marL="0" rtl="0" algn="l">
              <a:lnSpc>
                <a:spcPct val="100000"/>
              </a:lnSpc>
              <a:spcBef>
                <a:spcPts val="0"/>
              </a:spcBef>
              <a:spcAft>
                <a:spcPts val="0"/>
              </a:spcAft>
              <a:buSzPts val="1100"/>
              <a:buNone/>
            </a:pPr>
            <a:r>
              <a:t/>
            </a:r>
            <a:endParaRPr/>
          </a:p>
        </p:txBody>
      </p:sp>
      <p:sp>
        <p:nvSpPr>
          <p:cNvPr id="507" name="Google Shape;507;p35: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090d6ba962_0_3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g3090d6ba962_0_3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Kõnnime nüüd läbi näitest illustreerimaks KKT mudelit. </a:t>
            </a:r>
            <a:endParaRPr b="1"/>
          </a:p>
          <a:p>
            <a:pPr indent="0" lvl="0" marL="0" rtl="0" algn="l">
              <a:lnSpc>
                <a:spcPct val="100000"/>
              </a:lnSpc>
              <a:spcBef>
                <a:spcPts val="0"/>
              </a:spcBef>
              <a:spcAft>
                <a:spcPts val="0"/>
              </a:spcAft>
              <a:buSzPts val="1100"/>
              <a:buNone/>
            </a:pPr>
            <a:r>
              <a:rPr lang="en-US">
                <a:solidFill>
                  <a:schemeClr val="dk1"/>
                </a:solidFill>
              </a:rPr>
              <a:t>[Loe </a:t>
            </a:r>
            <a:r>
              <a:rPr lang="en-US">
                <a:solidFill>
                  <a:schemeClr val="dk1"/>
                </a:solidFill>
              </a:rPr>
              <a:t>valjusti</a:t>
            </a:r>
            <a:r>
              <a:rPr lang="en-US">
                <a:solidFill>
                  <a:schemeClr val="dk1"/>
                </a:solidFill>
              </a:rPr>
              <a:t> ette ja küsi grupilt. Lase igaühel, kes soovib vastata valjult.]</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090d6ba962_0_4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g3090d6ba962_0_4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[Loe </a:t>
            </a:r>
            <a:r>
              <a:rPr lang="en-US">
                <a:solidFill>
                  <a:schemeClr val="dk1"/>
                </a:solidFill>
              </a:rPr>
              <a:t>valjusti</a:t>
            </a:r>
            <a:r>
              <a:rPr lang="en-US">
                <a:solidFill>
                  <a:schemeClr val="dk1"/>
                </a:solidFill>
              </a:rPr>
              <a:t> ette ja küsi grupilt. Lase igaühel, kes soovib vastata.]</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Tom võib tunda elevust, rõõmu, rahu, lootust. </a:t>
            </a:r>
            <a:endParaRPr/>
          </a:p>
          <a:p>
            <a:pPr indent="0" lvl="0" marL="0" rtl="0" algn="l">
              <a:lnSpc>
                <a:spcPct val="100000"/>
              </a:lnSpc>
              <a:spcBef>
                <a:spcPts val="0"/>
              </a:spcBef>
              <a:spcAft>
                <a:spcPts val="0"/>
              </a:spcAft>
              <a:buSzPts val="1100"/>
              <a:buNone/>
            </a:pPr>
            <a:r>
              <a:rPr lang="en-US"/>
              <a:t>Nancy võib tunda hirmu, närvilisust, ärevust, paanikat, abitust.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090d6ba962_0_6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 name="Google Shape;172;g3090d6ba962_0_6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[Loe </a:t>
            </a:r>
            <a:r>
              <a:rPr lang="en-US">
                <a:solidFill>
                  <a:schemeClr val="dk1"/>
                </a:solidFill>
              </a:rPr>
              <a:t>valjusti</a:t>
            </a:r>
            <a:r>
              <a:rPr lang="en-US">
                <a:solidFill>
                  <a:schemeClr val="dk1"/>
                </a:solidFill>
              </a:rPr>
              <a:t> ette ja küsi grupilt. Lase igaühel vastata, kes soovib.]</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090d6ba962_0_8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3090d6ba962_0_8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Iga situatsioon võib käivitada meie mõtteid ja vaimseid pilte, ja alles siis tulevad emotsioonid.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[Küsi grupilt küsimusi. Lase igaühel, kes soovivad valjult vastata]</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090d6ba962_0_11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g3090d6ba962_0_11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[Kliki avatuks samal ajal, kui ette loed:]</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Pange tähele, et olukord on sama, kuid igal inimesel on sellele olukorrale (mõtetele) antud väga erinev tähendus.</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Seetõttu on ka tunded erinevad.</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Mis te arvate, kas nad käituvad ka erinevalt? Mis te arvate, mida kumbki inimene võiks teha?</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10bc1ee9b4_0_4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g310bc1ee9b4_0_4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[Kliki avatuks samal ajal, kui ette loed:]</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Pange tähele, et olukord on sama, kuid igal inimesel on sellele olukorrale (mõtetele) antud väga erinev tähendus.</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Seetõttu on ka tunded erinevad.</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Mis te arvate, kas nad käituvad ka erinevalt? Mis te arvate, mida kumbki inimene võiks teha?</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090d6ba962_0_25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g3090d6ba962_0_25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Siin on teoreetiline raamistik, mille oleme loonud selle näite põhjal.</a:t>
            </a:r>
            <a:endParaRPr/>
          </a:p>
          <a:p>
            <a:pPr indent="0" lvl="0" marL="0" rtl="0" algn="l">
              <a:lnSpc>
                <a:spcPct val="100000"/>
              </a:lnSpc>
              <a:spcBef>
                <a:spcPts val="0"/>
              </a:spcBef>
              <a:spcAft>
                <a:spcPts val="0"/>
              </a:spcAft>
              <a:buSzPts val="1100"/>
              <a:buNone/>
            </a:pPr>
            <a:r>
              <a:rPr b="1" lang="en-US"/>
              <a:t>Olukord</a:t>
            </a:r>
            <a:r>
              <a:rPr lang="en-US"/>
              <a:t> viib mõtete ja </a:t>
            </a:r>
            <a:r>
              <a:rPr b="1" lang="en-US"/>
              <a:t>vaimsete kujutluste tekkimiseni,</a:t>
            </a:r>
            <a:r>
              <a:rPr lang="en-US"/>
              <a:t> mis põhjustab emotsioone, mis panevad meid teatud viisil </a:t>
            </a:r>
            <a:r>
              <a:rPr b="1" lang="en-US"/>
              <a:t>tegutsema.</a:t>
            </a:r>
            <a:endParaRPr b="1"/>
          </a:p>
          <a:p>
            <a:pPr indent="0" lvl="0" marL="0" rtl="0" algn="l">
              <a:lnSpc>
                <a:spcPct val="100000"/>
              </a:lnSpc>
              <a:spcBef>
                <a:spcPts val="0"/>
              </a:spcBef>
              <a:spcAft>
                <a:spcPts val="0"/>
              </a:spcAft>
              <a:buSzPts val="1100"/>
              <a:buNone/>
            </a:pPr>
            <a:r>
              <a:rPr b="1" lang="en-US"/>
              <a:t>Need tegevused tugevdavad sageli meie algseid mõtteid </a:t>
            </a:r>
            <a:r>
              <a:rPr lang="en-US"/>
              <a:t>(meie aju õpib, mida karta ja mida armastada).</a:t>
            </a:r>
            <a:endParaRPr/>
          </a:p>
          <a:p>
            <a:pPr indent="0" lvl="0" marL="0" rtl="0" algn="l">
              <a:lnSpc>
                <a:spcPct val="100000"/>
              </a:lnSpc>
              <a:spcBef>
                <a:spcPts val="0"/>
              </a:spcBef>
              <a:spcAft>
                <a:spcPts val="0"/>
              </a:spcAft>
              <a:buSzPts val="1100"/>
              <a:buNone/>
            </a:pPr>
            <a:r>
              <a:rPr lang="en-US"/>
              <a:t>See võib mõnikord viia ka </a:t>
            </a:r>
            <a:r>
              <a:rPr b="1" lang="en-US"/>
              <a:t>sarnaste olukordade kordumiseni.</a:t>
            </a:r>
            <a:endParaRPr b="1"/>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[Saate tuua näite, kui küsitakse: kui olete sotsiaalselt ärev ja sööte kohvikus, võite mõelda: "Ma lasen oma klaasi maha ja teen end lolliks," mis põhjustab hirmu ja käte värisemist. Värisemine paneb teid klaasi tugevamalt hoidma, mis süvendab värisemist ja tugevdab mõtet. See muudab tõenäolisemaks, et mõtlete, tunnete ja käitute sarnastes olukordades ka tulevikus samamoodi.]</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1" name="Shape 11"/>
        <p:cNvGrpSpPr/>
        <p:nvPr/>
      </p:nvGrpSpPr>
      <p:grpSpPr>
        <a:xfrm>
          <a:off x="0" y="0"/>
          <a:ext cx="0" cy="0"/>
          <a:chOff x="0" y="0"/>
          <a:chExt cx="0" cy="0"/>
        </a:xfrm>
      </p:grpSpPr>
      <p:sp>
        <p:nvSpPr>
          <p:cNvPr id="12" name="Google Shape;12;p3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7"/>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1" name="Shape 41"/>
        <p:cNvGrpSpPr/>
        <p:nvPr/>
      </p:nvGrpSpPr>
      <p:grpSpPr>
        <a:xfrm>
          <a:off x="0" y="0"/>
          <a:ext cx="0" cy="0"/>
          <a:chOff x="0" y="0"/>
          <a:chExt cx="0" cy="0"/>
        </a:xfrm>
      </p:grpSpPr>
      <p:sp>
        <p:nvSpPr>
          <p:cNvPr id="42" name="Google Shape;42;p9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6"/>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4" name="Google Shape;44;p96"/>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5" name="Shape 45"/>
        <p:cNvGrpSpPr/>
        <p:nvPr/>
      </p:nvGrpSpPr>
      <p:grpSpPr>
        <a:xfrm>
          <a:off x="0" y="0"/>
          <a:ext cx="0" cy="0"/>
          <a:chOff x="0" y="0"/>
          <a:chExt cx="0" cy="0"/>
        </a:xfrm>
      </p:grpSpPr>
      <p:sp>
        <p:nvSpPr>
          <p:cNvPr id="46" name="Google Shape;46;p9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97"/>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97"/>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97"/>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97"/>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1" name="Shape 51"/>
        <p:cNvGrpSpPr/>
        <p:nvPr/>
      </p:nvGrpSpPr>
      <p:grpSpPr>
        <a:xfrm>
          <a:off x="0" y="0"/>
          <a:ext cx="0" cy="0"/>
          <a:chOff x="0" y="0"/>
          <a:chExt cx="0" cy="0"/>
        </a:xfrm>
      </p:grpSpPr>
      <p:sp>
        <p:nvSpPr>
          <p:cNvPr id="52" name="Google Shape;52;p9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8"/>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98"/>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98"/>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98"/>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7" name="Google Shape;57;p98"/>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8" name="Google Shape;58;p98"/>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5"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6" name="Shape 66"/>
        <p:cNvGrpSpPr/>
        <p:nvPr/>
      </p:nvGrpSpPr>
      <p:grpSpPr>
        <a:xfrm>
          <a:off x="0" y="0"/>
          <a:ext cx="0" cy="0"/>
          <a:chOff x="0" y="0"/>
          <a:chExt cx="0" cy="0"/>
        </a:xfrm>
      </p:grpSpPr>
      <p:sp>
        <p:nvSpPr>
          <p:cNvPr id="67" name="Google Shape;67;p16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5"/>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9" name="Shape 69"/>
        <p:cNvGrpSpPr/>
        <p:nvPr/>
      </p:nvGrpSpPr>
      <p:grpSpPr>
        <a:xfrm>
          <a:off x="0" y="0"/>
          <a:ext cx="0" cy="0"/>
          <a:chOff x="0" y="0"/>
          <a:chExt cx="0" cy="0"/>
        </a:xfrm>
      </p:grpSpPr>
      <p:sp>
        <p:nvSpPr>
          <p:cNvPr id="70" name="Google Shape;70;p16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6"/>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2" name="Shape 72"/>
        <p:cNvGrpSpPr/>
        <p:nvPr/>
      </p:nvGrpSpPr>
      <p:grpSpPr>
        <a:xfrm>
          <a:off x="0" y="0"/>
          <a:ext cx="0" cy="0"/>
          <a:chOff x="0" y="0"/>
          <a:chExt cx="0" cy="0"/>
        </a:xfrm>
      </p:grpSpPr>
      <p:sp>
        <p:nvSpPr>
          <p:cNvPr id="73" name="Google Shape;73;p16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7"/>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75" name="Google Shape;75;p167"/>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6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8" name="Shape 78"/>
        <p:cNvGrpSpPr/>
        <p:nvPr/>
      </p:nvGrpSpPr>
      <p:grpSpPr>
        <a:xfrm>
          <a:off x="0" y="0"/>
          <a:ext cx="0" cy="0"/>
          <a:chOff x="0" y="0"/>
          <a:chExt cx="0" cy="0"/>
        </a:xfrm>
      </p:grpSpPr>
      <p:sp>
        <p:nvSpPr>
          <p:cNvPr id="79" name="Google Shape;79;p16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0" name="Shape 80"/>
        <p:cNvGrpSpPr/>
        <p:nvPr/>
      </p:nvGrpSpPr>
      <p:grpSpPr>
        <a:xfrm>
          <a:off x="0" y="0"/>
          <a:ext cx="0" cy="0"/>
          <a:chOff x="0" y="0"/>
          <a:chExt cx="0" cy="0"/>
        </a:xfrm>
      </p:grpSpPr>
      <p:sp>
        <p:nvSpPr>
          <p:cNvPr id="81" name="Google Shape;81;p17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70"/>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3" name="Google Shape;83;p17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4" name="Google Shape;84;p170"/>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4"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5" name="Shape 85"/>
        <p:cNvGrpSpPr/>
        <p:nvPr/>
      </p:nvGrpSpPr>
      <p:grpSpPr>
        <a:xfrm>
          <a:off x="0" y="0"/>
          <a:ext cx="0" cy="0"/>
          <a:chOff x="0" y="0"/>
          <a:chExt cx="0" cy="0"/>
        </a:xfrm>
      </p:grpSpPr>
      <p:sp>
        <p:nvSpPr>
          <p:cNvPr id="86" name="Google Shape;86;p17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71"/>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8" name="Google Shape;88;p171"/>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9" name="Google Shape;89;p171"/>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0" name="Shape 90"/>
        <p:cNvGrpSpPr/>
        <p:nvPr/>
      </p:nvGrpSpPr>
      <p:grpSpPr>
        <a:xfrm>
          <a:off x="0" y="0"/>
          <a:ext cx="0" cy="0"/>
          <a:chOff x="0" y="0"/>
          <a:chExt cx="0" cy="0"/>
        </a:xfrm>
      </p:grpSpPr>
      <p:sp>
        <p:nvSpPr>
          <p:cNvPr id="91" name="Google Shape;91;p17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72"/>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3" name="Google Shape;93;p172"/>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4" name="Google Shape;94;p172"/>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5" name="Shape 95"/>
        <p:cNvGrpSpPr/>
        <p:nvPr/>
      </p:nvGrpSpPr>
      <p:grpSpPr>
        <a:xfrm>
          <a:off x="0" y="0"/>
          <a:ext cx="0" cy="0"/>
          <a:chOff x="0" y="0"/>
          <a:chExt cx="0" cy="0"/>
        </a:xfrm>
      </p:grpSpPr>
      <p:sp>
        <p:nvSpPr>
          <p:cNvPr id="96" name="Google Shape;96;p17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73"/>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8" name="Google Shape;98;p173"/>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9" name="Shape 99"/>
        <p:cNvGrpSpPr/>
        <p:nvPr/>
      </p:nvGrpSpPr>
      <p:grpSpPr>
        <a:xfrm>
          <a:off x="0" y="0"/>
          <a:ext cx="0" cy="0"/>
          <a:chOff x="0" y="0"/>
          <a:chExt cx="0" cy="0"/>
        </a:xfrm>
      </p:grpSpPr>
      <p:sp>
        <p:nvSpPr>
          <p:cNvPr id="100" name="Google Shape;100;p17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4"/>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2" name="Google Shape;102;p17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3" name="Google Shape;103;p174"/>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4" name="Google Shape;104;p174"/>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5" name="Shape 105"/>
        <p:cNvGrpSpPr/>
        <p:nvPr/>
      </p:nvGrpSpPr>
      <p:grpSpPr>
        <a:xfrm>
          <a:off x="0" y="0"/>
          <a:ext cx="0" cy="0"/>
          <a:chOff x="0" y="0"/>
          <a:chExt cx="0" cy="0"/>
        </a:xfrm>
      </p:grpSpPr>
      <p:sp>
        <p:nvSpPr>
          <p:cNvPr id="106" name="Google Shape;106;p17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75"/>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8" name="Google Shape;108;p175"/>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9" name="Google Shape;109;p175"/>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0" name="Google Shape;110;p175"/>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1" name="Google Shape;111;p175"/>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2" name="Google Shape;112;p175"/>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5" name="Shape 15"/>
        <p:cNvGrpSpPr/>
        <p:nvPr/>
      </p:nvGrpSpPr>
      <p:grpSpPr>
        <a:xfrm>
          <a:off x="0" y="0"/>
          <a:ext cx="0" cy="0"/>
          <a:chOff x="0" y="0"/>
          <a:chExt cx="0" cy="0"/>
        </a:xfrm>
      </p:grpSpPr>
      <p:sp>
        <p:nvSpPr>
          <p:cNvPr id="16" name="Google Shape;16;p89"/>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89"/>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8" name="Shape 18"/>
        <p:cNvGrpSpPr/>
        <p:nvPr/>
      </p:nvGrpSpPr>
      <p:grpSpPr>
        <a:xfrm>
          <a:off x="0" y="0"/>
          <a:ext cx="0" cy="0"/>
          <a:chOff x="0" y="0"/>
          <a:chExt cx="0" cy="0"/>
        </a:xfrm>
      </p:grpSpPr>
      <p:sp>
        <p:nvSpPr>
          <p:cNvPr id="19" name="Google Shape;19;p9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0"/>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1" name="Google Shape;21;p9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9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 name="Shape 24"/>
        <p:cNvGrpSpPr/>
        <p:nvPr/>
      </p:nvGrpSpPr>
      <p:grpSpPr>
        <a:xfrm>
          <a:off x="0" y="0"/>
          <a:ext cx="0" cy="0"/>
          <a:chOff x="0" y="0"/>
          <a:chExt cx="0" cy="0"/>
        </a:xfrm>
      </p:grpSpPr>
      <p:sp>
        <p:nvSpPr>
          <p:cNvPr id="25" name="Google Shape;25;p92"/>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 name="Shape 26"/>
        <p:cNvGrpSpPr/>
        <p:nvPr/>
      </p:nvGrpSpPr>
      <p:grpSpPr>
        <a:xfrm>
          <a:off x="0" y="0"/>
          <a:ext cx="0" cy="0"/>
          <a:chOff x="0" y="0"/>
          <a:chExt cx="0" cy="0"/>
        </a:xfrm>
      </p:grpSpPr>
      <p:sp>
        <p:nvSpPr>
          <p:cNvPr id="27" name="Google Shape;27;p9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3"/>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9" name="Google Shape;29;p93"/>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0" name="Google Shape;30;p93"/>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1" name="Shape 31"/>
        <p:cNvGrpSpPr/>
        <p:nvPr/>
      </p:nvGrpSpPr>
      <p:grpSpPr>
        <a:xfrm>
          <a:off x="0" y="0"/>
          <a:ext cx="0" cy="0"/>
          <a:chOff x="0" y="0"/>
          <a:chExt cx="0" cy="0"/>
        </a:xfrm>
      </p:grpSpPr>
      <p:sp>
        <p:nvSpPr>
          <p:cNvPr id="32" name="Google Shape;32;p9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4"/>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9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94"/>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6" name="Shape 36"/>
        <p:cNvGrpSpPr/>
        <p:nvPr/>
      </p:nvGrpSpPr>
      <p:grpSpPr>
        <a:xfrm>
          <a:off x="0" y="0"/>
          <a:ext cx="0" cy="0"/>
          <a:chOff x="0" y="0"/>
          <a:chExt cx="0" cy="0"/>
        </a:xfrm>
      </p:grpSpPr>
      <p:sp>
        <p:nvSpPr>
          <p:cNvPr id="37" name="Google Shape;37;p9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95"/>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9" name="Google Shape;39;p95"/>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0" name="Google Shape;40;p95"/>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0.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10.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8" name="Google Shape;8;p36"/>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9" name="Google Shape;9;p36"/>
          <p:cNvSpPr txBox="1"/>
          <p:nvPr>
            <p:ph idx="1" type="body"/>
          </p:nvPr>
        </p:nvSpPr>
        <p:spPr>
          <a:xfrm>
            <a:off x="0" y="0"/>
            <a:ext cx="12191760" cy="685764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62" name="Google Shape;62;p50"/>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63" name="Google Shape;63;p50"/>
          <p:cNvSpPr txBox="1"/>
          <p:nvPr>
            <p:ph idx="1" type="body"/>
          </p:nvPr>
        </p:nvSpPr>
        <p:spPr>
          <a:xfrm>
            <a:off x="2090160" y="641160"/>
            <a:ext cx="8011440" cy="11998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jp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hyperlink" Target="https://koolipsyhholoogid.ee/tugiliin-1226/" TargetMode="External"/><Relationship Id="rId4" Type="http://schemas.openxmlformats.org/officeDocument/2006/relationships/hyperlink" Target="https://noustamine.peaasi.ee/kysi-noustajalt" TargetMode="External"/><Relationship Id="rId5" Type="http://schemas.openxmlformats.org/officeDocument/2006/relationships/hyperlink" Target="https://sotsiaalkindlustusamet.ee/abivajav-laps-ja-taiskasvanu/vaimne-tervis-kriisis/vaimse-tervise-veebinoustamine"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7.png"/><Relationship Id="rId4" Type="http://schemas.openxmlformats.org/officeDocument/2006/relationships/image" Target="../media/image15.jpg"/><Relationship Id="rId5" Type="http://schemas.openxmlformats.org/officeDocument/2006/relationships/image" Target="../media/image19.png"/><Relationship Id="rId6"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hyperlink" Target="http://creativecommons.org/licenses/by/4.0/" TargetMode="External"/><Relationship Id="rId5" Type="http://schemas.openxmlformats.org/officeDocument/2006/relationships/image" Target="../media/image9.png"/><Relationship Id="rId6" Type="http://schemas.openxmlformats.org/officeDocument/2006/relationships/image" Target="../media/image1.jpg"/><Relationship Id="rId7"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18" name="Google Shape;118;p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b="0" l="0" r="0" t="0"/>
          <a:stretch/>
        </p:blipFill>
        <p:spPr>
          <a:xfrm>
            <a:off x="0" y="6087960"/>
            <a:ext cx="8760960" cy="788760"/>
          </a:xfrm>
          <a:prstGeom prst="rect">
            <a:avLst/>
          </a:prstGeom>
          <a:noFill/>
          <a:ln>
            <a:noFill/>
          </a:ln>
        </p:spPr>
      </p:pic>
      <p:pic>
        <p:nvPicPr>
          <p:cNvPr descr="Blue text on a white background&#10;&#10;Description automatically generated with medium confidence" id="121" name="Google Shape;121;p1"/>
          <p:cNvPicPr preferRelativeResize="0"/>
          <p:nvPr/>
        </p:nvPicPr>
        <p:blipFill rotWithShape="1">
          <a:blip r:embed="rId5">
            <a:alphaModFix/>
          </a:blip>
          <a:srcRect b="0" l="0" r="0" t="0"/>
          <a:stretch/>
        </p:blipFill>
        <p:spPr>
          <a:xfrm>
            <a:off x="9712440" y="6222600"/>
            <a:ext cx="2479320" cy="51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cap="flat" cmpd="sng" w="19075">
            <a:solidFill>
              <a:srgbClr val="32797C"/>
            </a:solidFill>
            <a:prstDash val="solid"/>
            <a:miter lim="8000"/>
            <a:headEnd len="sm" w="sm" type="none"/>
            <a:tailEnd len="sm" w="sm" type="none"/>
          </a:ln>
        </p:spPr>
      </p:cxnSp>
      <p:sp>
        <p:nvSpPr>
          <p:cNvPr id="123" name="Google Shape;123;p1"/>
          <p:cNvSpPr/>
          <p:nvPr/>
        </p:nvSpPr>
        <p:spPr>
          <a:xfrm>
            <a:off x="7058025" y="0"/>
            <a:ext cx="5133900" cy="6143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
          <p:cNvSpPr txBox="1"/>
          <p:nvPr/>
        </p:nvSpPr>
        <p:spPr>
          <a:xfrm>
            <a:off x="438150" y="295275"/>
            <a:ext cx="62793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4500">
                <a:solidFill>
                  <a:schemeClr val="lt1"/>
                </a:solidFill>
                <a:latin typeface="Calibri"/>
                <a:ea typeface="Calibri"/>
                <a:cs typeface="Calibri"/>
                <a:sym typeface="Calibri"/>
              </a:rPr>
              <a:t>Kognitiivse käitumisteraapia</a:t>
            </a:r>
            <a:r>
              <a:rPr b="1" i="0" lang="en-US" sz="4500" u="none" cap="none" strike="noStrike">
                <a:solidFill>
                  <a:schemeClr val="lt1"/>
                </a:solidFill>
                <a:latin typeface="Calibri"/>
                <a:ea typeface="Calibri"/>
                <a:cs typeface="Calibri"/>
                <a:sym typeface="Calibri"/>
              </a:rPr>
              <a:t> (</a:t>
            </a:r>
            <a:r>
              <a:rPr b="1" lang="en-US" sz="4500">
                <a:solidFill>
                  <a:schemeClr val="lt1"/>
                </a:solidFill>
                <a:latin typeface="Calibri"/>
                <a:ea typeface="Calibri"/>
                <a:cs typeface="Calibri"/>
                <a:sym typeface="Calibri"/>
              </a:rPr>
              <a:t>KKT) mudel </a:t>
            </a:r>
            <a:endParaRPr b="1" i="0" sz="4500" u="none" cap="none" strike="noStrike">
              <a:solidFill>
                <a:schemeClr val="lt1"/>
              </a:solidFill>
              <a:latin typeface="Calibri"/>
              <a:ea typeface="Calibri"/>
              <a:cs typeface="Calibri"/>
              <a:sym typeface="Calibri"/>
            </a:endParaRPr>
          </a:p>
          <a:p>
            <a:pPr indent="0" lvl="0" marL="0" marR="0" rtl="0" algn="l">
              <a:lnSpc>
                <a:spcPct val="85000"/>
              </a:lnSpc>
              <a:spcBef>
                <a:spcPts val="0"/>
              </a:spcBef>
              <a:spcAft>
                <a:spcPts val="0"/>
              </a:spcAft>
              <a:buClr>
                <a:srgbClr val="000000"/>
              </a:buClr>
              <a:buSzPts val="5500"/>
              <a:buFont typeface="Arial"/>
              <a:buNone/>
            </a:pPr>
            <a:r>
              <a:t/>
            </a:r>
            <a:endParaRPr b="1" i="0" sz="5500" u="none" cap="none" strike="noStrike">
              <a:solidFill>
                <a:schemeClr val="lt1"/>
              </a:solidFill>
              <a:latin typeface="Calibri"/>
              <a:ea typeface="Calibri"/>
              <a:cs typeface="Calibri"/>
              <a:sym typeface="Calibri"/>
            </a:endParaRPr>
          </a:p>
        </p:txBody>
      </p:sp>
      <p:pic>
        <p:nvPicPr>
          <p:cNvPr id="125" name="Google Shape;125;p1"/>
          <p:cNvPicPr preferRelativeResize="0"/>
          <p:nvPr/>
        </p:nvPicPr>
        <p:blipFill rotWithShape="1">
          <a:blip r:embed="rId6">
            <a:alphaModFix/>
          </a:blip>
          <a:srcRect b="0" l="0" r="0" t="0"/>
          <a:stretch/>
        </p:blipFill>
        <p:spPr>
          <a:xfrm>
            <a:off x="7444325" y="1550150"/>
            <a:ext cx="4493914" cy="3719249"/>
          </a:xfrm>
          <a:prstGeom prst="rect">
            <a:avLst/>
          </a:prstGeom>
          <a:noFill/>
          <a:ln>
            <a:noFill/>
          </a:ln>
        </p:spPr>
      </p:pic>
      <p:grpSp>
        <p:nvGrpSpPr>
          <p:cNvPr id="126" name="Google Shape;126;p1"/>
          <p:cNvGrpSpPr/>
          <p:nvPr/>
        </p:nvGrpSpPr>
        <p:grpSpPr>
          <a:xfrm>
            <a:off x="0" y="2311175"/>
            <a:ext cx="4099050" cy="1282800"/>
            <a:chOff x="-228600" y="3216050"/>
            <a:chExt cx="4099050" cy="1282800"/>
          </a:xfrm>
        </p:grpSpPr>
        <p:sp>
          <p:nvSpPr>
            <p:cNvPr id="127" name="Google Shape;127;p1"/>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
            <p:cNvSpPr/>
            <p:nvPr/>
          </p:nvSpPr>
          <p:spPr>
            <a:xfrm>
              <a:off x="-228600" y="3216050"/>
              <a:ext cx="28383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9" name="Google Shape;129;p1"/>
          <p:cNvSpPr txBox="1"/>
          <p:nvPr/>
        </p:nvSpPr>
        <p:spPr>
          <a:xfrm>
            <a:off x="438150" y="2652425"/>
            <a:ext cx="3463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latin typeface="Work Sans Medium"/>
                <a:ea typeface="Work Sans Medium"/>
                <a:cs typeface="Work Sans Medium"/>
                <a:sym typeface="Work Sans Medium"/>
              </a:rPr>
              <a:t>Kolmas sessioon</a:t>
            </a:r>
            <a:endParaRPr b="0" i="0" sz="30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pSp>
        <p:nvGrpSpPr>
          <p:cNvPr id="308" name="Google Shape;308;g3090d6ba962_0_276"/>
          <p:cNvGrpSpPr/>
          <p:nvPr/>
        </p:nvGrpSpPr>
        <p:grpSpPr>
          <a:xfrm>
            <a:off x="4701858" y="2106018"/>
            <a:ext cx="2794846" cy="843836"/>
            <a:chOff x="3980454" y="2794964"/>
            <a:chExt cx="4197096" cy="1267211"/>
          </a:xfrm>
        </p:grpSpPr>
        <p:sp>
          <p:nvSpPr>
            <p:cNvPr id="309" name="Google Shape;309;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Mõtted</a:t>
              </a:r>
              <a:r>
                <a:rPr b="1" i="0" lang="en-US" sz="1900" u="none" cap="none" strike="noStrike">
                  <a:solidFill>
                    <a:schemeClr val="dk1"/>
                  </a:solidFill>
                  <a:latin typeface="Work Sans"/>
                  <a:ea typeface="Work Sans"/>
                  <a:cs typeface="Work Sans"/>
                  <a:sym typeface="Work Sans"/>
                </a:rPr>
                <a:t>/</a:t>
              </a:r>
              <a:br>
                <a:rPr b="1" i="0" lang="en-US" sz="1900" u="none" cap="none" strike="noStrike">
                  <a:solidFill>
                    <a:schemeClr val="dk1"/>
                  </a:solidFill>
                  <a:latin typeface="Work Sans"/>
                  <a:ea typeface="Work Sans"/>
                  <a:cs typeface="Work Sans"/>
                  <a:sym typeface="Work Sans"/>
                </a:rPr>
              </a:br>
              <a:r>
                <a:rPr b="1" lang="en-US" sz="1900">
                  <a:solidFill>
                    <a:schemeClr val="dk1"/>
                  </a:solidFill>
                  <a:latin typeface="Work Sans"/>
                  <a:ea typeface="Work Sans"/>
                  <a:cs typeface="Work Sans"/>
                  <a:sym typeface="Work Sans"/>
                </a:rPr>
                <a:t>tunnetused</a:t>
              </a:r>
              <a:endParaRPr b="1" i="0" sz="1900" u="none" cap="none" strike="noStrike">
                <a:solidFill>
                  <a:schemeClr val="dk1"/>
                </a:solidFill>
                <a:latin typeface="Work Sans"/>
                <a:ea typeface="Work Sans"/>
                <a:cs typeface="Work Sans"/>
                <a:sym typeface="Work Sans"/>
              </a:endParaRPr>
            </a:p>
          </p:txBody>
        </p:sp>
      </p:grpSp>
      <p:grpSp>
        <p:nvGrpSpPr>
          <p:cNvPr id="312" name="Google Shape;312;g3090d6ba962_0_276"/>
          <p:cNvGrpSpPr/>
          <p:nvPr/>
        </p:nvGrpSpPr>
        <p:grpSpPr>
          <a:xfrm>
            <a:off x="4701858" y="5063218"/>
            <a:ext cx="2794846" cy="843836"/>
            <a:chOff x="3980454" y="2794964"/>
            <a:chExt cx="4197096" cy="1267211"/>
          </a:xfrm>
        </p:grpSpPr>
        <p:sp>
          <p:nvSpPr>
            <p:cNvPr id="313" name="Google Shape;313;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Käitumised</a:t>
              </a:r>
              <a:endParaRPr b="1" i="0" sz="1900" u="none" cap="none" strike="noStrike">
                <a:solidFill>
                  <a:schemeClr val="dk1"/>
                </a:solidFill>
                <a:latin typeface="Work Sans"/>
                <a:ea typeface="Work Sans"/>
                <a:cs typeface="Work Sans"/>
                <a:sym typeface="Work Sans"/>
              </a:endParaRPr>
            </a:p>
          </p:txBody>
        </p:sp>
      </p:grpSp>
      <p:grpSp>
        <p:nvGrpSpPr>
          <p:cNvPr id="316" name="Google Shape;316;g3090d6ba962_0_276"/>
          <p:cNvGrpSpPr/>
          <p:nvPr/>
        </p:nvGrpSpPr>
        <p:grpSpPr>
          <a:xfrm>
            <a:off x="1276586" y="3584618"/>
            <a:ext cx="3349069" cy="843836"/>
            <a:chOff x="2919300" y="2794964"/>
            <a:chExt cx="5029387" cy="1267211"/>
          </a:xfrm>
        </p:grpSpPr>
        <p:sp>
          <p:nvSpPr>
            <p:cNvPr id="317" name="Google Shape;317;g3090d6ba962_0_276"/>
            <p:cNvSpPr/>
            <p:nvPr/>
          </p:nvSpPr>
          <p:spPr>
            <a:xfrm>
              <a:off x="6681487"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g3090d6ba962_0_276"/>
            <p:cNvSpPr/>
            <p:nvPr/>
          </p:nvSpPr>
          <p:spPr>
            <a:xfrm flipH="1">
              <a:off x="291930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g3090d6ba962_0_276"/>
            <p:cNvSpPr/>
            <p:nvPr/>
          </p:nvSpPr>
          <p:spPr>
            <a:xfrm>
              <a:off x="3453278" y="2794975"/>
              <a:ext cx="39255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Füüsilised reaktsioonid</a:t>
              </a:r>
              <a:r>
                <a:rPr b="1" i="0" lang="en-US" sz="1900" u="none" cap="none" strike="noStrike">
                  <a:solidFill>
                    <a:schemeClr val="dk1"/>
                  </a:solidFill>
                  <a:latin typeface="Work Sans"/>
                  <a:ea typeface="Work Sans"/>
                  <a:cs typeface="Work Sans"/>
                  <a:sym typeface="Work Sans"/>
                </a:rPr>
                <a:t>/</a:t>
              </a:r>
              <a:br>
                <a:rPr b="1" i="0" lang="en-US" sz="1900" u="none" cap="none" strike="noStrike">
                  <a:solidFill>
                    <a:schemeClr val="dk1"/>
                  </a:solidFill>
                  <a:latin typeface="Work Sans"/>
                  <a:ea typeface="Work Sans"/>
                  <a:cs typeface="Work Sans"/>
                  <a:sym typeface="Work Sans"/>
                </a:rPr>
              </a:br>
              <a:r>
                <a:rPr b="1" i="0" lang="en-US" sz="1900" u="none" cap="none" strike="noStrike">
                  <a:solidFill>
                    <a:schemeClr val="dk1"/>
                  </a:solidFill>
                  <a:latin typeface="Work Sans"/>
                  <a:ea typeface="Work Sans"/>
                  <a:cs typeface="Work Sans"/>
                  <a:sym typeface="Work Sans"/>
                </a:rPr>
                <a:t>S</a:t>
              </a:r>
              <a:r>
                <a:rPr b="1" lang="en-US" sz="1900">
                  <a:solidFill>
                    <a:schemeClr val="dk1"/>
                  </a:solidFill>
                  <a:latin typeface="Work Sans"/>
                  <a:ea typeface="Work Sans"/>
                  <a:cs typeface="Work Sans"/>
                  <a:sym typeface="Work Sans"/>
                </a:rPr>
                <a:t>ümptomid</a:t>
              </a:r>
              <a:endParaRPr b="1" i="0" sz="1900" u="none" cap="none" strike="noStrike">
                <a:solidFill>
                  <a:schemeClr val="dk1"/>
                </a:solidFill>
                <a:latin typeface="Work Sans"/>
                <a:ea typeface="Work Sans"/>
                <a:cs typeface="Work Sans"/>
                <a:sym typeface="Work Sans"/>
              </a:endParaRPr>
            </a:p>
          </p:txBody>
        </p:sp>
      </p:grpSp>
      <p:grpSp>
        <p:nvGrpSpPr>
          <p:cNvPr id="320" name="Google Shape;320;g3090d6ba962_0_276"/>
          <p:cNvGrpSpPr/>
          <p:nvPr/>
        </p:nvGrpSpPr>
        <p:grpSpPr>
          <a:xfrm>
            <a:off x="7484358" y="3557893"/>
            <a:ext cx="2794846" cy="843836"/>
            <a:chOff x="3980454" y="2794964"/>
            <a:chExt cx="4197096" cy="1267211"/>
          </a:xfrm>
        </p:grpSpPr>
        <p:sp>
          <p:nvSpPr>
            <p:cNvPr id="321" name="Google Shape;321;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900" u="none" cap="none" strike="noStrike">
                  <a:solidFill>
                    <a:schemeClr val="dk1"/>
                  </a:solidFill>
                  <a:latin typeface="Work Sans"/>
                  <a:ea typeface="Work Sans"/>
                  <a:cs typeface="Work Sans"/>
                  <a:sym typeface="Work Sans"/>
                  <a:extLst>
                    <a:ext uri="http://customooxmlschemas.google.com/">
                      <go:slidesCustomData xmlns:go="http://customooxmlschemas.google.com/" textRoundtripDataId="0"/>
                    </a:ext>
                  </a:extLst>
                </a:rPr>
                <a:t>Emot</a:t>
              </a:r>
              <a:r>
                <a:rPr b="1" lang="en-US" sz="1900">
                  <a:solidFill>
                    <a:schemeClr val="dk1"/>
                  </a:solidFill>
                  <a:latin typeface="Work Sans"/>
                  <a:ea typeface="Work Sans"/>
                  <a:cs typeface="Work Sans"/>
                  <a:sym typeface="Work Sans"/>
                  <a:extLst>
                    <a:ext uri="http://customooxmlschemas.google.com/">
                      <go:slidesCustomData xmlns:go="http://customooxmlschemas.google.com/" textRoundtripDataId="1"/>
                    </a:ext>
                  </a:extLst>
                </a:rPr>
                <a:t>sio</a:t>
              </a:r>
              <a:r>
                <a:rPr b="1" i="0" lang="en-US" sz="1900" u="none" cap="none" strike="noStrike">
                  <a:solidFill>
                    <a:schemeClr val="dk1"/>
                  </a:solidFill>
                  <a:latin typeface="Work Sans"/>
                  <a:ea typeface="Work Sans"/>
                  <a:cs typeface="Work Sans"/>
                  <a:sym typeface="Work Sans"/>
                  <a:extLst>
                    <a:ext uri="http://customooxmlschemas.google.com/">
                      <go:slidesCustomData xmlns:go="http://customooxmlschemas.google.com/" textRoundtripDataId="2"/>
                    </a:ext>
                  </a:extLst>
                </a:rPr>
                <a:t>on</a:t>
              </a:r>
              <a:r>
                <a:rPr b="1" lang="en-US" sz="1900">
                  <a:solidFill>
                    <a:schemeClr val="dk1"/>
                  </a:solidFill>
                  <a:latin typeface="Work Sans"/>
                  <a:ea typeface="Work Sans"/>
                  <a:cs typeface="Work Sans"/>
                  <a:sym typeface="Work Sans"/>
                </a:rPr>
                <a:t>id</a:t>
              </a:r>
              <a:endParaRPr b="1" i="0" sz="1900" u="none" cap="none" strike="noStrike">
                <a:solidFill>
                  <a:schemeClr val="dk1"/>
                </a:solidFill>
                <a:latin typeface="Work Sans"/>
                <a:ea typeface="Work Sans"/>
                <a:cs typeface="Work Sans"/>
                <a:sym typeface="Work Sans"/>
              </a:endParaRPr>
            </a:p>
          </p:txBody>
        </p:sp>
      </p:grpSp>
      <p:cxnSp>
        <p:nvCxnSpPr>
          <p:cNvPr id="324" name="Google Shape;324;g3090d6ba962_0_276"/>
          <p:cNvCxnSpPr>
            <a:endCxn id="311" idx="0"/>
          </p:cNvCxnSpPr>
          <p:nvPr/>
        </p:nvCxnSpPr>
        <p:spPr>
          <a:xfrm flipH="1" rot="-5400000">
            <a:off x="5622853" y="1636075"/>
            <a:ext cx="939300" cy="600"/>
          </a:xfrm>
          <a:prstGeom prst="curvedConnector3">
            <a:avLst>
              <a:gd fmla="val 50000" name="adj1"/>
            </a:avLst>
          </a:prstGeom>
          <a:noFill/>
          <a:ln cap="flat" cmpd="sng" w="38100">
            <a:solidFill>
              <a:srgbClr val="4B9073"/>
            </a:solidFill>
            <a:prstDash val="solid"/>
            <a:round/>
            <a:headEnd len="sm" w="sm" type="none"/>
            <a:tailEnd len="med" w="med" type="triangle"/>
          </a:ln>
        </p:spPr>
      </p:cxnSp>
      <p:cxnSp>
        <p:nvCxnSpPr>
          <p:cNvPr id="325" name="Google Shape;325;g3090d6ba962_0_276"/>
          <p:cNvCxnSpPr>
            <a:stCxn id="311" idx="2"/>
            <a:endCxn id="315" idx="0"/>
          </p:cNvCxnSpPr>
          <p:nvPr/>
        </p:nvCxnSpPr>
        <p:spPr>
          <a:xfrm flipH="1" rot="-5400000">
            <a:off x="5036353" y="4006304"/>
            <a:ext cx="2113500" cy="600"/>
          </a:xfrm>
          <a:prstGeom prst="curvedConnector3">
            <a:avLst>
              <a:gd fmla="val 49997" name="adj1"/>
            </a:avLst>
          </a:prstGeom>
          <a:noFill/>
          <a:ln cap="flat" cmpd="sng" w="38100">
            <a:solidFill>
              <a:srgbClr val="4B9073"/>
            </a:solidFill>
            <a:prstDash val="solid"/>
            <a:round/>
            <a:headEnd len="med" w="med" type="triangle"/>
            <a:tailEnd len="med" w="med" type="triangle"/>
          </a:ln>
        </p:spPr>
      </p:cxnSp>
      <p:cxnSp>
        <p:nvCxnSpPr>
          <p:cNvPr id="326" name="Google Shape;326;g3090d6ba962_0_276"/>
          <p:cNvCxnSpPr>
            <a:stCxn id="322" idx="3"/>
            <a:endCxn id="317" idx="3"/>
          </p:cNvCxnSpPr>
          <p:nvPr/>
        </p:nvCxnSpPr>
        <p:spPr>
          <a:xfrm flipH="1">
            <a:off x="4625658" y="3979807"/>
            <a:ext cx="2858700" cy="26700"/>
          </a:xfrm>
          <a:prstGeom prst="curvedConnector3">
            <a:avLst>
              <a:gd fmla="val 50000" name="adj1"/>
            </a:avLst>
          </a:prstGeom>
          <a:noFill/>
          <a:ln cap="flat" cmpd="sng" w="38100">
            <a:solidFill>
              <a:srgbClr val="4B9073"/>
            </a:solidFill>
            <a:prstDash val="solid"/>
            <a:round/>
            <a:headEnd len="med" w="med" type="triangle"/>
            <a:tailEnd len="med" w="med" type="triangle"/>
          </a:ln>
        </p:spPr>
      </p:cxnSp>
      <p:cxnSp>
        <p:nvCxnSpPr>
          <p:cNvPr id="327" name="Google Shape;327;g3090d6ba962_0_276"/>
          <p:cNvCxnSpPr>
            <a:stCxn id="310" idx="3"/>
            <a:endCxn id="319" idx="0"/>
          </p:cNvCxnSpPr>
          <p:nvPr/>
        </p:nvCxnSpPr>
        <p:spPr>
          <a:xfrm flipH="1">
            <a:off x="2939058" y="2527932"/>
            <a:ext cx="17628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28" name="Google Shape;328;g3090d6ba962_0_276"/>
          <p:cNvCxnSpPr>
            <a:endCxn id="323" idx="0"/>
          </p:cNvCxnSpPr>
          <p:nvPr/>
        </p:nvCxnSpPr>
        <p:spPr>
          <a:xfrm>
            <a:off x="7471902" y="2501300"/>
            <a:ext cx="14034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29" name="Google Shape;329;g3090d6ba962_0_276"/>
          <p:cNvCxnSpPr/>
          <p:nvPr/>
        </p:nvCxnSpPr>
        <p:spPr>
          <a:xfrm flipH="1" rot="10800000">
            <a:off x="7484253" y="4429025"/>
            <a:ext cx="14034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30" name="Google Shape;330;g3090d6ba962_0_276"/>
          <p:cNvCxnSpPr/>
          <p:nvPr/>
        </p:nvCxnSpPr>
        <p:spPr>
          <a:xfrm rot="10800000">
            <a:off x="2862858" y="4428557"/>
            <a:ext cx="1839000" cy="1056600"/>
          </a:xfrm>
          <a:prstGeom prst="curvedConnector2">
            <a:avLst/>
          </a:prstGeom>
          <a:noFill/>
          <a:ln cap="flat" cmpd="sng" w="38100">
            <a:solidFill>
              <a:srgbClr val="4B9073"/>
            </a:solidFill>
            <a:prstDash val="solid"/>
            <a:round/>
            <a:headEnd len="med" w="med" type="triangle"/>
            <a:tailEnd len="med" w="med" type="triangle"/>
          </a:ln>
        </p:spPr>
      </p:cxnSp>
      <p:sp>
        <p:nvSpPr>
          <p:cNvPr id="331" name="Google Shape;331;g3090d6ba962_0_276"/>
          <p:cNvSpPr txBox="1"/>
          <p:nvPr/>
        </p:nvSpPr>
        <p:spPr>
          <a:xfrm>
            <a:off x="1130900" y="2209762"/>
            <a:ext cx="2794800" cy="843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Sekkumine</a:t>
            </a:r>
            <a:r>
              <a:rPr b="0" i="0" lang="en-US" sz="1600" u="none" cap="none" strike="noStrike">
                <a:solidFill>
                  <a:srgbClr val="5A8444"/>
                </a:solidFill>
                <a:highlight>
                  <a:schemeClr val="lt1"/>
                </a:highlight>
                <a:latin typeface="Work Sans SemiBold"/>
                <a:ea typeface="Work Sans SemiBold"/>
                <a:cs typeface="Work Sans SemiBold"/>
                <a:sym typeface="Work Sans SemiBold"/>
              </a:rPr>
              <a:t>:</a:t>
            </a:r>
            <a:endParaRPr b="0" i="0" sz="1600" u="none" cap="none" strike="noStrike">
              <a:solidFill>
                <a:srgbClr val="5A8444"/>
              </a:solidFill>
              <a:highlight>
                <a:schemeClr val="lt1"/>
              </a:highlight>
              <a:latin typeface="Work Sans SemiBold"/>
              <a:ea typeface="Work Sans SemiBold"/>
              <a:cs typeface="Work Sans SemiBold"/>
              <a:sym typeface="Work Sans SemiBold"/>
            </a:endParaRPr>
          </a:p>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Kognitiivne </a:t>
            </a:r>
            <a:r>
              <a:rPr lang="en-US" sz="1600">
                <a:solidFill>
                  <a:srgbClr val="5A8444"/>
                </a:solidFill>
                <a:highlight>
                  <a:schemeClr val="lt1"/>
                </a:highlight>
                <a:latin typeface="Work Sans SemiBold"/>
                <a:ea typeface="Work Sans SemiBold"/>
                <a:cs typeface="Work Sans SemiBold"/>
                <a:sym typeface="Work Sans SemiBold"/>
              </a:rPr>
              <a:t>ümberstruktureerimine</a:t>
            </a:r>
            <a:endParaRPr b="0" i="0" sz="1600" u="none" cap="none" strike="noStrike">
              <a:solidFill>
                <a:srgbClr val="5A8444"/>
              </a:solidFill>
              <a:highlight>
                <a:schemeClr val="lt1"/>
              </a:highlight>
              <a:latin typeface="Work Sans SemiBold"/>
              <a:ea typeface="Work Sans SemiBold"/>
              <a:cs typeface="Work Sans SemiBold"/>
              <a:sym typeface="Work Sans SemiBold"/>
            </a:endParaRPr>
          </a:p>
        </p:txBody>
      </p:sp>
      <p:sp>
        <p:nvSpPr>
          <p:cNvPr id="332" name="Google Shape;332;g3090d6ba962_0_276"/>
          <p:cNvSpPr txBox="1"/>
          <p:nvPr/>
        </p:nvSpPr>
        <p:spPr>
          <a:xfrm>
            <a:off x="1067000" y="4988001"/>
            <a:ext cx="2858700" cy="843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Sekkumine</a:t>
            </a:r>
            <a:r>
              <a:rPr b="0" i="0" lang="en-US" sz="1600" u="none" cap="none" strike="noStrike">
                <a:solidFill>
                  <a:srgbClr val="5A8444"/>
                </a:solidFill>
                <a:highlight>
                  <a:schemeClr val="lt1"/>
                </a:highlight>
                <a:latin typeface="Work Sans SemiBold"/>
                <a:ea typeface="Work Sans SemiBold"/>
                <a:cs typeface="Work Sans SemiBold"/>
                <a:sym typeface="Work Sans SemiBold"/>
              </a:rPr>
              <a:t>:</a:t>
            </a:r>
            <a:endParaRPr b="0" i="0" sz="1600" u="none" cap="none" strike="noStrike">
              <a:solidFill>
                <a:srgbClr val="5A8444"/>
              </a:solidFill>
              <a:highlight>
                <a:schemeClr val="lt1"/>
              </a:highlight>
              <a:latin typeface="Work Sans SemiBold"/>
              <a:ea typeface="Work Sans SemiBold"/>
              <a:cs typeface="Work Sans SemiBold"/>
              <a:sym typeface="Work Sans SemiBold"/>
            </a:endParaRPr>
          </a:p>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Toimetuleku oskused, kokkupuude</a:t>
            </a:r>
            <a:endParaRPr sz="1600">
              <a:solidFill>
                <a:srgbClr val="5A8444"/>
              </a:solidFill>
              <a:highlight>
                <a:schemeClr val="lt1"/>
              </a:highlight>
              <a:latin typeface="Work Sans SemiBold"/>
              <a:ea typeface="Work Sans SemiBold"/>
              <a:cs typeface="Work Sans SemiBold"/>
              <a:sym typeface="Work Sans SemiBold"/>
            </a:endParaRPr>
          </a:p>
        </p:txBody>
      </p:sp>
      <p:sp>
        <p:nvSpPr>
          <p:cNvPr id="333" name="Google Shape;333;g3090d6ba962_0_276"/>
          <p:cNvSpPr txBox="1"/>
          <p:nvPr/>
        </p:nvSpPr>
        <p:spPr>
          <a:xfrm>
            <a:off x="166850" y="3544753"/>
            <a:ext cx="1653900" cy="10566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Sekkumine</a:t>
            </a:r>
            <a:r>
              <a:rPr b="0" i="0" lang="en-US" sz="1600" u="none" cap="none" strike="noStrike">
                <a:solidFill>
                  <a:srgbClr val="5A8444"/>
                </a:solidFill>
                <a:highlight>
                  <a:schemeClr val="lt1"/>
                </a:highlight>
                <a:latin typeface="Work Sans SemiBold"/>
                <a:ea typeface="Work Sans SemiBold"/>
                <a:cs typeface="Work Sans SemiBold"/>
                <a:sym typeface="Work Sans SemiBold"/>
              </a:rPr>
              <a:t>:</a:t>
            </a:r>
            <a:endParaRPr b="0" i="0" sz="1600" u="none" cap="none" strike="noStrike">
              <a:solidFill>
                <a:srgbClr val="5A8444"/>
              </a:solidFill>
              <a:highlight>
                <a:schemeClr val="lt1"/>
              </a:highlight>
              <a:latin typeface="Work Sans SemiBold"/>
              <a:ea typeface="Work Sans SemiBold"/>
              <a:cs typeface="Work Sans SemiBold"/>
              <a:sym typeface="Work Sans SemiBold"/>
            </a:endParaRPr>
          </a:p>
          <a:p>
            <a:pPr indent="0" lvl="0" marL="0" marR="0" rtl="0" algn="r">
              <a:lnSpc>
                <a:spcPct val="100000"/>
              </a:lnSpc>
              <a:spcBef>
                <a:spcPts val="0"/>
              </a:spcBef>
              <a:spcAft>
                <a:spcPts val="0"/>
              </a:spcAft>
              <a:buClr>
                <a:srgbClr val="000000"/>
              </a:buClr>
              <a:buSzPts val="1400"/>
              <a:buFont typeface="Arial"/>
              <a:buNone/>
            </a:pPr>
            <a:r>
              <a:rPr lang="en-US" sz="1600">
                <a:solidFill>
                  <a:srgbClr val="5A8444"/>
                </a:solidFill>
                <a:highlight>
                  <a:schemeClr val="lt1"/>
                </a:highlight>
                <a:latin typeface="Work Sans SemiBold"/>
                <a:ea typeface="Work Sans SemiBold"/>
                <a:cs typeface="Work Sans SemiBold"/>
                <a:sym typeface="Work Sans SemiBold"/>
              </a:rPr>
              <a:t>Rahunemise treenimine</a:t>
            </a:r>
            <a:endParaRPr b="0" i="0" sz="1600" u="none" cap="none" strike="noStrike">
              <a:solidFill>
                <a:srgbClr val="5A8444"/>
              </a:solidFill>
              <a:highlight>
                <a:schemeClr val="lt1"/>
              </a:highlight>
              <a:latin typeface="Work Sans SemiBold"/>
              <a:ea typeface="Work Sans SemiBold"/>
              <a:cs typeface="Work Sans SemiBold"/>
              <a:sym typeface="Work Sans SemiBold"/>
            </a:endParaRPr>
          </a:p>
        </p:txBody>
      </p:sp>
      <p:grpSp>
        <p:nvGrpSpPr>
          <p:cNvPr id="334" name="Google Shape;334;g3090d6ba962_0_276"/>
          <p:cNvGrpSpPr/>
          <p:nvPr/>
        </p:nvGrpSpPr>
        <p:grpSpPr>
          <a:xfrm>
            <a:off x="5006658" y="322843"/>
            <a:ext cx="2185247" cy="843836"/>
            <a:chOff x="4438180" y="2794964"/>
            <a:chExt cx="3281644" cy="1267211"/>
          </a:xfrm>
        </p:grpSpPr>
        <p:sp>
          <p:nvSpPr>
            <p:cNvPr id="335" name="Google Shape;335;g3090d6ba962_0_276"/>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g3090d6ba962_0_276"/>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g3090d6ba962_0_276"/>
            <p:cNvSpPr/>
            <p:nvPr/>
          </p:nvSpPr>
          <p:spPr>
            <a:xfrm>
              <a:off x="5000753" y="2794975"/>
              <a:ext cx="21075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Olukord</a:t>
              </a:r>
              <a:endParaRPr b="1" i="0" sz="2000" u="none" cap="none" strike="noStrike">
                <a:solidFill>
                  <a:schemeClr val="lt1"/>
                </a:solidFill>
                <a:latin typeface="Work Sans"/>
                <a:ea typeface="Work Sans"/>
                <a:cs typeface="Work Sans"/>
                <a:sym typeface="Work Sans"/>
              </a:endParaRPr>
            </a:p>
          </p:txBody>
        </p:sp>
      </p:grpSp>
      <p:sp>
        <p:nvSpPr>
          <p:cNvPr id="338" name="Google Shape;338;g3090d6ba962_0_276"/>
          <p:cNvSpPr txBox="1"/>
          <p:nvPr/>
        </p:nvSpPr>
        <p:spPr>
          <a:xfrm>
            <a:off x="3308375" y="6164111"/>
            <a:ext cx="55818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2000">
                <a:solidFill>
                  <a:srgbClr val="32797C"/>
                </a:solidFill>
                <a:latin typeface="Work Sans Medium"/>
                <a:ea typeface="Work Sans Medium"/>
                <a:cs typeface="Work Sans Medium"/>
                <a:sym typeface="Work Sans Medium"/>
              </a:rPr>
              <a:t>Kognitiivse käitumisteraapia mudel</a:t>
            </a:r>
            <a:endParaRPr b="0" i="0" sz="2000" u="none" cap="none" strike="noStrike">
              <a:solidFill>
                <a:srgbClr val="32797C"/>
              </a:solidFill>
              <a:latin typeface="Work Sans Medium"/>
              <a:ea typeface="Work Sans Medium"/>
              <a:cs typeface="Work Sans Medium"/>
              <a:sym typeface="Work Sans Medium"/>
            </a:endParaRPr>
          </a:p>
        </p:txBody>
      </p:sp>
      <p:sp>
        <p:nvSpPr>
          <p:cNvPr id="339" name="Google Shape;339;g3090d6ba962_0_276"/>
          <p:cNvSpPr txBox="1"/>
          <p:nvPr/>
        </p:nvSpPr>
        <p:spPr>
          <a:xfrm>
            <a:off x="7994875" y="2170012"/>
            <a:ext cx="3000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rgbClr val="5A8444"/>
                </a:solidFill>
                <a:highlight>
                  <a:schemeClr val="lt1"/>
                </a:highlight>
                <a:latin typeface="Work Sans SemiBold"/>
                <a:ea typeface="Work Sans SemiBold"/>
                <a:cs typeface="Work Sans SemiBold"/>
                <a:sym typeface="Work Sans SemiBold"/>
              </a:rPr>
              <a:t>Sekkumine</a:t>
            </a:r>
            <a:r>
              <a:rPr lang="en-US" sz="1600">
                <a:solidFill>
                  <a:srgbClr val="5A8444"/>
                </a:solidFill>
                <a:highlight>
                  <a:schemeClr val="lt1"/>
                </a:highlight>
                <a:latin typeface="Work Sans SemiBold"/>
                <a:ea typeface="Work Sans SemiBold"/>
                <a:cs typeface="Work Sans SemiBold"/>
                <a:sym typeface="Work Sans SemiBold"/>
              </a:rPr>
              <a:t>:</a:t>
            </a:r>
            <a:endParaRPr sz="1600">
              <a:solidFill>
                <a:srgbClr val="5A8444"/>
              </a:solidFill>
              <a:highlight>
                <a:schemeClr val="lt1"/>
              </a:highlight>
              <a:latin typeface="Work Sans SemiBold"/>
              <a:ea typeface="Work Sans SemiBold"/>
              <a:cs typeface="Work Sans SemiBold"/>
              <a:sym typeface="Work Sans SemiBold"/>
            </a:endParaRPr>
          </a:p>
          <a:p>
            <a:pPr indent="0" lvl="0" marL="0" rtl="0" algn="l">
              <a:spcBef>
                <a:spcPts val="0"/>
              </a:spcBef>
              <a:spcAft>
                <a:spcPts val="0"/>
              </a:spcAft>
              <a:buNone/>
            </a:pPr>
            <a:r>
              <a:rPr lang="en-US" sz="1600">
                <a:solidFill>
                  <a:srgbClr val="5A8444"/>
                </a:solidFill>
                <a:highlight>
                  <a:schemeClr val="lt1"/>
                </a:highlight>
                <a:latin typeface="Work Sans SemiBold"/>
                <a:ea typeface="Work Sans SemiBold"/>
                <a:cs typeface="Work Sans SemiBold"/>
                <a:sym typeface="Work Sans SemiBold"/>
              </a:rPr>
              <a:t>Nimetamine,  </a:t>
            </a:r>
            <a:endParaRPr sz="1600">
              <a:solidFill>
                <a:srgbClr val="5A8444"/>
              </a:solidFill>
              <a:highlight>
                <a:schemeClr val="lt1"/>
              </a:highlight>
              <a:latin typeface="Work Sans SemiBold"/>
              <a:ea typeface="Work Sans SemiBold"/>
              <a:cs typeface="Work Sans SemiBold"/>
              <a:sym typeface="Work Sans SemiBold"/>
            </a:endParaRPr>
          </a:p>
          <a:p>
            <a:pPr indent="0" lvl="0" marL="0" rtl="0" algn="l">
              <a:spcBef>
                <a:spcPts val="0"/>
              </a:spcBef>
              <a:spcAft>
                <a:spcPts val="0"/>
              </a:spcAft>
              <a:buNone/>
            </a:pPr>
            <a:r>
              <a:rPr lang="en-US" sz="1600">
                <a:solidFill>
                  <a:srgbClr val="5A8444"/>
                </a:solidFill>
                <a:highlight>
                  <a:schemeClr val="lt1"/>
                </a:highlight>
                <a:latin typeface="Work Sans SemiBold"/>
                <a:ea typeface="Work Sans SemiBold"/>
                <a:cs typeface="Work Sans SemiBold"/>
                <a:sym typeface="Work Sans SemiBold"/>
              </a:rPr>
              <a:t>Aktsepteerimine</a:t>
            </a:r>
            <a:endParaRPr sz="1600">
              <a:solidFill>
                <a:srgbClr val="5A8444"/>
              </a:solidFill>
              <a:highlight>
                <a:schemeClr val="lt1"/>
              </a:highlight>
              <a:latin typeface="Work Sans SemiBold"/>
              <a:ea typeface="Work Sans SemiBold"/>
              <a:cs typeface="Work Sans SemiBold"/>
              <a:sym typeface="Work Sans Semi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3090d6ba962_0_322"/>
          <p:cNvSpPr/>
          <p:nvPr/>
        </p:nvSpPr>
        <p:spPr>
          <a:xfrm>
            <a:off x="400400" y="4493550"/>
            <a:ext cx="1381381" cy="1804150"/>
          </a:xfrm>
          <a:custGeom>
            <a:rect b="b" l="l" r="r" t="t"/>
            <a:pathLst>
              <a:path extrusionOk="0" h="72166" w="52891">
                <a:moveTo>
                  <a:pt x="35858" y="897"/>
                </a:moveTo>
                <a:lnTo>
                  <a:pt x="31376" y="0"/>
                </a:lnTo>
                <a:lnTo>
                  <a:pt x="21515" y="3138"/>
                </a:lnTo>
                <a:lnTo>
                  <a:pt x="14791" y="12103"/>
                </a:lnTo>
                <a:lnTo>
                  <a:pt x="9413" y="17930"/>
                </a:lnTo>
                <a:lnTo>
                  <a:pt x="8516" y="28687"/>
                </a:lnTo>
                <a:lnTo>
                  <a:pt x="3586" y="35859"/>
                </a:lnTo>
                <a:lnTo>
                  <a:pt x="0" y="47962"/>
                </a:lnTo>
                <a:lnTo>
                  <a:pt x="2689" y="59616"/>
                </a:lnTo>
                <a:lnTo>
                  <a:pt x="9861" y="68132"/>
                </a:lnTo>
                <a:lnTo>
                  <a:pt x="24653" y="72166"/>
                </a:lnTo>
                <a:lnTo>
                  <a:pt x="41686" y="70373"/>
                </a:lnTo>
                <a:lnTo>
                  <a:pt x="52891" y="60064"/>
                </a:lnTo>
                <a:lnTo>
                  <a:pt x="51098" y="52892"/>
                </a:lnTo>
                <a:lnTo>
                  <a:pt x="40341" y="48410"/>
                </a:lnTo>
                <a:lnTo>
                  <a:pt x="36755" y="51547"/>
                </a:lnTo>
                <a:lnTo>
                  <a:pt x="30031" y="40790"/>
                </a:lnTo>
                <a:lnTo>
                  <a:pt x="35410" y="40790"/>
                </a:lnTo>
                <a:lnTo>
                  <a:pt x="41686" y="24653"/>
                </a:lnTo>
                <a:lnTo>
                  <a:pt x="46168" y="16585"/>
                </a:lnTo>
                <a:lnTo>
                  <a:pt x="44375" y="5827"/>
                </a:lnTo>
                <a:close/>
              </a:path>
            </a:pathLst>
          </a:custGeom>
          <a:solidFill>
            <a:srgbClr val="A5C595"/>
          </a:solidFill>
          <a:ln>
            <a:noFill/>
          </a:ln>
        </p:spPr>
      </p:sp>
      <p:sp>
        <p:nvSpPr>
          <p:cNvPr id="345" name="Google Shape;345;g3090d6ba962_0_322"/>
          <p:cNvSpPr/>
          <p:nvPr/>
        </p:nvSpPr>
        <p:spPr>
          <a:xfrm>
            <a:off x="9931943" y="4489075"/>
            <a:ext cx="1324061" cy="1638799"/>
          </a:xfrm>
          <a:custGeom>
            <a:rect b="b" l="l" r="r" t="t"/>
            <a:pathLst>
              <a:path extrusionOk="0" h="67684" w="54685">
                <a:moveTo>
                  <a:pt x="0" y="17033"/>
                </a:moveTo>
                <a:lnTo>
                  <a:pt x="16585" y="39445"/>
                </a:lnTo>
                <a:lnTo>
                  <a:pt x="22412" y="43479"/>
                </a:lnTo>
                <a:lnTo>
                  <a:pt x="30480" y="41686"/>
                </a:lnTo>
                <a:lnTo>
                  <a:pt x="35410" y="48858"/>
                </a:lnTo>
                <a:lnTo>
                  <a:pt x="20170" y="64546"/>
                </a:lnTo>
                <a:lnTo>
                  <a:pt x="28687" y="67684"/>
                </a:lnTo>
                <a:lnTo>
                  <a:pt x="48409" y="66339"/>
                </a:lnTo>
                <a:lnTo>
                  <a:pt x="54685" y="45272"/>
                </a:lnTo>
                <a:lnTo>
                  <a:pt x="49306" y="12999"/>
                </a:lnTo>
                <a:lnTo>
                  <a:pt x="27342" y="0"/>
                </a:lnTo>
                <a:lnTo>
                  <a:pt x="10309" y="6275"/>
                </a:lnTo>
                <a:lnTo>
                  <a:pt x="896" y="9861"/>
                </a:lnTo>
              </a:path>
            </a:pathLst>
          </a:custGeom>
          <a:solidFill>
            <a:srgbClr val="597E7F"/>
          </a:solidFill>
          <a:ln>
            <a:noFill/>
          </a:ln>
        </p:spPr>
      </p:sp>
      <p:grpSp>
        <p:nvGrpSpPr>
          <p:cNvPr id="346" name="Google Shape;346;g3090d6ba962_0_322"/>
          <p:cNvGrpSpPr/>
          <p:nvPr/>
        </p:nvGrpSpPr>
        <p:grpSpPr>
          <a:xfrm>
            <a:off x="5006658" y="304005"/>
            <a:ext cx="2185247" cy="843848"/>
            <a:chOff x="4438180" y="2794964"/>
            <a:chExt cx="3281644" cy="1267229"/>
          </a:xfrm>
        </p:grpSpPr>
        <p:sp>
          <p:nvSpPr>
            <p:cNvPr id="347" name="Google Shape;347;g3090d6ba962_0_322"/>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g3090d6ba962_0_322"/>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g3090d6ba962_0_322"/>
            <p:cNvSpPr/>
            <p:nvPr/>
          </p:nvSpPr>
          <p:spPr>
            <a:xfrm>
              <a:off x="5018699" y="2794993"/>
              <a:ext cx="21012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Olukord</a:t>
              </a:r>
              <a:endParaRPr b="1" i="0" sz="2000" u="none" cap="none" strike="noStrike">
                <a:solidFill>
                  <a:schemeClr val="lt1"/>
                </a:solidFill>
                <a:latin typeface="Work Sans"/>
                <a:ea typeface="Work Sans"/>
                <a:cs typeface="Work Sans"/>
                <a:sym typeface="Work Sans"/>
              </a:endParaRPr>
            </a:p>
          </p:txBody>
        </p:sp>
      </p:grpSp>
      <p:sp>
        <p:nvSpPr>
          <p:cNvPr id="350" name="Google Shape;350;g3090d6ba962_0_322"/>
          <p:cNvSpPr txBox="1"/>
          <p:nvPr/>
        </p:nvSpPr>
        <p:spPr>
          <a:xfrm>
            <a:off x="4977150" y="1147850"/>
            <a:ext cx="22377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000">
                <a:solidFill>
                  <a:srgbClr val="008887"/>
                </a:solidFill>
                <a:latin typeface="Work Sans Medium"/>
                <a:ea typeface="Work Sans Medium"/>
                <a:cs typeface="Work Sans Medium"/>
                <a:sym typeface="Work Sans Medium"/>
              </a:rPr>
              <a:t>Kliimamuutuste kohta artikli lugemine </a:t>
            </a:r>
            <a:endParaRPr b="0" i="0" sz="2000" u="none" cap="none" strike="noStrike">
              <a:solidFill>
                <a:srgbClr val="008887"/>
              </a:solidFill>
              <a:latin typeface="Work Sans Medium"/>
              <a:ea typeface="Work Sans Medium"/>
              <a:cs typeface="Work Sans Medium"/>
              <a:sym typeface="Work Sans Medium"/>
            </a:endParaRPr>
          </a:p>
        </p:txBody>
      </p:sp>
      <p:grpSp>
        <p:nvGrpSpPr>
          <p:cNvPr id="351" name="Google Shape;351;g3090d6ba962_0_322"/>
          <p:cNvGrpSpPr/>
          <p:nvPr/>
        </p:nvGrpSpPr>
        <p:grpSpPr>
          <a:xfrm>
            <a:off x="1303604" y="3726909"/>
            <a:ext cx="2496827" cy="1276320"/>
            <a:chOff x="1303604" y="3726909"/>
            <a:chExt cx="2496827" cy="1276320"/>
          </a:xfrm>
        </p:grpSpPr>
        <p:grpSp>
          <p:nvGrpSpPr>
            <p:cNvPr id="352" name="Google Shape;352;g3090d6ba962_0_322"/>
            <p:cNvGrpSpPr/>
            <p:nvPr/>
          </p:nvGrpSpPr>
          <p:grpSpPr>
            <a:xfrm>
              <a:off x="1462783" y="4159380"/>
              <a:ext cx="2337648" cy="843849"/>
              <a:chOff x="4323748" y="2794964"/>
              <a:chExt cx="3510508" cy="1267231"/>
            </a:xfrm>
          </p:grpSpPr>
          <p:sp>
            <p:nvSpPr>
              <p:cNvPr id="353" name="Google Shape;353;g3090d6ba962_0_322"/>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g3090d6ba962_0_322"/>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3090d6ba962_0_322"/>
              <p:cNvSpPr/>
              <p:nvPr/>
            </p:nvSpPr>
            <p:spPr>
              <a:xfrm>
                <a:off x="4840970" y="2794995"/>
                <a:ext cx="23436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Käitumine:</a:t>
                </a:r>
                <a:endParaRPr b="1" i="0" sz="20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p:txBody>
          </p:sp>
        </p:grpSp>
        <p:sp>
          <p:nvSpPr>
            <p:cNvPr id="356" name="Google Shape;356;g3090d6ba962_0_322"/>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57" name="Google Shape;357;g3090d6ba962_0_322"/>
          <p:cNvGrpSpPr/>
          <p:nvPr/>
        </p:nvGrpSpPr>
        <p:grpSpPr>
          <a:xfrm>
            <a:off x="8302383" y="3726909"/>
            <a:ext cx="2481600" cy="1276320"/>
            <a:chOff x="8302383" y="3726909"/>
            <a:chExt cx="2481600" cy="1276320"/>
          </a:xfrm>
        </p:grpSpPr>
        <p:grpSp>
          <p:nvGrpSpPr>
            <p:cNvPr id="358" name="Google Shape;358;g3090d6ba962_0_322"/>
            <p:cNvGrpSpPr/>
            <p:nvPr/>
          </p:nvGrpSpPr>
          <p:grpSpPr>
            <a:xfrm>
              <a:off x="8302383" y="4159380"/>
              <a:ext cx="2337648" cy="843849"/>
              <a:chOff x="4323748" y="2794964"/>
              <a:chExt cx="3510508" cy="1267231"/>
            </a:xfrm>
          </p:grpSpPr>
          <p:sp>
            <p:nvSpPr>
              <p:cNvPr id="359" name="Google Shape;359;g3090d6ba962_0_322"/>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g3090d6ba962_0_322"/>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g3090d6ba962_0_322"/>
              <p:cNvSpPr/>
              <p:nvPr/>
            </p:nvSpPr>
            <p:spPr>
              <a:xfrm>
                <a:off x="4954012" y="2794995"/>
                <a:ext cx="23436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Käitumine</a:t>
                </a:r>
                <a:r>
                  <a:rPr b="1" i="0" lang="en-US" sz="2000" u="none" cap="none" strike="noStrike">
                    <a:solidFill>
                      <a:schemeClr val="lt1"/>
                    </a:solidFill>
                    <a:latin typeface="Work Sans"/>
                    <a:ea typeface="Work Sans"/>
                    <a:cs typeface="Work Sans"/>
                    <a:sym typeface="Work Sans"/>
                  </a:rPr>
                  <a:t>:</a:t>
                </a:r>
                <a:endParaRPr b="1" i="0" sz="20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p:txBody>
          </p:sp>
        </p:grpSp>
        <p:sp>
          <p:nvSpPr>
            <p:cNvPr id="362" name="Google Shape;362;g3090d6ba962_0_322"/>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3" name="Google Shape;363;g3090d6ba962_0_322"/>
          <p:cNvSpPr/>
          <p:nvPr/>
        </p:nvSpPr>
        <p:spPr>
          <a:xfrm>
            <a:off x="348056" y="4431795"/>
            <a:ext cx="1842350" cy="1837825"/>
          </a:xfrm>
          <a:custGeom>
            <a:rect b="b" l="l" r="r" t="t"/>
            <a:pathLst>
              <a:path extrusionOk="0" h="73513" w="73694">
                <a:moveTo>
                  <a:pt x="46034" y="9717"/>
                </a:moveTo>
                <a:cubicBezTo>
                  <a:pt x="50448" y="9717"/>
                  <a:pt x="55487" y="11564"/>
                  <a:pt x="58136" y="15095"/>
                </a:cubicBezTo>
                <a:cubicBezTo>
                  <a:pt x="61150" y="19113"/>
                  <a:pt x="60411" y="25439"/>
                  <a:pt x="63963" y="28991"/>
                </a:cubicBezTo>
                <a:cubicBezTo>
                  <a:pt x="66377" y="31405"/>
                  <a:pt x="71850" y="29971"/>
                  <a:pt x="73376" y="33025"/>
                </a:cubicBezTo>
                <a:cubicBezTo>
                  <a:pt x="74387" y="35047"/>
                  <a:pt x="71227" y="37866"/>
                  <a:pt x="72480" y="39748"/>
                </a:cubicBezTo>
                <a:cubicBezTo>
                  <a:pt x="75234" y="43882"/>
                  <a:pt x="72705" y="51536"/>
                  <a:pt x="68446" y="54092"/>
                </a:cubicBezTo>
                <a:cubicBezTo>
                  <a:pt x="64550" y="56430"/>
                  <a:pt x="59218" y="58020"/>
                  <a:pt x="54999" y="56333"/>
                </a:cubicBezTo>
                <a:cubicBezTo>
                  <a:pt x="51690" y="55010"/>
                  <a:pt x="49598" y="50506"/>
                  <a:pt x="46034" y="50506"/>
                </a:cubicBezTo>
                <a:cubicBezTo>
                  <a:pt x="43695" y="50506"/>
                  <a:pt x="42028" y="54212"/>
                  <a:pt x="39759" y="53644"/>
                </a:cubicBezTo>
                <a:cubicBezTo>
                  <a:pt x="36771" y="52896"/>
                  <a:pt x="34438" y="49510"/>
                  <a:pt x="33932" y="46472"/>
                </a:cubicBezTo>
                <a:cubicBezTo>
                  <a:pt x="33711" y="45146"/>
                  <a:pt x="33186" y="43557"/>
                  <a:pt x="33932" y="42438"/>
                </a:cubicBezTo>
                <a:cubicBezTo>
                  <a:pt x="35119" y="40658"/>
                  <a:pt x="38427" y="42279"/>
                  <a:pt x="40207" y="41093"/>
                </a:cubicBezTo>
                <a:cubicBezTo>
                  <a:pt x="43675" y="38783"/>
                  <a:pt x="42335" y="33034"/>
                  <a:pt x="43345" y="28991"/>
                </a:cubicBezTo>
                <a:cubicBezTo>
                  <a:pt x="43781" y="27246"/>
                  <a:pt x="47451" y="29814"/>
                  <a:pt x="48723" y="28542"/>
                </a:cubicBezTo>
                <a:cubicBezTo>
                  <a:pt x="49811" y="27454"/>
                  <a:pt x="47762" y="23655"/>
                  <a:pt x="46482" y="24508"/>
                </a:cubicBezTo>
                <a:cubicBezTo>
                  <a:pt x="45926" y="24879"/>
                  <a:pt x="47620" y="25536"/>
                  <a:pt x="48275" y="25405"/>
                </a:cubicBezTo>
                <a:cubicBezTo>
                  <a:pt x="50965" y="24867"/>
                  <a:pt x="51921" y="20948"/>
                  <a:pt x="52309" y="18233"/>
                </a:cubicBezTo>
                <a:cubicBezTo>
                  <a:pt x="53066" y="12931"/>
                  <a:pt x="49032" y="6732"/>
                  <a:pt x="44241" y="4338"/>
                </a:cubicBezTo>
                <a:cubicBezTo>
                  <a:pt x="42632" y="3534"/>
                  <a:pt x="38936" y="6651"/>
                  <a:pt x="40207" y="7924"/>
                </a:cubicBezTo>
                <a:cubicBezTo>
                  <a:pt x="42191" y="9910"/>
                  <a:pt x="39132" y="1559"/>
                  <a:pt x="36621" y="304"/>
                </a:cubicBezTo>
                <a:cubicBezTo>
                  <a:pt x="34462" y="-775"/>
                  <a:pt x="32056" y="1913"/>
                  <a:pt x="29897" y="2993"/>
                </a:cubicBezTo>
                <a:cubicBezTo>
                  <a:pt x="28687" y="3598"/>
                  <a:pt x="27073" y="1940"/>
                  <a:pt x="25863" y="2545"/>
                </a:cubicBezTo>
                <a:cubicBezTo>
                  <a:pt x="22778" y="4087"/>
                  <a:pt x="26060" y="9582"/>
                  <a:pt x="24967" y="12854"/>
                </a:cubicBezTo>
                <a:cubicBezTo>
                  <a:pt x="23604" y="16934"/>
                  <a:pt x="15078" y="13648"/>
                  <a:pt x="12865" y="17337"/>
                </a:cubicBezTo>
                <a:cubicBezTo>
                  <a:pt x="12157" y="18518"/>
                  <a:pt x="13427" y="20035"/>
                  <a:pt x="13761" y="21371"/>
                </a:cubicBezTo>
                <a:cubicBezTo>
                  <a:pt x="14381" y="23852"/>
                  <a:pt x="12364" y="26483"/>
                  <a:pt x="12865" y="28991"/>
                </a:cubicBezTo>
                <a:cubicBezTo>
                  <a:pt x="13176" y="30548"/>
                  <a:pt x="16002" y="30989"/>
                  <a:pt x="16002" y="32577"/>
                </a:cubicBezTo>
                <a:cubicBezTo>
                  <a:pt x="16002" y="33579"/>
                  <a:pt x="14021" y="33212"/>
                  <a:pt x="13313" y="33921"/>
                </a:cubicBezTo>
                <a:cubicBezTo>
                  <a:pt x="12544" y="34690"/>
                  <a:pt x="15182" y="36573"/>
                  <a:pt x="14209" y="37059"/>
                </a:cubicBezTo>
                <a:cubicBezTo>
                  <a:pt x="11001" y="38661"/>
                  <a:pt x="6436" y="35071"/>
                  <a:pt x="3452" y="37059"/>
                </a:cubicBezTo>
                <a:cubicBezTo>
                  <a:pt x="1214" y="38550"/>
                  <a:pt x="4104" y="42518"/>
                  <a:pt x="3452" y="45127"/>
                </a:cubicBezTo>
                <a:cubicBezTo>
                  <a:pt x="2650" y="48336"/>
                  <a:pt x="-913" y="51469"/>
                  <a:pt x="314" y="54540"/>
                </a:cubicBezTo>
                <a:cubicBezTo>
                  <a:pt x="946" y="56122"/>
                  <a:pt x="4040" y="54681"/>
                  <a:pt x="5245" y="55885"/>
                </a:cubicBezTo>
                <a:cubicBezTo>
                  <a:pt x="7888" y="58525"/>
                  <a:pt x="4684" y="66114"/>
                  <a:pt x="8382" y="66642"/>
                </a:cubicBezTo>
                <a:cubicBezTo>
                  <a:pt x="10437" y="66935"/>
                  <a:pt x="15488" y="64656"/>
                  <a:pt x="13761" y="63505"/>
                </a:cubicBezTo>
                <a:cubicBezTo>
                  <a:pt x="12003" y="62333"/>
                  <a:pt x="12967" y="68512"/>
                  <a:pt x="14657" y="69780"/>
                </a:cubicBezTo>
                <a:cubicBezTo>
                  <a:pt x="17801" y="72139"/>
                  <a:pt x="22475" y="72425"/>
                  <a:pt x="26312" y="71573"/>
                </a:cubicBezTo>
                <a:cubicBezTo>
                  <a:pt x="28726" y="71037"/>
                  <a:pt x="31198" y="66599"/>
                  <a:pt x="29449" y="64850"/>
                </a:cubicBezTo>
                <a:cubicBezTo>
                  <a:pt x="27878" y="63279"/>
                  <a:pt x="29649" y="70250"/>
                  <a:pt x="31690" y="71125"/>
                </a:cubicBezTo>
                <a:cubicBezTo>
                  <a:pt x="32956" y="71668"/>
                  <a:pt x="34493" y="72637"/>
                  <a:pt x="35725" y="72021"/>
                </a:cubicBezTo>
                <a:cubicBezTo>
                  <a:pt x="36859" y="71454"/>
                  <a:pt x="37280" y="68765"/>
                  <a:pt x="38414" y="69332"/>
                </a:cubicBezTo>
                <a:cubicBezTo>
                  <a:pt x="40985" y="70617"/>
                  <a:pt x="43246" y="72669"/>
                  <a:pt x="46034" y="73366"/>
                </a:cubicBezTo>
                <a:cubicBezTo>
                  <a:pt x="48394" y="73956"/>
                  <a:pt x="49505" y="69933"/>
                  <a:pt x="50965" y="67987"/>
                </a:cubicBezTo>
                <a:cubicBezTo>
                  <a:pt x="52905" y="65401"/>
                  <a:pt x="58332" y="65763"/>
                  <a:pt x="59033" y="62608"/>
                </a:cubicBezTo>
                <a:cubicBezTo>
                  <a:pt x="59228" y="61733"/>
                  <a:pt x="59366" y="61647"/>
                  <a:pt x="59033" y="60815"/>
                </a:cubicBezTo>
                <a:cubicBezTo>
                  <a:pt x="58412" y="59264"/>
                  <a:pt x="54630" y="61504"/>
                  <a:pt x="54102" y="59919"/>
                </a:cubicBezTo>
                <a:cubicBezTo>
                  <a:pt x="53674" y="58635"/>
                  <a:pt x="55760" y="56490"/>
                  <a:pt x="54550" y="55885"/>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g3090d6ba962_0_322"/>
          <p:cNvSpPr/>
          <p:nvPr/>
        </p:nvSpPr>
        <p:spPr>
          <a:xfrm>
            <a:off x="9532699" y="4517069"/>
            <a:ext cx="1680288" cy="1638642"/>
          </a:xfrm>
          <a:custGeom>
            <a:rect b="b" l="l" r="r" t="t"/>
            <a:pathLst>
              <a:path extrusionOk="0" h="73121" w="74971">
                <a:moveTo>
                  <a:pt x="24437" y="16254"/>
                </a:moveTo>
                <a:cubicBezTo>
                  <a:pt x="19366" y="14987"/>
                  <a:pt x="12257" y="19251"/>
                  <a:pt x="10990" y="24322"/>
                </a:cubicBezTo>
                <a:cubicBezTo>
                  <a:pt x="9894" y="28709"/>
                  <a:pt x="11219" y="33725"/>
                  <a:pt x="9197" y="37770"/>
                </a:cubicBezTo>
                <a:cubicBezTo>
                  <a:pt x="7260" y="41646"/>
                  <a:pt x="2171" y="43307"/>
                  <a:pt x="232" y="47182"/>
                </a:cubicBezTo>
                <a:cubicBezTo>
                  <a:pt x="-1236" y="50116"/>
                  <a:pt x="5958" y="52516"/>
                  <a:pt x="5163" y="55699"/>
                </a:cubicBezTo>
                <a:cubicBezTo>
                  <a:pt x="4771" y="57267"/>
                  <a:pt x="2866" y="58165"/>
                  <a:pt x="2474" y="59733"/>
                </a:cubicBezTo>
                <a:cubicBezTo>
                  <a:pt x="1822" y="62342"/>
                  <a:pt x="3966" y="65564"/>
                  <a:pt x="2474" y="67801"/>
                </a:cubicBezTo>
                <a:cubicBezTo>
                  <a:pt x="1723" y="68927"/>
                  <a:pt x="769" y="71333"/>
                  <a:pt x="2025" y="71835"/>
                </a:cubicBezTo>
                <a:cubicBezTo>
                  <a:pt x="5081" y="73057"/>
                  <a:pt x="8641" y="71743"/>
                  <a:pt x="11887" y="72284"/>
                </a:cubicBezTo>
                <a:cubicBezTo>
                  <a:pt x="18999" y="73469"/>
                  <a:pt x="27220" y="73753"/>
                  <a:pt x="33402" y="70042"/>
                </a:cubicBezTo>
                <a:cubicBezTo>
                  <a:pt x="35683" y="68673"/>
                  <a:pt x="36451" y="65648"/>
                  <a:pt x="38332" y="63767"/>
                </a:cubicBezTo>
                <a:cubicBezTo>
                  <a:pt x="40351" y="61748"/>
                  <a:pt x="44565" y="66377"/>
                  <a:pt x="46849" y="64664"/>
                </a:cubicBezTo>
                <a:cubicBezTo>
                  <a:pt x="51237" y="61372"/>
                  <a:pt x="53842" y="55699"/>
                  <a:pt x="54917" y="50320"/>
                </a:cubicBezTo>
                <a:cubicBezTo>
                  <a:pt x="55585" y="46979"/>
                  <a:pt x="50154" y="43219"/>
                  <a:pt x="46849" y="44045"/>
                </a:cubicBezTo>
                <a:cubicBezTo>
                  <a:pt x="44789" y="44560"/>
                  <a:pt x="43192" y="49778"/>
                  <a:pt x="41918" y="48079"/>
                </a:cubicBezTo>
                <a:cubicBezTo>
                  <a:pt x="40749" y="46521"/>
                  <a:pt x="43091" y="43332"/>
                  <a:pt x="41470" y="42252"/>
                </a:cubicBezTo>
                <a:cubicBezTo>
                  <a:pt x="40097" y="41337"/>
                  <a:pt x="37913" y="42719"/>
                  <a:pt x="36540" y="41804"/>
                </a:cubicBezTo>
                <a:cubicBezTo>
                  <a:pt x="33363" y="39686"/>
                  <a:pt x="33889" y="34061"/>
                  <a:pt x="30712" y="31942"/>
                </a:cubicBezTo>
                <a:cubicBezTo>
                  <a:pt x="26138" y="28892"/>
                  <a:pt x="20840" y="25174"/>
                  <a:pt x="19507" y="19840"/>
                </a:cubicBezTo>
                <a:cubicBezTo>
                  <a:pt x="18964" y="17666"/>
                  <a:pt x="18162" y="14910"/>
                  <a:pt x="19507" y="13117"/>
                </a:cubicBezTo>
                <a:cubicBezTo>
                  <a:pt x="22557" y="9052"/>
                  <a:pt x="29044" y="9455"/>
                  <a:pt x="33402" y="6841"/>
                </a:cubicBezTo>
                <a:cubicBezTo>
                  <a:pt x="37877" y="4156"/>
                  <a:pt x="43077" y="-1767"/>
                  <a:pt x="47745" y="566"/>
                </a:cubicBezTo>
                <a:cubicBezTo>
                  <a:pt x="56701" y="5041"/>
                  <a:pt x="66535" y="10251"/>
                  <a:pt x="71502" y="18944"/>
                </a:cubicBezTo>
                <a:cubicBezTo>
                  <a:pt x="76408" y="27530"/>
                  <a:pt x="74969" y="38714"/>
                  <a:pt x="73743" y="48527"/>
                </a:cubicBezTo>
                <a:cubicBezTo>
                  <a:pt x="73169" y="53123"/>
                  <a:pt x="75207" y="58028"/>
                  <a:pt x="73743" y="62422"/>
                </a:cubicBezTo>
                <a:cubicBezTo>
                  <a:pt x="70947" y="70814"/>
                  <a:pt x="56776" y="71738"/>
                  <a:pt x="48194" y="69594"/>
                </a:cubicBezTo>
                <a:cubicBezTo>
                  <a:pt x="45443" y="68907"/>
                  <a:pt x="41395" y="69440"/>
                  <a:pt x="40125" y="66905"/>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65" name="Google Shape;365;g3090d6ba962_0_322"/>
          <p:cNvGrpSpPr/>
          <p:nvPr/>
        </p:nvGrpSpPr>
        <p:grpSpPr>
          <a:xfrm>
            <a:off x="1583800" y="410050"/>
            <a:ext cx="3647298" cy="2035800"/>
            <a:chOff x="1583800" y="410050"/>
            <a:chExt cx="3647298" cy="2035800"/>
          </a:xfrm>
        </p:grpSpPr>
        <p:sp>
          <p:nvSpPr>
            <p:cNvPr id="366" name="Google Shape;366;g3090d6ba962_0_322"/>
            <p:cNvSpPr/>
            <p:nvPr/>
          </p:nvSpPr>
          <p:spPr>
            <a:xfrm>
              <a:off x="1583800" y="410050"/>
              <a:ext cx="3053700" cy="2035800"/>
            </a:xfrm>
            <a:prstGeom prst="cloudCallout">
              <a:avLst>
                <a:gd fmla="val -20833" name="adj1"/>
                <a:gd fmla="val 62500" name="adj2"/>
              </a:avLst>
            </a:prstGeom>
            <a:solidFill>
              <a:srgbClr val="21B7A9"/>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US" sz="2000">
                  <a:solidFill>
                    <a:schemeClr val="dk1"/>
                  </a:solidFill>
                  <a:latin typeface="Work Sans"/>
                  <a:ea typeface="Work Sans"/>
                  <a:cs typeface="Work Sans"/>
                  <a:sym typeface="Work Sans"/>
                </a:rPr>
                <a:t>Mõtted:</a:t>
              </a:r>
              <a:endParaRPr b="1" i="0" sz="2000" u="none" cap="none" strike="noStrike">
                <a:solidFill>
                  <a:schemeClr val="dk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700"/>
                <a:buFont typeface="Arial"/>
                <a:buNone/>
              </a:pPr>
              <a:r>
                <a:rPr lang="en-US" sz="2000">
                  <a:solidFill>
                    <a:schemeClr val="dk1"/>
                  </a:solidFill>
                  <a:latin typeface="Work Sans Medium"/>
                  <a:ea typeface="Work Sans Medium"/>
                  <a:cs typeface="Work Sans Medium"/>
                  <a:sym typeface="Work Sans Medium"/>
                </a:rPr>
                <a:t>Maailmalõpp on tulemas</a:t>
              </a:r>
              <a:r>
                <a:rPr b="0" i="0" lang="en-US" sz="2000" u="none" cap="none" strike="noStrike">
                  <a:solidFill>
                    <a:schemeClr val="dk1"/>
                  </a:solidFill>
                  <a:latin typeface="Work Sans Medium"/>
                  <a:ea typeface="Work Sans Medium"/>
                  <a:cs typeface="Work Sans Medium"/>
                  <a:sym typeface="Work Sans Medium"/>
                </a:rPr>
                <a:t>!</a:t>
              </a:r>
              <a:endParaRPr b="0" i="0" sz="2000" u="none" cap="none" strike="noStrike">
                <a:solidFill>
                  <a:schemeClr val="dk1"/>
                </a:solidFill>
                <a:latin typeface="Arial"/>
                <a:ea typeface="Arial"/>
                <a:cs typeface="Arial"/>
                <a:sym typeface="Arial"/>
              </a:endParaRPr>
            </a:p>
          </p:txBody>
        </p:sp>
        <p:sp>
          <p:nvSpPr>
            <p:cNvPr id="367" name="Google Shape;367;g3090d6ba962_0_322"/>
            <p:cNvSpPr/>
            <p:nvPr/>
          </p:nvSpPr>
          <p:spPr>
            <a:xfrm rot="10025555">
              <a:off x="4685967" y="918817"/>
              <a:ext cx="515019" cy="32786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8" name="Google Shape;368;g3090d6ba962_0_322"/>
          <p:cNvGrpSpPr/>
          <p:nvPr/>
        </p:nvGrpSpPr>
        <p:grpSpPr>
          <a:xfrm>
            <a:off x="6934223" y="410050"/>
            <a:ext cx="3595327" cy="2035800"/>
            <a:chOff x="6934223" y="410050"/>
            <a:chExt cx="3595327" cy="2035800"/>
          </a:xfrm>
        </p:grpSpPr>
        <p:sp>
          <p:nvSpPr>
            <p:cNvPr id="369" name="Google Shape;369;g3090d6ba962_0_322"/>
            <p:cNvSpPr/>
            <p:nvPr/>
          </p:nvSpPr>
          <p:spPr>
            <a:xfrm flipH="1">
              <a:off x="7475850" y="410050"/>
              <a:ext cx="3053700" cy="2035800"/>
            </a:xfrm>
            <a:prstGeom prst="cloudCallout">
              <a:avLst>
                <a:gd fmla="val -20833" name="adj1"/>
                <a:gd fmla="val 62500" name="adj2"/>
              </a:avLst>
            </a:prstGeom>
            <a:solidFill>
              <a:srgbClr val="21B7A9"/>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US" sz="2000">
                  <a:solidFill>
                    <a:schemeClr val="dk1"/>
                  </a:solidFill>
                  <a:latin typeface="Work Sans"/>
                  <a:ea typeface="Work Sans"/>
                  <a:cs typeface="Work Sans"/>
                  <a:sym typeface="Work Sans"/>
                </a:rPr>
                <a:t>Mõtted</a:t>
              </a:r>
              <a:r>
                <a:rPr b="1" i="0" lang="en-US" sz="2000" u="none" cap="none" strike="noStrike">
                  <a:solidFill>
                    <a:schemeClr val="dk1"/>
                  </a:solidFill>
                  <a:latin typeface="Work Sans"/>
                  <a:ea typeface="Work Sans"/>
                  <a:cs typeface="Work Sans"/>
                  <a:sym typeface="Work Sans"/>
                </a:rPr>
                <a:t>:</a:t>
              </a:r>
              <a:endParaRPr b="1" i="0" sz="2000" u="none" cap="none" strike="noStrike">
                <a:solidFill>
                  <a:schemeClr val="dk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700"/>
                <a:buFont typeface="Arial"/>
                <a:buNone/>
              </a:pPr>
              <a:r>
                <a:rPr lang="en-US" sz="2000">
                  <a:solidFill>
                    <a:schemeClr val="dk1"/>
                  </a:solidFill>
                  <a:latin typeface="Work Sans Medium"/>
                  <a:ea typeface="Work Sans Medium"/>
                  <a:cs typeface="Work Sans Medium"/>
                  <a:sym typeface="Work Sans Medium"/>
                </a:rPr>
                <a:t>Olukord on halb, peame tegutsema</a:t>
              </a:r>
              <a:r>
                <a:rPr b="0" i="0" lang="en-US" sz="2000" u="none" cap="none" strike="noStrike">
                  <a:solidFill>
                    <a:schemeClr val="dk1"/>
                  </a:solidFill>
                  <a:latin typeface="Work Sans Medium"/>
                  <a:ea typeface="Work Sans Medium"/>
                  <a:cs typeface="Work Sans Medium"/>
                  <a:sym typeface="Work Sans Medium"/>
                </a:rPr>
                <a:t>!</a:t>
              </a:r>
              <a:endParaRPr b="0" i="0" sz="1700" u="none" cap="none" strike="noStrike">
                <a:solidFill>
                  <a:schemeClr val="dk1"/>
                </a:solidFill>
                <a:latin typeface="Arial"/>
                <a:ea typeface="Arial"/>
                <a:cs typeface="Arial"/>
                <a:sym typeface="Arial"/>
              </a:endParaRPr>
            </a:p>
          </p:txBody>
        </p:sp>
        <p:sp>
          <p:nvSpPr>
            <p:cNvPr id="370" name="Google Shape;370;g3090d6ba962_0_322"/>
            <p:cNvSpPr/>
            <p:nvPr/>
          </p:nvSpPr>
          <p:spPr>
            <a:xfrm flipH="1" rot="-10025555">
              <a:off x="6964335" y="918817"/>
              <a:ext cx="515019" cy="32786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71" name="Google Shape;371;g3090d6ba962_0_322"/>
          <p:cNvSpPr/>
          <p:nvPr/>
        </p:nvSpPr>
        <p:spPr>
          <a:xfrm>
            <a:off x="5081702" y="2723025"/>
            <a:ext cx="2188025" cy="2560425"/>
          </a:xfrm>
          <a:custGeom>
            <a:rect b="b" l="l" r="r" t="t"/>
            <a:pathLst>
              <a:path extrusionOk="0" h="102417" w="87521">
                <a:moveTo>
                  <a:pt x="63650" y="896"/>
                </a:moveTo>
                <a:cubicBezTo>
                  <a:pt x="50992" y="896"/>
                  <a:pt x="38656" y="5827"/>
                  <a:pt x="25998" y="5827"/>
                </a:cubicBezTo>
                <a:cubicBezTo>
                  <a:pt x="19871" y="5827"/>
                  <a:pt x="13748" y="5379"/>
                  <a:pt x="7621" y="5379"/>
                </a:cubicBezTo>
                <a:cubicBezTo>
                  <a:pt x="5157" y="5379"/>
                  <a:pt x="1551" y="4968"/>
                  <a:pt x="449" y="7172"/>
                </a:cubicBezTo>
                <a:cubicBezTo>
                  <a:pt x="-902" y="9874"/>
                  <a:pt x="1366" y="13145"/>
                  <a:pt x="1793" y="16136"/>
                </a:cubicBezTo>
                <a:cubicBezTo>
                  <a:pt x="2472" y="20890"/>
                  <a:pt x="2739" y="25694"/>
                  <a:pt x="3138" y="30480"/>
                </a:cubicBezTo>
                <a:cubicBezTo>
                  <a:pt x="4045" y="41366"/>
                  <a:pt x="3136" y="52426"/>
                  <a:pt x="4931" y="63201"/>
                </a:cubicBezTo>
                <a:cubicBezTo>
                  <a:pt x="6486" y="72537"/>
                  <a:pt x="8903" y="81711"/>
                  <a:pt x="10758" y="90992"/>
                </a:cubicBezTo>
                <a:cubicBezTo>
                  <a:pt x="11527" y="94838"/>
                  <a:pt x="10540" y="101245"/>
                  <a:pt x="14344" y="102198"/>
                </a:cubicBezTo>
                <a:cubicBezTo>
                  <a:pt x="17585" y="103010"/>
                  <a:pt x="20893" y="100847"/>
                  <a:pt x="24205" y="100405"/>
                </a:cubicBezTo>
                <a:cubicBezTo>
                  <a:pt x="31647" y="99412"/>
                  <a:pt x="39109" y="98164"/>
                  <a:pt x="46617" y="98164"/>
                </a:cubicBezTo>
                <a:cubicBezTo>
                  <a:pt x="57021" y="98164"/>
                  <a:pt x="66940" y="93696"/>
                  <a:pt x="77097" y="91440"/>
                </a:cubicBezTo>
                <a:cubicBezTo>
                  <a:pt x="80215" y="90747"/>
                  <a:pt x="84737" y="92304"/>
                  <a:pt x="86510" y="89647"/>
                </a:cubicBezTo>
                <a:cubicBezTo>
                  <a:pt x="88666" y="86416"/>
                  <a:pt x="86510" y="81878"/>
                  <a:pt x="86510" y="77993"/>
                </a:cubicBezTo>
                <a:cubicBezTo>
                  <a:pt x="86510" y="63893"/>
                  <a:pt x="79861" y="50581"/>
                  <a:pt x="77097" y="36755"/>
                </a:cubicBezTo>
                <a:cubicBezTo>
                  <a:pt x="75287" y="27699"/>
                  <a:pt x="73920" y="18556"/>
                  <a:pt x="72615" y="9413"/>
                </a:cubicBezTo>
                <a:cubicBezTo>
                  <a:pt x="72148" y="6139"/>
                  <a:pt x="72784" y="0"/>
                  <a:pt x="69477"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g3090d6ba962_0_322"/>
          <p:cNvSpPr/>
          <p:nvPr/>
        </p:nvSpPr>
        <p:spPr>
          <a:xfrm>
            <a:off x="4972054" y="3026235"/>
            <a:ext cx="2154875" cy="2363175"/>
          </a:xfrm>
          <a:custGeom>
            <a:rect b="b" l="l" r="r" t="t"/>
            <a:pathLst>
              <a:path extrusionOk="0" h="94527" w="86195">
                <a:moveTo>
                  <a:pt x="4169" y="423"/>
                </a:moveTo>
                <a:cubicBezTo>
                  <a:pt x="2974" y="423"/>
                  <a:pt x="1428" y="-422"/>
                  <a:pt x="583" y="423"/>
                </a:cubicBezTo>
                <a:cubicBezTo>
                  <a:pt x="-1121" y="2127"/>
                  <a:pt x="1479" y="5186"/>
                  <a:pt x="1479" y="7595"/>
                </a:cubicBezTo>
                <a:cubicBezTo>
                  <a:pt x="1479" y="15514"/>
                  <a:pt x="1479" y="23432"/>
                  <a:pt x="1479" y="31351"/>
                </a:cubicBezTo>
                <a:cubicBezTo>
                  <a:pt x="1479" y="47380"/>
                  <a:pt x="4830" y="63769"/>
                  <a:pt x="11340" y="78416"/>
                </a:cubicBezTo>
                <a:cubicBezTo>
                  <a:pt x="13365" y="82973"/>
                  <a:pt x="10817" y="89057"/>
                  <a:pt x="13582" y="93207"/>
                </a:cubicBezTo>
                <a:cubicBezTo>
                  <a:pt x="15321" y="95818"/>
                  <a:pt x="19888" y="93651"/>
                  <a:pt x="22994" y="93207"/>
                </a:cubicBezTo>
                <a:cubicBezTo>
                  <a:pt x="31237" y="92028"/>
                  <a:pt x="39433" y="90543"/>
                  <a:pt x="47647" y="89173"/>
                </a:cubicBezTo>
                <a:cubicBezTo>
                  <a:pt x="56232" y="87741"/>
                  <a:pt x="64561" y="84874"/>
                  <a:pt x="73197" y="83795"/>
                </a:cubicBezTo>
                <a:cubicBezTo>
                  <a:pt x="77699" y="83233"/>
                  <a:pt x="84165" y="83817"/>
                  <a:pt x="86196" y="7976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3090d6ba962_0_322"/>
          <p:cNvSpPr txBox="1"/>
          <p:nvPr/>
        </p:nvSpPr>
        <p:spPr>
          <a:xfrm rot="-336067">
            <a:off x="5291820" y="3034591"/>
            <a:ext cx="1515335" cy="53776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lang="en-US" sz="900">
                <a:latin typeface="Calibri"/>
                <a:ea typeface="Calibri"/>
                <a:cs typeface="Calibri"/>
                <a:sym typeface="Calibri"/>
              </a:rPr>
              <a:t>Mida peame teadma kliimamuutusest?</a:t>
            </a:r>
            <a:endParaRPr b="1" i="0" sz="900" u="none" cap="none" strike="noStrike">
              <a:solidFill>
                <a:srgbClr val="000000"/>
              </a:solidFill>
              <a:latin typeface="Calibri"/>
              <a:ea typeface="Calibri"/>
              <a:cs typeface="Calibri"/>
              <a:sym typeface="Calibri"/>
            </a:endParaRPr>
          </a:p>
        </p:txBody>
      </p:sp>
      <p:sp>
        <p:nvSpPr>
          <p:cNvPr id="374" name="Google Shape;374;g3090d6ba962_0_322"/>
          <p:cNvSpPr/>
          <p:nvPr/>
        </p:nvSpPr>
        <p:spPr>
          <a:xfrm>
            <a:off x="5378825" y="3581400"/>
            <a:ext cx="1322300" cy="134475"/>
          </a:xfrm>
          <a:custGeom>
            <a:rect b="b" l="l" r="r" t="t"/>
            <a:pathLst>
              <a:path extrusionOk="0" h="5379" w="52892">
                <a:moveTo>
                  <a:pt x="0" y="5379"/>
                </a:moveTo>
                <a:cubicBezTo>
                  <a:pt x="11838" y="5379"/>
                  <a:pt x="23646" y="3998"/>
                  <a:pt x="35411" y="2689"/>
                </a:cubicBezTo>
                <a:cubicBezTo>
                  <a:pt x="39905" y="2189"/>
                  <a:pt x="44471" y="1994"/>
                  <a:pt x="48858" y="896"/>
                </a:cubicBezTo>
                <a:cubicBezTo>
                  <a:pt x="50194" y="561"/>
                  <a:pt x="52892" y="1377"/>
                  <a:pt x="52892"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g3090d6ba962_0_322"/>
          <p:cNvSpPr/>
          <p:nvPr/>
        </p:nvSpPr>
        <p:spPr>
          <a:xfrm>
            <a:off x="5423650" y="3771900"/>
            <a:ext cx="1277475" cy="179300"/>
          </a:xfrm>
          <a:custGeom>
            <a:rect b="b" l="l" r="r" t="t"/>
            <a:pathLst>
              <a:path extrusionOk="0" h="7172" w="51099">
                <a:moveTo>
                  <a:pt x="0" y="7172"/>
                </a:moveTo>
                <a:cubicBezTo>
                  <a:pt x="17200" y="7172"/>
                  <a:pt x="33899" y="0"/>
                  <a:pt x="51099"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3090d6ba962_0_322"/>
          <p:cNvSpPr/>
          <p:nvPr/>
        </p:nvSpPr>
        <p:spPr>
          <a:xfrm>
            <a:off x="5524500" y="3984800"/>
            <a:ext cx="1277475" cy="123275"/>
          </a:xfrm>
          <a:custGeom>
            <a:rect b="b" l="l" r="r" t="t"/>
            <a:pathLst>
              <a:path extrusionOk="0" h="4931" w="51099">
                <a:moveTo>
                  <a:pt x="0" y="4931"/>
                </a:moveTo>
                <a:cubicBezTo>
                  <a:pt x="17112" y="4931"/>
                  <a:pt x="33987" y="0"/>
                  <a:pt x="51099"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g3090d6ba962_0_322"/>
          <p:cNvSpPr/>
          <p:nvPr/>
        </p:nvSpPr>
        <p:spPr>
          <a:xfrm>
            <a:off x="5502100" y="4276175"/>
            <a:ext cx="649925" cy="78425"/>
          </a:xfrm>
          <a:custGeom>
            <a:rect b="b" l="l" r="r" t="t"/>
            <a:pathLst>
              <a:path extrusionOk="0" h="3137" w="25997">
                <a:moveTo>
                  <a:pt x="0" y="3137"/>
                </a:moveTo>
                <a:cubicBezTo>
                  <a:pt x="8729" y="3137"/>
                  <a:pt x="17268" y="0"/>
                  <a:pt x="25997"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g3090d6ba962_0_322"/>
          <p:cNvSpPr/>
          <p:nvPr/>
        </p:nvSpPr>
        <p:spPr>
          <a:xfrm>
            <a:off x="5546900" y="4489075"/>
            <a:ext cx="694775" cy="56025"/>
          </a:xfrm>
          <a:custGeom>
            <a:rect b="b" l="l" r="r" t="t"/>
            <a:pathLst>
              <a:path extrusionOk="0" h="2241" w="27791">
                <a:moveTo>
                  <a:pt x="0" y="2241"/>
                </a:moveTo>
                <a:cubicBezTo>
                  <a:pt x="9294" y="2241"/>
                  <a:pt x="18497" y="0"/>
                  <a:pt x="27791"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3090d6ba962_0_322"/>
          <p:cNvSpPr/>
          <p:nvPr/>
        </p:nvSpPr>
        <p:spPr>
          <a:xfrm>
            <a:off x="5589663" y="4679575"/>
            <a:ext cx="683550" cy="123275"/>
          </a:xfrm>
          <a:custGeom>
            <a:rect b="b" l="l" r="r" t="t"/>
            <a:pathLst>
              <a:path extrusionOk="0" h="4931" w="27342">
                <a:moveTo>
                  <a:pt x="0" y="4931"/>
                </a:moveTo>
                <a:cubicBezTo>
                  <a:pt x="6948" y="3668"/>
                  <a:pt x="14142" y="4074"/>
                  <a:pt x="21067" y="2690"/>
                </a:cubicBezTo>
                <a:cubicBezTo>
                  <a:pt x="23299" y="2244"/>
                  <a:pt x="25066" y="0"/>
                  <a:pt x="27342" y="0"/>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0" name="Google Shape;380;g3090d6ba962_0_322"/>
          <p:cNvGrpSpPr/>
          <p:nvPr/>
        </p:nvGrpSpPr>
        <p:grpSpPr>
          <a:xfrm>
            <a:off x="174600" y="2062618"/>
            <a:ext cx="2066819" cy="2111720"/>
            <a:chOff x="400393" y="2062632"/>
            <a:chExt cx="1841100" cy="2111720"/>
          </a:xfrm>
        </p:grpSpPr>
        <p:sp>
          <p:nvSpPr>
            <p:cNvPr id="381" name="Google Shape;381;g3090d6ba962_0_322"/>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g3090d6ba962_0_322"/>
            <p:cNvSpPr/>
            <p:nvPr/>
          </p:nvSpPr>
          <p:spPr>
            <a:xfrm>
              <a:off x="400393" y="2181452"/>
              <a:ext cx="1841100" cy="1992900"/>
            </a:xfrm>
            <a:prstGeom prst="ellipse">
              <a:avLst/>
            </a:prstGeom>
            <a:solidFill>
              <a:srgbClr val="4BA798">
                <a:alpha val="294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700" u="none" cap="none" strike="noStrike">
                  <a:solidFill>
                    <a:srgbClr val="14676B"/>
                  </a:solidFill>
                  <a:latin typeface="Work Sans"/>
                  <a:ea typeface="Work Sans"/>
                  <a:cs typeface="Work Sans"/>
                  <a:sym typeface="Work Sans"/>
                </a:rPr>
                <a:t>Emot</a:t>
              </a:r>
              <a:r>
                <a:rPr b="1" lang="en-US" sz="1700">
                  <a:solidFill>
                    <a:srgbClr val="14676B"/>
                  </a:solidFill>
                  <a:latin typeface="Work Sans"/>
                  <a:ea typeface="Work Sans"/>
                  <a:cs typeface="Work Sans"/>
                  <a:sym typeface="Work Sans"/>
                </a:rPr>
                <a:t>sio</a:t>
              </a:r>
              <a:r>
                <a:rPr b="1" i="0" lang="en-US" sz="1700" u="none" cap="none" strike="noStrike">
                  <a:solidFill>
                    <a:srgbClr val="14676B"/>
                  </a:solidFill>
                  <a:latin typeface="Work Sans"/>
                  <a:ea typeface="Work Sans"/>
                  <a:cs typeface="Work Sans"/>
                  <a:sym typeface="Work Sans"/>
                </a:rPr>
                <a:t>on</a:t>
              </a:r>
              <a:r>
                <a:rPr b="1" lang="en-US" sz="1700">
                  <a:solidFill>
                    <a:srgbClr val="14676B"/>
                  </a:solidFill>
                  <a:latin typeface="Work Sans"/>
                  <a:ea typeface="Work Sans"/>
                  <a:cs typeface="Work Sans"/>
                  <a:sym typeface="Work Sans"/>
                </a:rPr>
                <a:t>:</a:t>
              </a:r>
              <a:br>
                <a:rPr b="1" i="0" lang="en-US" sz="1900" u="none" cap="none" strike="noStrike">
                  <a:solidFill>
                    <a:srgbClr val="14676B"/>
                  </a:solidFill>
                  <a:latin typeface="Work Sans"/>
                  <a:ea typeface="Work Sans"/>
                  <a:cs typeface="Work Sans"/>
                  <a:sym typeface="Work Sans"/>
                </a:rPr>
              </a:br>
              <a:r>
                <a:rPr lang="en-US" sz="1900">
                  <a:solidFill>
                    <a:srgbClr val="14676B"/>
                  </a:solidFill>
                  <a:latin typeface="Work Sans Medium"/>
                  <a:ea typeface="Work Sans Medium"/>
                  <a:cs typeface="Work Sans Medium"/>
                  <a:sym typeface="Work Sans Medium"/>
                </a:rPr>
                <a:t>ärevus</a:t>
              </a:r>
              <a:endParaRPr b="0" i="0" u="none" cap="none" strike="noStrike">
                <a:solidFill>
                  <a:srgbClr val="14676B"/>
                </a:solidFill>
                <a:latin typeface="Work Sans Medium"/>
                <a:ea typeface="Work Sans Medium"/>
                <a:cs typeface="Work Sans Medium"/>
                <a:sym typeface="Work Sans Medium"/>
              </a:endParaRPr>
            </a:p>
          </p:txBody>
        </p:sp>
      </p:grpSp>
      <p:grpSp>
        <p:nvGrpSpPr>
          <p:cNvPr id="383" name="Google Shape;383;g3090d6ba962_0_322"/>
          <p:cNvGrpSpPr/>
          <p:nvPr/>
        </p:nvGrpSpPr>
        <p:grpSpPr>
          <a:xfrm>
            <a:off x="9899635" y="2073978"/>
            <a:ext cx="2185217" cy="2116097"/>
            <a:chOff x="9899789" y="2073972"/>
            <a:chExt cx="1841113" cy="2116097"/>
          </a:xfrm>
        </p:grpSpPr>
        <p:sp>
          <p:nvSpPr>
            <p:cNvPr id="384" name="Google Shape;384;g3090d6ba962_0_322"/>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g3090d6ba962_0_322"/>
            <p:cNvSpPr/>
            <p:nvPr/>
          </p:nvSpPr>
          <p:spPr>
            <a:xfrm>
              <a:off x="9899802" y="2165669"/>
              <a:ext cx="1841100" cy="2024400"/>
            </a:xfrm>
            <a:prstGeom prst="ellipse">
              <a:avLst/>
            </a:prstGeom>
            <a:solidFill>
              <a:srgbClr val="4BA798">
                <a:alpha val="294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800" u="none" cap="none" strike="noStrike">
                  <a:solidFill>
                    <a:srgbClr val="14676B"/>
                  </a:solidFill>
                  <a:latin typeface="Work Sans"/>
                  <a:ea typeface="Work Sans"/>
                  <a:cs typeface="Work Sans"/>
                  <a:sym typeface="Work Sans"/>
                </a:rPr>
                <a:t>Emot</a:t>
              </a:r>
              <a:r>
                <a:rPr b="1" lang="en-US" sz="1800">
                  <a:solidFill>
                    <a:srgbClr val="14676B"/>
                  </a:solidFill>
                  <a:latin typeface="Work Sans"/>
                  <a:ea typeface="Work Sans"/>
                  <a:cs typeface="Work Sans"/>
                  <a:sym typeface="Work Sans"/>
                </a:rPr>
                <a:t>sioo</a:t>
              </a:r>
              <a:r>
                <a:rPr b="1" i="0" lang="en-US" sz="1800" u="none" cap="none" strike="noStrike">
                  <a:solidFill>
                    <a:srgbClr val="14676B"/>
                  </a:solidFill>
                  <a:latin typeface="Work Sans"/>
                  <a:ea typeface="Work Sans"/>
                  <a:cs typeface="Work Sans"/>
                  <a:sym typeface="Work Sans"/>
                </a:rPr>
                <a:t>n:</a:t>
              </a:r>
              <a:br>
                <a:rPr b="1" i="0" lang="en-US" sz="2000" u="none" cap="none" strike="noStrike">
                  <a:solidFill>
                    <a:srgbClr val="14676B"/>
                  </a:solidFill>
                  <a:latin typeface="Work Sans"/>
                  <a:ea typeface="Work Sans"/>
                  <a:cs typeface="Work Sans"/>
                  <a:sym typeface="Work Sans"/>
                </a:rPr>
              </a:br>
              <a:r>
                <a:rPr lang="en-US" sz="2000">
                  <a:solidFill>
                    <a:srgbClr val="14676B"/>
                  </a:solidFill>
                  <a:latin typeface="Work Sans Medium"/>
                  <a:ea typeface="Work Sans Medium"/>
                  <a:cs typeface="Work Sans Medium"/>
                  <a:sym typeface="Work Sans Medium"/>
                </a:rPr>
                <a:t>ärevus + lootus</a:t>
              </a:r>
              <a:endParaRPr b="0" i="0" sz="1500" u="none" cap="none" strike="noStrike">
                <a:solidFill>
                  <a:srgbClr val="14676B"/>
                </a:solidFill>
                <a:latin typeface="Work Sans Medium"/>
                <a:ea typeface="Work Sans Medium"/>
                <a:cs typeface="Work Sans Medium"/>
                <a:sym typeface="Work Sans Medium"/>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2d3b5114961_0_43"/>
          <p:cNvSpPr/>
          <p:nvPr/>
        </p:nvSpPr>
        <p:spPr>
          <a:xfrm>
            <a:off x="7470538" y="1906981"/>
            <a:ext cx="3039900" cy="30399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2d3b5114961_0_43"/>
          <p:cNvSpPr/>
          <p:nvPr/>
        </p:nvSpPr>
        <p:spPr>
          <a:xfrm flipH="1">
            <a:off x="1681568" y="1906981"/>
            <a:ext cx="3039900" cy="30399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2d3b5114961_0_43"/>
          <p:cNvSpPr/>
          <p:nvPr/>
        </p:nvSpPr>
        <p:spPr>
          <a:xfrm>
            <a:off x="3098313" y="1909050"/>
            <a:ext cx="5867100" cy="30399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chemeClr val="lt1"/>
                </a:solidFill>
                <a:latin typeface="Work Sans Medium"/>
                <a:ea typeface="Work Sans Medium"/>
                <a:cs typeface="Work Sans Medium"/>
                <a:sym typeface="Work Sans Medium"/>
              </a:rPr>
              <a:t>Kuidas soodustada konstruktiivset käitumist</a:t>
            </a:r>
            <a:r>
              <a:rPr b="0" i="0" lang="en-US" sz="4000" u="none" cap="none" strike="noStrike">
                <a:solidFill>
                  <a:schemeClr val="lt1"/>
                </a:solidFill>
                <a:latin typeface="Work Sans Medium"/>
                <a:ea typeface="Work Sans Medium"/>
                <a:cs typeface="Work Sans Medium"/>
                <a:sym typeface="Work Sans Medium"/>
              </a:rPr>
              <a:t>?</a:t>
            </a:r>
            <a:endParaRPr b="0" i="0" sz="4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grpSp>
        <p:nvGrpSpPr>
          <p:cNvPr id="397" name="Google Shape;397;g3090d6ba962_0_409"/>
          <p:cNvGrpSpPr/>
          <p:nvPr/>
        </p:nvGrpSpPr>
        <p:grpSpPr>
          <a:xfrm>
            <a:off x="0" y="1107675"/>
            <a:ext cx="4338856" cy="1282806"/>
            <a:chOff x="-468406" y="3216044"/>
            <a:chExt cx="4338856" cy="1282806"/>
          </a:xfrm>
        </p:grpSpPr>
        <p:sp>
          <p:nvSpPr>
            <p:cNvPr id="398" name="Google Shape;398;g3090d6ba962_0_409"/>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g3090d6ba962_0_409"/>
            <p:cNvSpPr/>
            <p:nvPr/>
          </p:nvSpPr>
          <p:spPr>
            <a:xfrm>
              <a:off x="-468406" y="3216044"/>
              <a:ext cx="30780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00" name="Google Shape;400;g3090d6ba962_0_409"/>
          <p:cNvSpPr txBox="1"/>
          <p:nvPr/>
        </p:nvSpPr>
        <p:spPr>
          <a:xfrm>
            <a:off x="514350" y="1242743"/>
            <a:ext cx="35757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Konstruktiivne käitumine </a:t>
            </a:r>
            <a:endParaRPr b="0" i="0" sz="3000" u="none" cap="none" strike="noStrike">
              <a:solidFill>
                <a:schemeClr val="lt1"/>
              </a:solidFill>
              <a:latin typeface="Work Sans Medium"/>
              <a:ea typeface="Work Sans Medium"/>
              <a:cs typeface="Work Sans Medium"/>
              <a:sym typeface="Work Sans Medium"/>
            </a:endParaRPr>
          </a:p>
        </p:txBody>
      </p:sp>
      <p:sp>
        <p:nvSpPr>
          <p:cNvPr id="401" name="Google Shape;401;g3090d6ba962_0_409"/>
          <p:cNvSpPr txBox="1"/>
          <p:nvPr/>
        </p:nvSpPr>
        <p:spPr>
          <a:xfrm>
            <a:off x="50137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Mõtete analüüsimine ja suunamine rohkem realistlikumateks ja motiveerivamateks</a:t>
            </a:r>
            <a:endParaRPr b="0" i="0" sz="2500" u="none" cap="none" strike="noStrike">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Emotsioonide aktsepteerimine </a:t>
            </a:r>
            <a:endParaRPr b="0" i="0" sz="2500" u="none" cap="none" strike="noStrike">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Midagi teisiti tegemine </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Keha rahustamine</a:t>
            </a:r>
            <a:endParaRPr b="0" i="0" sz="25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405" name="Shape 405"/>
        <p:cNvGrpSpPr/>
        <p:nvPr/>
      </p:nvGrpSpPr>
      <p:grpSpPr>
        <a:xfrm>
          <a:off x="0" y="0"/>
          <a:ext cx="0" cy="0"/>
          <a:chOff x="0" y="0"/>
          <a:chExt cx="0" cy="0"/>
        </a:xfrm>
      </p:grpSpPr>
      <p:sp>
        <p:nvSpPr>
          <p:cNvPr id="406" name="Google Shape;406;g30a1983f2a8_0_315"/>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g30a1983f2a8_0_315"/>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g30a1983f2a8_0_315"/>
          <p:cNvSpPr txBox="1"/>
          <p:nvPr/>
        </p:nvSpPr>
        <p:spPr>
          <a:xfrm>
            <a:off x="397358" y="283906"/>
            <a:ext cx="5327700" cy="20352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Muud toetusmeetmed</a:t>
            </a:r>
            <a:endParaRPr b="0" i="0" sz="3000" u="none" cap="none" strike="noStrike">
              <a:solidFill>
                <a:schemeClr val="lt1"/>
              </a:solidFill>
              <a:latin typeface="Work Sans Medium"/>
              <a:ea typeface="Work Sans Medium"/>
              <a:cs typeface="Work Sans Medium"/>
              <a:sym typeface="Work Sans Medium"/>
            </a:endParaRPr>
          </a:p>
        </p:txBody>
      </p:sp>
      <p:pic>
        <p:nvPicPr>
          <p:cNvPr descr="A logo for a mental health company&#10;&#10;Description automatically generated" id="409" name="Google Shape;409;g30a1983f2a8_0_315"/>
          <p:cNvPicPr preferRelativeResize="0"/>
          <p:nvPr/>
        </p:nvPicPr>
        <p:blipFill rotWithShape="1">
          <a:blip r:embed="rId3">
            <a:alphaModFix/>
          </a:blip>
          <a:srcRect b="0" l="0" r="0" t="0"/>
          <a:stretch/>
        </p:blipFill>
        <p:spPr>
          <a:xfrm>
            <a:off x="6863700" y="1504110"/>
            <a:ext cx="5236276" cy="4374270"/>
          </a:xfrm>
          <a:prstGeom prst="rect">
            <a:avLst/>
          </a:prstGeom>
          <a:noFill/>
          <a:ln>
            <a:noFill/>
          </a:ln>
        </p:spPr>
      </p:pic>
      <p:sp>
        <p:nvSpPr>
          <p:cNvPr id="410" name="Google Shape;410;g30a1983f2a8_0_315"/>
          <p:cNvSpPr/>
          <p:nvPr/>
        </p:nvSpPr>
        <p:spPr>
          <a:xfrm>
            <a:off x="8514654" y="18877"/>
            <a:ext cx="1412908" cy="2705035"/>
          </a:xfrm>
          <a:custGeom>
            <a:rect b="b" l="l" r="r" t="t"/>
            <a:pathLst>
              <a:path extrusionOk="0" h="488" w="253">
                <a:moveTo>
                  <a:pt x="60" y="0"/>
                </a:moveTo>
                <a:cubicBezTo>
                  <a:pt x="0" y="0"/>
                  <a:pt x="0" y="0"/>
                  <a:pt x="0" y="0"/>
                </a:cubicBezTo>
                <a:cubicBezTo>
                  <a:pt x="0" y="0"/>
                  <a:pt x="170" y="187"/>
                  <a:pt x="222" y="488"/>
                </a:cubicBezTo>
                <a:cubicBezTo>
                  <a:pt x="232" y="467"/>
                  <a:pt x="243" y="447"/>
                  <a:pt x="253" y="427"/>
                </a:cubicBezTo>
                <a:cubicBezTo>
                  <a:pt x="181" y="176"/>
                  <a:pt x="60" y="0"/>
                  <a:pt x="60" y="0"/>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30a1983f2a8_0_315"/>
          <p:cNvSpPr/>
          <p:nvPr/>
        </p:nvSpPr>
        <p:spPr>
          <a:xfrm>
            <a:off x="10693700" y="4775041"/>
            <a:ext cx="574009" cy="502676"/>
          </a:xfrm>
          <a:custGeom>
            <a:rect b="b" l="l" r="r" t="t"/>
            <a:pathLst>
              <a:path extrusionOk="0" h="91" w="103">
                <a:moveTo>
                  <a:pt x="56" y="91"/>
                </a:moveTo>
                <a:cubicBezTo>
                  <a:pt x="56" y="91"/>
                  <a:pt x="0" y="56"/>
                  <a:pt x="56" y="0"/>
                </a:cubicBezTo>
                <a:cubicBezTo>
                  <a:pt x="56" y="0"/>
                  <a:pt x="103" y="40"/>
                  <a:pt x="56" y="91"/>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g30a1983f2a8_0_315"/>
          <p:cNvSpPr/>
          <p:nvPr/>
        </p:nvSpPr>
        <p:spPr>
          <a:xfrm>
            <a:off x="8994976" y="-4426"/>
            <a:ext cx="557364" cy="454644"/>
          </a:xfrm>
          <a:custGeom>
            <a:rect b="b" l="l" r="r" t="t"/>
            <a:pathLst>
              <a:path extrusionOk="0" h="82" w="100">
                <a:moveTo>
                  <a:pt x="35" y="82"/>
                </a:moveTo>
                <a:cubicBezTo>
                  <a:pt x="35" y="82"/>
                  <a:pt x="0" y="26"/>
                  <a:pt x="75" y="0"/>
                </a:cubicBezTo>
                <a:cubicBezTo>
                  <a:pt x="75" y="0"/>
                  <a:pt x="100" y="57"/>
                  <a:pt x="35" y="82"/>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g30a1983f2a8_0_315"/>
          <p:cNvSpPr/>
          <p:nvPr/>
        </p:nvSpPr>
        <p:spPr>
          <a:xfrm>
            <a:off x="10116838" y="5028995"/>
            <a:ext cx="714777" cy="622520"/>
          </a:xfrm>
          <a:custGeom>
            <a:rect b="b" l="l" r="r" t="t"/>
            <a:pathLst>
              <a:path extrusionOk="0" h="112" w="128">
                <a:moveTo>
                  <a:pt x="69" y="112"/>
                </a:moveTo>
                <a:cubicBezTo>
                  <a:pt x="69" y="112"/>
                  <a:pt x="0" y="69"/>
                  <a:pt x="69" y="0"/>
                </a:cubicBezTo>
                <a:cubicBezTo>
                  <a:pt x="69" y="0"/>
                  <a:pt x="128" y="49"/>
                  <a:pt x="69" y="112"/>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g30a1983f2a8_0_315"/>
          <p:cNvSpPr/>
          <p:nvPr/>
        </p:nvSpPr>
        <p:spPr>
          <a:xfrm>
            <a:off x="8376264" y="434049"/>
            <a:ext cx="618236" cy="719060"/>
          </a:xfrm>
          <a:custGeom>
            <a:rect b="b" l="l" r="r" t="t"/>
            <a:pathLst>
              <a:path extrusionOk="0" h="130" w="111">
                <a:moveTo>
                  <a:pt x="111" y="68"/>
                </a:moveTo>
                <a:cubicBezTo>
                  <a:pt x="111" y="68"/>
                  <a:pt x="58" y="130"/>
                  <a:pt x="0" y="51"/>
                </a:cubicBezTo>
                <a:cubicBezTo>
                  <a:pt x="0" y="51"/>
                  <a:pt x="58" y="0"/>
                  <a:pt x="111" y="6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g30a1983f2a8_0_315"/>
          <p:cNvSpPr/>
          <p:nvPr/>
        </p:nvSpPr>
        <p:spPr>
          <a:xfrm>
            <a:off x="10123020" y="5844595"/>
            <a:ext cx="741884" cy="896922"/>
          </a:xfrm>
          <a:custGeom>
            <a:rect b="b" l="l" r="r" t="t"/>
            <a:pathLst>
              <a:path extrusionOk="0" h="162" w="133">
                <a:moveTo>
                  <a:pt x="133" y="100"/>
                </a:moveTo>
                <a:cubicBezTo>
                  <a:pt x="133" y="100"/>
                  <a:pt x="48" y="162"/>
                  <a:pt x="0" y="46"/>
                </a:cubicBezTo>
                <a:cubicBezTo>
                  <a:pt x="0" y="46"/>
                  <a:pt x="86" y="0"/>
                  <a:pt x="133" y="100"/>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g30a1983f2a8_0_315"/>
          <p:cNvSpPr/>
          <p:nvPr/>
        </p:nvSpPr>
        <p:spPr>
          <a:xfrm>
            <a:off x="9536171" y="5028995"/>
            <a:ext cx="1960286" cy="1823807"/>
          </a:xfrm>
          <a:custGeom>
            <a:rect b="b" l="l" r="r" t="t"/>
            <a:pathLst>
              <a:path extrusionOk="0" h="329" w="351">
                <a:moveTo>
                  <a:pt x="43" y="211"/>
                </a:moveTo>
                <a:cubicBezTo>
                  <a:pt x="0" y="329"/>
                  <a:pt x="0" y="329"/>
                  <a:pt x="0" y="329"/>
                </a:cubicBezTo>
                <a:cubicBezTo>
                  <a:pt x="40" y="223"/>
                  <a:pt x="253" y="73"/>
                  <a:pt x="351" y="8"/>
                </a:cubicBezTo>
                <a:cubicBezTo>
                  <a:pt x="351" y="0"/>
                  <a:pt x="351" y="0"/>
                  <a:pt x="351" y="0"/>
                </a:cubicBezTo>
                <a:cubicBezTo>
                  <a:pt x="174" y="88"/>
                  <a:pt x="43" y="211"/>
                  <a:pt x="43" y="211"/>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g30a1983f2a8_0_315"/>
          <p:cNvSpPr/>
          <p:nvPr/>
        </p:nvSpPr>
        <p:spPr>
          <a:xfrm>
            <a:off x="8162259" y="1619166"/>
            <a:ext cx="2440609" cy="5234107"/>
          </a:xfrm>
          <a:custGeom>
            <a:rect b="b" l="l" r="r" t="t"/>
            <a:pathLst>
              <a:path extrusionOk="0" h="944" w="437">
                <a:moveTo>
                  <a:pt x="189" y="840"/>
                </a:moveTo>
                <a:cubicBezTo>
                  <a:pt x="204" y="651"/>
                  <a:pt x="250" y="479"/>
                  <a:pt x="298" y="342"/>
                </a:cubicBezTo>
                <a:cubicBezTo>
                  <a:pt x="312" y="302"/>
                  <a:pt x="326" y="264"/>
                  <a:pt x="340" y="231"/>
                </a:cubicBezTo>
                <a:cubicBezTo>
                  <a:pt x="392" y="104"/>
                  <a:pt x="437" y="27"/>
                  <a:pt x="437" y="27"/>
                </a:cubicBezTo>
                <a:cubicBezTo>
                  <a:pt x="394" y="0"/>
                  <a:pt x="394" y="0"/>
                  <a:pt x="394" y="0"/>
                </a:cubicBezTo>
                <a:cubicBezTo>
                  <a:pt x="373" y="32"/>
                  <a:pt x="345" y="78"/>
                  <a:pt x="315" y="134"/>
                </a:cubicBezTo>
                <a:cubicBezTo>
                  <a:pt x="305" y="154"/>
                  <a:pt x="294" y="174"/>
                  <a:pt x="284" y="195"/>
                </a:cubicBezTo>
                <a:cubicBezTo>
                  <a:pt x="183" y="393"/>
                  <a:pt x="61" y="681"/>
                  <a:pt x="0" y="944"/>
                </a:cubicBezTo>
                <a:cubicBezTo>
                  <a:pt x="148" y="944"/>
                  <a:pt x="148" y="944"/>
                  <a:pt x="148" y="944"/>
                </a:cubicBezTo>
                <a:cubicBezTo>
                  <a:pt x="159" y="909"/>
                  <a:pt x="173" y="875"/>
                  <a:pt x="189" y="84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g30a1983f2a8_0_315"/>
          <p:cNvSpPr/>
          <p:nvPr/>
        </p:nvSpPr>
        <p:spPr>
          <a:xfrm>
            <a:off x="8988794" y="2900349"/>
            <a:ext cx="1341574" cy="3952453"/>
          </a:xfrm>
          <a:custGeom>
            <a:rect b="b" l="l" r="r" t="t"/>
            <a:pathLst>
              <a:path extrusionOk="0" h="713" w="240">
                <a:moveTo>
                  <a:pt x="159" y="614"/>
                </a:moveTo>
                <a:cubicBezTo>
                  <a:pt x="240" y="401"/>
                  <a:pt x="232" y="185"/>
                  <a:pt x="192" y="0"/>
                </a:cubicBezTo>
                <a:cubicBezTo>
                  <a:pt x="178" y="33"/>
                  <a:pt x="164" y="71"/>
                  <a:pt x="150" y="111"/>
                </a:cubicBezTo>
                <a:cubicBezTo>
                  <a:pt x="153" y="259"/>
                  <a:pt x="125" y="427"/>
                  <a:pt x="41" y="609"/>
                </a:cubicBezTo>
                <a:cubicBezTo>
                  <a:pt x="25" y="644"/>
                  <a:pt x="11" y="678"/>
                  <a:pt x="0" y="713"/>
                </a:cubicBezTo>
                <a:cubicBezTo>
                  <a:pt x="127" y="713"/>
                  <a:pt x="127" y="713"/>
                  <a:pt x="127" y="713"/>
                </a:cubicBezTo>
                <a:cubicBezTo>
                  <a:pt x="136" y="680"/>
                  <a:pt x="147" y="648"/>
                  <a:pt x="159" y="614"/>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30a1983f2a8_0_28"/>
          <p:cNvSpPr txBox="1"/>
          <p:nvPr/>
        </p:nvSpPr>
        <p:spPr>
          <a:xfrm>
            <a:off x="48613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Suitsiidsed</a:t>
            </a:r>
            <a:r>
              <a:rPr lang="en-US" sz="2500">
                <a:solidFill>
                  <a:schemeClr val="dk1"/>
                </a:solidFill>
                <a:latin typeface="Calibri"/>
                <a:ea typeface="Calibri"/>
                <a:cs typeface="Calibri"/>
                <a:sym typeface="Calibri"/>
              </a:rPr>
              <a:t> mõtted </a:t>
            </a:r>
            <a:endParaRPr b="0" i="0" sz="2500" u="none" cap="none" strike="noStrike">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Enesevigastamine (nt. toidu/une piiramine, naha näppimine/löömine/lõikamine)</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Toetava võrgustiku puudumine, isoleerimine </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Väga tugevad emotsioonid, mis segavad igapäevaelu</a:t>
            </a:r>
            <a:r>
              <a:rPr b="0" i="0" lang="en-US" sz="2500" u="none" cap="none" strike="noStrike">
                <a:solidFill>
                  <a:schemeClr val="dk1"/>
                </a:solidFill>
                <a:latin typeface="Calibri"/>
                <a:ea typeface="Calibri"/>
                <a:cs typeface="Calibri"/>
                <a:sym typeface="Calibri"/>
              </a:rPr>
              <a:t> </a:t>
            </a:r>
            <a:endParaRPr b="0" i="0" sz="25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t/>
            </a:r>
            <a:endParaRPr b="0" i="0" sz="2500" u="none" cap="none" strike="noStrike">
              <a:solidFill>
                <a:schemeClr val="dk1"/>
              </a:solidFill>
              <a:latin typeface="Calibri"/>
              <a:ea typeface="Calibri"/>
              <a:cs typeface="Calibri"/>
              <a:sym typeface="Calibri"/>
            </a:endParaRPr>
          </a:p>
        </p:txBody>
      </p:sp>
      <p:grpSp>
        <p:nvGrpSpPr>
          <p:cNvPr id="424" name="Google Shape;424;g30a1983f2a8_0_28"/>
          <p:cNvGrpSpPr/>
          <p:nvPr/>
        </p:nvGrpSpPr>
        <p:grpSpPr>
          <a:xfrm>
            <a:off x="0" y="1107675"/>
            <a:ext cx="3881656" cy="1282806"/>
            <a:chOff x="-11206" y="3216044"/>
            <a:chExt cx="3881656" cy="1282806"/>
          </a:xfrm>
        </p:grpSpPr>
        <p:sp>
          <p:nvSpPr>
            <p:cNvPr id="425" name="Google Shape;425;g30a1983f2a8_0_28"/>
            <p:cNvSpPr/>
            <p:nvPr/>
          </p:nvSpPr>
          <p:spPr>
            <a:xfrm>
              <a:off x="2587650" y="3216050"/>
              <a:ext cx="1282800" cy="12828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g30a1983f2a8_0_28"/>
            <p:cNvSpPr/>
            <p:nvPr/>
          </p:nvSpPr>
          <p:spPr>
            <a:xfrm>
              <a:off x="-11206" y="3216044"/>
              <a:ext cx="2620800" cy="1282800"/>
            </a:xfrm>
            <a:prstGeom prst="rect">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27" name="Google Shape;427;g30a1983f2a8_0_28"/>
          <p:cNvSpPr txBox="1"/>
          <p:nvPr/>
        </p:nvSpPr>
        <p:spPr>
          <a:xfrm>
            <a:off x="514350" y="1448915"/>
            <a:ext cx="3145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chemeClr val="lt1"/>
                </a:solidFill>
                <a:latin typeface="Work Sans Medium"/>
                <a:ea typeface="Work Sans Medium"/>
                <a:cs typeface="Work Sans Medium"/>
                <a:sym typeface="Work Sans Medium"/>
              </a:rPr>
              <a:t>Ind</a:t>
            </a:r>
            <a:r>
              <a:rPr lang="en-US" sz="3000">
                <a:solidFill>
                  <a:schemeClr val="lt1"/>
                </a:solidFill>
                <a:latin typeface="Work Sans Medium"/>
                <a:ea typeface="Work Sans Medium"/>
                <a:cs typeface="Work Sans Medium"/>
                <a:sym typeface="Work Sans Medium"/>
              </a:rPr>
              <a:t>ikaatorid</a:t>
            </a:r>
            <a:endParaRPr b="0" i="0" sz="3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g30a1983f2a8_0_36"/>
          <p:cNvSpPr txBox="1"/>
          <p:nvPr/>
        </p:nvSpPr>
        <p:spPr>
          <a:xfrm>
            <a:off x="48613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Väljenda oma muret ja soovi aidata </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Küsi, kas nad on juba kellegagi ühendust võtnud või kas neil on usaldusväärne täiskasvanu, kelle poole pöörduda. </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Tutvusta võimalikke viise ja olemasolevaid võimalusi psühholoogilise toe saamiseks ja kriisiolukordade jaoks (112). </a:t>
            </a:r>
            <a:endParaRPr sz="2500">
              <a:solidFill>
                <a:schemeClr val="dk1"/>
              </a:solidFill>
              <a:latin typeface="Calibri"/>
              <a:ea typeface="Calibri"/>
              <a:cs typeface="Calibri"/>
              <a:sym typeface="Calibri"/>
            </a:endParaRPr>
          </a:p>
          <a:p>
            <a:pPr indent="-387350" lvl="1" marL="914400" marR="0" rtl="0" algn="l">
              <a:lnSpc>
                <a:spcPct val="100000"/>
              </a:lnSpc>
              <a:spcBef>
                <a:spcPts val="1000"/>
              </a:spcBef>
              <a:spcAft>
                <a:spcPts val="1000"/>
              </a:spcAft>
              <a:buClr>
                <a:schemeClr val="dk1"/>
              </a:buClr>
              <a:buSzPts val="2500"/>
              <a:buFont typeface="Calibri"/>
              <a:buChar char="○"/>
            </a:pPr>
            <a:r>
              <a:rPr b="0" i="0" lang="en-US" sz="2500" u="none" cap="none" strike="noStrike">
                <a:solidFill>
                  <a:schemeClr val="dk1"/>
                </a:solidFill>
                <a:latin typeface="Calibri"/>
                <a:ea typeface="Calibri"/>
                <a:cs typeface="Calibri"/>
                <a:sym typeface="Calibri"/>
              </a:rPr>
              <a:t>Kui võimalik/ vajalik, </a:t>
            </a:r>
            <a:r>
              <a:rPr lang="en-US" sz="2500">
                <a:solidFill>
                  <a:schemeClr val="dk1"/>
                </a:solidFill>
                <a:latin typeface="Calibri"/>
                <a:ea typeface="Calibri"/>
                <a:cs typeface="Calibri"/>
                <a:sym typeface="Calibri"/>
              </a:rPr>
              <a:t>toeta </a:t>
            </a:r>
            <a:r>
              <a:rPr b="0" i="0" lang="en-US" sz="2500" u="none" cap="none" strike="noStrike">
                <a:solidFill>
                  <a:schemeClr val="dk1"/>
                </a:solidFill>
                <a:latin typeface="Calibri"/>
                <a:ea typeface="Calibri"/>
                <a:cs typeface="Calibri"/>
                <a:sym typeface="Calibri"/>
              </a:rPr>
              <a:t>noor</a:t>
            </a:r>
            <a:r>
              <a:rPr lang="en-US" sz="2500">
                <a:solidFill>
                  <a:schemeClr val="dk1"/>
                </a:solidFill>
                <a:latin typeface="Calibri"/>
                <a:ea typeface="Calibri"/>
                <a:cs typeface="Calibri"/>
                <a:sym typeface="Calibri"/>
              </a:rPr>
              <a:t>t</a:t>
            </a:r>
            <a:r>
              <a:rPr b="0" i="0" lang="en-US" sz="2500" u="none" cap="none" strike="noStrike">
                <a:solidFill>
                  <a:schemeClr val="dk1"/>
                </a:solidFill>
                <a:latin typeface="Calibri"/>
                <a:ea typeface="Calibri"/>
                <a:cs typeface="Calibri"/>
                <a:sym typeface="Calibri"/>
              </a:rPr>
              <a:t> esimeste sammude tegemisel.</a:t>
            </a:r>
            <a:endParaRPr b="0" i="0" sz="2500" u="none" cap="none" strike="noStrike">
              <a:solidFill>
                <a:schemeClr val="dk1"/>
              </a:solidFill>
              <a:latin typeface="Calibri"/>
              <a:ea typeface="Calibri"/>
              <a:cs typeface="Calibri"/>
              <a:sym typeface="Calibri"/>
            </a:endParaRPr>
          </a:p>
        </p:txBody>
      </p:sp>
      <p:grpSp>
        <p:nvGrpSpPr>
          <p:cNvPr id="433" name="Google Shape;433;g30a1983f2a8_0_36"/>
          <p:cNvGrpSpPr/>
          <p:nvPr/>
        </p:nvGrpSpPr>
        <p:grpSpPr>
          <a:xfrm>
            <a:off x="0" y="1107675"/>
            <a:ext cx="3881656" cy="1282806"/>
            <a:chOff x="-11206" y="3216044"/>
            <a:chExt cx="3881656" cy="1282806"/>
          </a:xfrm>
        </p:grpSpPr>
        <p:sp>
          <p:nvSpPr>
            <p:cNvPr id="434" name="Google Shape;434;g30a1983f2a8_0_36"/>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g30a1983f2a8_0_36"/>
            <p:cNvSpPr/>
            <p:nvPr/>
          </p:nvSpPr>
          <p:spPr>
            <a:xfrm>
              <a:off x="-11206" y="3216044"/>
              <a:ext cx="26208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6" name="Google Shape;436;g30a1983f2a8_0_36"/>
          <p:cNvSpPr txBox="1"/>
          <p:nvPr/>
        </p:nvSpPr>
        <p:spPr>
          <a:xfrm>
            <a:off x="514350" y="1448915"/>
            <a:ext cx="3145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Kuidas aidata</a:t>
            </a:r>
            <a:endParaRPr b="0" i="0" sz="3000" u="none" cap="none" strike="noStrike">
              <a:solidFill>
                <a:srgbClr val="14676B"/>
              </a:solidFill>
              <a:latin typeface="Work Sans Medium"/>
              <a:ea typeface="Work Sans Medium"/>
              <a:cs typeface="Work Sans Medium"/>
              <a:sym typeface="Work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97E7F">
            <a:alpha val="20000"/>
          </a:srgbClr>
        </a:solidFill>
      </p:bgPr>
    </p:bg>
    <p:spTree>
      <p:nvGrpSpPr>
        <p:cNvPr id="440" name="Shape 440"/>
        <p:cNvGrpSpPr/>
        <p:nvPr/>
      </p:nvGrpSpPr>
      <p:grpSpPr>
        <a:xfrm>
          <a:off x="0" y="0"/>
          <a:ext cx="0" cy="0"/>
          <a:chOff x="0" y="0"/>
          <a:chExt cx="0" cy="0"/>
        </a:xfrm>
      </p:grpSpPr>
      <p:grpSp>
        <p:nvGrpSpPr>
          <p:cNvPr id="441" name="Google Shape;441;g30a1983f2a8_0_44"/>
          <p:cNvGrpSpPr/>
          <p:nvPr/>
        </p:nvGrpSpPr>
        <p:grpSpPr>
          <a:xfrm>
            <a:off x="0" y="1107675"/>
            <a:ext cx="3881656" cy="1282806"/>
            <a:chOff x="-11206" y="3216044"/>
            <a:chExt cx="3881656" cy="1282806"/>
          </a:xfrm>
        </p:grpSpPr>
        <p:sp>
          <p:nvSpPr>
            <p:cNvPr id="442" name="Google Shape;442;g30a1983f2a8_0_44"/>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g30a1983f2a8_0_44"/>
            <p:cNvSpPr/>
            <p:nvPr/>
          </p:nvSpPr>
          <p:spPr>
            <a:xfrm>
              <a:off x="-11206" y="3216044"/>
              <a:ext cx="26208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44" name="Google Shape;444;g30a1983f2a8_0_44"/>
          <p:cNvSpPr txBox="1"/>
          <p:nvPr/>
        </p:nvSpPr>
        <p:spPr>
          <a:xfrm>
            <a:off x="514350" y="1245315"/>
            <a:ext cx="31455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Vaimse tervise abi </a:t>
            </a:r>
            <a:endParaRPr b="0" i="0" sz="3000" u="none" cap="none" strike="noStrike">
              <a:solidFill>
                <a:schemeClr val="lt1"/>
              </a:solidFill>
              <a:latin typeface="Work Sans Medium"/>
              <a:ea typeface="Work Sans Medium"/>
              <a:cs typeface="Work Sans Medium"/>
              <a:sym typeface="Work Sans Medium"/>
            </a:endParaRPr>
          </a:p>
        </p:txBody>
      </p:sp>
      <p:sp>
        <p:nvSpPr>
          <p:cNvPr id="445" name="Google Shape;445;g30a1983f2a8_0_44"/>
          <p:cNvSpPr txBox="1"/>
          <p:nvPr/>
        </p:nvSpPr>
        <p:spPr>
          <a:xfrm>
            <a:off x="3956550" y="563300"/>
            <a:ext cx="7765800" cy="61893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Lasteabi</a:t>
            </a:r>
            <a:r>
              <a:rPr b="0" i="0" lang="en-US" sz="2000" u="none" cap="none" strike="noStrike">
                <a:solidFill>
                  <a:schemeClr val="dk1"/>
                </a:solidFill>
                <a:latin typeface="Calibri"/>
                <a:ea typeface="Calibri"/>
                <a:cs typeface="Calibri"/>
                <a:sym typeface="Calibri"/>
              </a:rPr>
              <a:t>: 116111 (24h)</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Ohvriabi</a:t>
            </a:r>
            <a:r>
              <a:rPr b="0" i="0" lang="en-US" sz="2000" u="none" cap="none" strike="noStrike">
                <a:solidFill>
                  <a:schemeClr val="dk1"/>
                </a:solidFill>
                <a:latin typeface="Calibri"/>
                <a:ea typeface="Calibri"/>
                <a:cs typeface="Calibri"/>
                <a:sym typeface="Calibri"/>
              </a:rPr>
              <a:t>: 116 006 (24h)</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Emotsionaalse toe ja hingehoiu telefo</a:t>
            </a:r>
            <a:r>
              <a:rPr b="1" lang="en-US" sz="2000">
                <a:solidFill>
                  <a:schemeClr val="dk1"/>
                </a:solidFill>
                <a:latin typeface="Calibri"/>
                <a:ea typeface="Calibri"/>
                <a:cs typeface="Calibri"/>
                <a:sym typeface="Calibri"/>
              </a:rPr>
              <a:t>n: </a:t>
            </a:r>
            <a:r>
              <a:rPr b="0" i="0" lang="en-US" sz="2000" u="none" cap="none" strike="noStrike">
                <a:solidFill>
                  <a:schemeClr val="dk1"/>
                </a:solidFill>
                <a:latin typeface="Calibri"/>
                <a:ea typeface="Calibri"/>
                <a:cs typeface="Calibri"/>
                <a:sym typeface="Calibri"/>
              </a:rPr>
              <a:t> 116 123 (</a:t>
            </a:r>
            <a:r>
              <a:rPr lang="en-US" sz="2000">
                <a:solidFill>
                  <a:schemeClr val="dk1"/>
                </a:solidFill>
                <a:latin typeface="Calibri"/>
                <a:ea typeface="Calibri"/>
                <a:cs typeface="Calibri"/>
                <a:sym typeface="Calibri"/>
              </a:rPr>
              <a:t>iga päev</a:t>
            </a:r>
            <a:r>
              <a:rPr b="0" i="0" lang="en-US" sz="2000" u="none" cap="none" strike="noStrike">
                <a:solidFill>
                  <a:schemeClr val="dk1"/>
                </a:solidFill>
                <a:latin typeface="Calibri"/>
                <a:ea typeface="Calibri"/>
                <a:cs typeface="Calibri"/>
                <a:sym typeface="Calibri"/>
              </a:rPr>
              <a:t> 14-24)</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Eluliin</a:t>
            </a:r>
            <a:r>
              <a:rPr b="0" i="0" lang="en-US" sz="2000" u="none" cap="none" strike="noStrike">
                <a:solidFill>
                  <a:schemeClr val="dk1"/>
                </a:solidFill>
                <a:latin typeface="Calibri"/>
                <a:ea typeface="Calibri"/>
                <a:cs typeface="Calibri"/>
                <a:sym typeface="Calibri"/>
              </a:rPr>
              <a:t>: 6558 088 (E</a:t>
            </a:r>
            <a:r>
              <a:rPr lang="en-US" sz="2000">
                <a:solidFill>
                  <a:schemeClr val="dk1"/>
                </a:solidFill>
                <a:latin typeface="Calibri"/>
                <a:ea typeface="Calibri"/>
                <a:cs typeface="Calibri"/>
                <a:sym typeface="Calibri"/>
              </a:rPr>
              <a:t>esti</a:t>
            </a:r>
            <a:r>
              <a:rPr b="0" i="0" lang="en-US" sz="2000" u="none" cap="none" strike="noStrike">
                <a:solidFill>
                  <a:schemeClr val="dk1"/>
                </a:solidFill>
                <a:latin typeface="Calibri"/>
                <a:ea typeface="Calibri"/>
                <a:cs typeface="Calibri"/>
                <a:sym typeface="Calibri"/>
              </a:rPr>
              <a:t>), 655 5688 (</a:t>
            </a:r>
            <a:r>
              <a:rPr lang="en-US" sz="2000">
                <a:solidFill>
                  <a:schemeClr val="dk1"/>
                </a:solidFill>
                <a:latin typeface="Calibri"/>
                <a:ea typeface="Calibri"/>
                <a:cs typeface="Calibri"/>
                <a:sym typeface="Calibri"/>
              </a:rPr>
              <a:t>vene</a:t>
            </a:r>
            <a:r>
              <a:rPr b="0" i="0" lang="en-US" sz="2000" u="none" cap="none" strike="noStrike">
                <a:solidFill>
                  <a:schemeClr val="dk1"/>
                </a:solidFill>
                <a:latin typeface="Calibri"/>
                <a:ea typeface="Calibri"/>
                <a:cs typeface="Calibri"/>
                <a:sym typeface="Calibri"/>
              </a:rPr>
              <a:t>)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a:t>
            </a:r>
            <a:r>
              <a:rPr lang="en-US" sz="2000">
                <a:solidFill>
                  <a:schemeClr val="dk1"/>
                </a:solidFill>
                <a:latin typeface="Calibri"/>
                <a:ea typeface="Calibri"/>
                <a:cs typeface="Calibri"/>
                <a:sym typeface="Calibri"/>
              </a:rPr>
              <a:t>iga päev </a:t>
            </a:r>
            <a:r>
              <a:rPr b="0" i="0" lang="en-US" sz="2000" u="none" cap="none" strike="noStrike">
                <a:solidFill>
                  <a:schemeClr val="dk1"/>
                </a:solidFill>
                <a:latin typeface="Calibri"/>
                <a:ea typeface="Calibri"/>
                <a:cs typeface="Calibri"/>
                <a:sym typeface="Calibri"/>
              </a:rPr>
              <a:t>19–07)</a:t>
            </a:r>
            <a:endParaRPr b="1"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E</a:t>
            </a:r>
            <a:r>
              <a:rPr b="1" lang="en-US" sz="2000">
                <a:solidFill>
                  <a:schemeClr val="dk1"/>
                </a:solidFill>
                <a:latin typeface="Calibri"/>
                <a:ea typeface="Calibri"/>
                <a:cs typeface="Calibri"/>
                <a:sym typeface="Calibri"/>
              </a:rPr>
              <a:t>esti Koolipsühholoogide Ühingu Tugiliin: </a:t>
            </a:r>
            <a:r>
              <a:rPr b="1" lang="en-US" sz="2000" u="sng">
                <a:solidFill>
                  <a:schemeClr val="hlink"/>
                </a:solidFill>
                <a:latin typeface="Calibri"/>
                <a:ea typeface="Calibri"/>
                <a:cs typeface="Calibri"/>
                <a:sym typeface="Calibri"/>
                <a:hlinkClick r:id="rId3"/>
              </a:rPr>
              <a:t>https://koolipsyhholoogid.ee/tugiliin-1226/</a:t>
            </a:r>
            <a:r>
              <a:rPr b="1" lang="en-US" sz="2000">
                <a:solidFill>
                  <a:schemeClr val="dk1"/>
                </a:solidFill>
                <a:latin typeface="Calibri"/>
                <a:ea typeface="Calibri"/>
                <a:cs typeface="Calibri"/>
                <a:sym typeface="Calibri"/>
              </a:rPr>
              <a:t> </a:t>
            </a:r>
            <a:endParaRPr b="1"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Kiirabi:</a:t>
            </a:r>
            <a:r>
              <a:rPr b="0" i="0" lang="en-US" sz="2000" u="none" cap="none" strike="noStrike">
                <a:solidFill>
                  <a:schemeClr val="dk1"/>
                </a:solidFill>
                <a:latin typeface="Calibri"/>
                <a:ea typeface="Calibri"/>
                <a:cs typeface="Calibri"/>
                <a:sym typeface="Calibri"/>
              </a:rPr>
              <a:t> 112 (24h)</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Tallinna psühhiaatriakliiniku erakorraline meditsiinituba</a:t>
            </a:r>
            <a:r>
              <a:rPr b="0" i="0" lang="en-US" sz="2000" u="none" cap="none" strike="noStrike">
                <a:solidFill>
                  <a:schemeClr val="dk1"/>
                </a:solidFill>
                <a:latin typeface="Calibri"/>
                <a:ea typeface="Calibri"/>
                <a:cs typeface="Calibri"/>
                <a:sym typeface="Calibri"/>
              </a:rPr>
              <a:t>: 617 2650 (24h), Paldiski mnt 52</a:t>
            </a:r>
            <a:r>
              <a:rPr lang="en-US" sz="2000">
                <a:solidFill>
                  <a:schemeClr val="dk1"/>
                </a:solidFill>
                <a:latin typeface="Calibri"/>
                <a:ea typeface="Calibri"/>
                <a:cs typeface="Calibri"/>
                <a:sym typeface="Calibri"/>
              </a:rPr>
              <a:t> </a:t>
            </a:r>
            <a:r>
              <a:rPr b="0" i="0" lang="en-US" sz="2000" u="none" cap="none" strike="noStrike">
                <a:solidFill>
                  <a:schemeClr val="dk1"/>
                </a:solidFill>
                <a:latin typeface="Calibri"/>
                <a:ea typeface="Calibri"/>
                <a:cs typeface="Calibri"/>
                <a:sym typeface="Calibri"/>
              </a:rPr>
              <a:t>(</a:t>
            </a:r>
            <a:r>
              <a:rPr lang="en-US" sz="2000">
                <a:solidFill>
                  <a:schemeClr val="dk1"/>
                </a:solidFill>
                <a:latin typeface="Calibri"/>
                <a:ea typeface="Calibri"/>
                <a:cs typeface="Calibri"/>
                <a:sym typeface="Calibri"/>
              </a:rPr>
              <a:t>Ka </a:t>
            </a:r>
            <a:r>
              <a:rPr b="0" i="0" lang="en-US" sz="2000" u="none" cap="none" strike="noStrike">
                <a:solidFill>
                  <a:schemeClr val="dk1"/>
                </a:solidFill>
                <a:latin typeface="Calibri"/>
                <a:ea typeface="Calibri"/>
                <a:cs typeface="Calibri"/>
                <a:sym typeface="Calibri"/>
              </a:rPr>
              <a:t> Ta</a:t>
            </a:r>
            <a:r>
              <a:rPr lang="en-US" sz="2000">
                <a:solidFill>
                  <a:schemeClr val="dk1"/>
                </a:solidFill>
                <a:latin typeface="Calibri"/>
                <a:ea typeface="Calibri"/>
                <a:cs typeface="Calibri"/>
                <a:sym typeface="Calibri"/>
              </a:rPr>
              <a:t>rtu</a:t>
            </a:r>
            <a:r>
              <a:rPr b="0" i="0" lang="en-US" sz="2000" u="none" cap="none" strike="noStrike">
                <a:solidFill>
                  <a:schemeClr val="dk1"/>
                </a:solidFill>
                <a:latin typeface="Calibri"/>
                <a:ea typeface="Calibri"/>
                <a:cs typeface="Calibri"/>
                <a:sym typeface="Calibri"/>
              </a:rPr>
              <a:t>, Pärnu, Viljandi, Narva, Ahtme) </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Lahendus.net</a:t>
            </a:r>
            <a:r>
              <a:rPr b="0" i="0" lang="en-US" sz="2000" u="none" cap="none" strike="noStrike">
                <a:solidFill>
                  <a:schemeClr val="dk1"/>
                </a:solidFill>
                <a:latin typeface="Calibri"/>
                <a:ea typeface="Calibri"/>
                <a:cs typeface="Calibri"/>
                <a:sym typeface="Calibri"/>
              </a:rPr>
              <a:t> – </a:t>
            </a:r>
            <a:r>
              <a:rPr lang="en-US" sz="2000">
                <a:solidFill>
                  <a:schemeClr val="dk1"/>
                </a:solidFill>
                <a:latin typeface="Calibri"/>
                <a:ea typeface="Calibri"/>
                <a:cs typeface="Calibri"/>
                <a:sym typeface="Calibri"/>
              </a:rPr>
              <a:t>tasuta ja anonüümne nõustamine </a:t>
            </a:r>
            <a:endParaRPr b="0" i="0" sz="2000" u="none" cap="none" strike="noStrike">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Peaasi.ee</a:t>
            </a:r>
            <a:r>
              <a:rPr b="0" i="0" lang="en-US" sz="2000" u="none" cap="none" strike="noStrike">
                <a:solidFill>
                  <a:schemeClr val="dk1"/>
                </a:solidFill>
                <a:latin typeface="Calibri"/>
                <a:ea typeface="Calibri"/>
                <a:cs typeface="Calibri"/>
                <a:sym typeface="Calibri"/>
              </a:rPr>
              <a:t> – tasuta veebinõustamine noortele vanuses 12-26 ning vanematele kriisinõustamine, nõustamine ka e-maili ja chati teel. </a:t>
            </a:r>
            <a:r>
              <a:rPr b="0" i="0" lang="en-US" sz="2000" u="sng" cap="none" strike="noStrike">
                <a:solidFill>
                  <a:schemeClr val="dk1"/>
                </a:solidFill>
                <a:latin typeface="Calibri"/>
                <a:ea typeface="Calibri"/>
                <a:cs typeface="Calibri"/>
                <a:sym typeface="Calibri"/>
                <a:hlinkClick r:id="rId4">
                  <a:extLst>
                    <a:ext uri="{A12FA001-AC4F-418D-AE19-62706E023703}">
                      <ahyp:hlinkClr val="tx"/>
                    </a:ext>
                  </a:extLst>
                </a:hlinkClick>
              </a:rPr>
              <a:t>https://noustamine.peaasi.ee/kysi-noustajalt</a:t>
            </a:r>
            <a:r>
              <a:rPr b="0" i="0" lang="en-US" sz="2000" u="none" cap="none" strike="noStrike">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lang="en-US" sz="2000">
                <a:solidFill>
                  <a:schemeClr val="dk1"/>
                </a:solidFill>
                <a:latin typeface="Calibri"/>
                <a:ea typeface="Calibri"/>
                <a:cs typeface="Calibri"/>
                <a:sym typeface="Calibri"/>
              </a:rPr>
              <a:t>Sotsiaalteenuste Ameti vaimse tervise veebinõustamine – tasuta eesti, inglise, ukraina ja vene keeles – </a:t>
            </a:r>
            <a:r>
              <a:rPr lang="en-US" sz="2000" u="sng">
                <a:solidFill>
                  <a:schemeClr val="hlink"/>
                </a:solidFill>
                <a:latin typeface="Calibri"/>
                <a:ea typeface="Calibri"/>
                <a:cs typeface="Calibri"/>
                <a:sym typeface="Calibri"/>
                <a:hlinkClick r:id="rId5"/>
              </a:rPr>
              <a:t>https://sotsiaalkindlustusamet.ee/abivajav-laps-ja-taiskasvanu/vaimne-tervis-kriisis/vaimse-tervise-veebinoustamine</a:t>
            </a: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0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Calibri"/>
              <a:ea typeface="Calibri"/>
              <a:cs typeface="Calibri"/>
              <a:sym typeface="Calibri"/>
            </a:endParaRPr>
          </a:p>
        </p:txBody>
      </p:sp>
      <p:sp>
        <p:nvSpPr>
          <p:cNvPr id="446" name="Google Shape;446;g30a1983f2a8_0_44"/>
          <p:cNvSpPr txBox="1"/>
          <p:nvPr/>
        </p:nvSpPr>
        <p:spPr>
          <a:xfrm>
            <a:off x="514350" y="2550950"/>
            <a:ext cx="3112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0" i="0" lang="en-US" sz="2000" u="none" cap="none" strike="noStrike">
                <a:solidFill>
                  <a:srgbClr val="000000"/>
                </a:solidFill>
                <a:latin typeface="Work Sans Medium"/>
                <a:ea typeface="Work Sans Medium"/>
                <a:cs typeface="Work Sans Medium"/>
                <a:sym typeface="Work Sans Medium"/>
              </a:rPr>
              <a:t>E</a:t>
            </a:r>
            <a:r>
              <a:rPr lang="en-US" sz="2000">
                <a:latin typeface="Work Sans Medium"/>
                <a:ea typeface="Work Sans Medium"/>
                <a:cs typeface="Work Sans Medium"/>
                <a:sym typeface="Work Sans Medium"/>
              </a:rPr>
              <a:t>esti</a:t>
            </a:r>
            <a:r>
              <a:rPr b="0" i="0" lang="en-US" sz="2000" u="none" cap="none" strike="noStrike">
                <a:solidFill>
                  <a:srgbClr val="000000"/>
                </a:solidFill>
                <a:latin typeface="Work Sans Medium"/>
                <a:ea typeface="Work Sans Medium"/>
                <a:cs typeface="Work Sans Medium"/>
                <a:sym typeface="Work Sans Medium"/>
              </a:rPr>
              <a:t>/Ta</a:t>
            </a:r>
            <a:r>
              <a:rPr lang="en-US" sz="2000">
                <a:latin typeface="Work Sans Medium"/>
                <a:ea typeface="Work Sans Medium"/>
                <a:cs typeface="Work Sans Medium"/>
                <a:sym typeface="Work Sans Medium"/>
              </a:rPr>
              <a:t>llinna</a:t>
            </a:r>
            <a:r>
              <a:rPr b="0" i="0" lang="en-US" sz="2000" u="none" cap="none" strike="noStrike">
                <a:solidFill>
                  <a:srgbClr val="000000"/>
                </a:solidFill>
                <a:latin typeface="Work Sans Medium"/>
                <a:ea typeface="Work Sans Medium"/>
                <a:cs typeface="Work Sans Medium"/>
                <a:sym typeface="Work Sans Medium"/>
              </a:rPr>
              <a:t> </a:t>
            </a:r>
            <a:r>
              <a:rPr lang="en-US" sz="2000">
                <a:latin typeface="Work Sans Medium"/>
                <a:ea typeface="Work Sans Medium"/>
                <a:cs typeface="Work Sans Medium"/>
                <a:sym typeface="Work Sans Medium"/>
              </a:rPr>
              <a:t>näide</a:t>
            </a:r>
            <a:endParaRPr b="0" i="0" sz="20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97E7F">
            <a:alpha val="20000"/>
          </a:srgbClr>
        </a:solidFill>
      </p:bgPr>
    </p:bg>
    <p:spTree>
      <p:nvGrpSpPr>
        <p:cNvPr id="450" name="Shape 450"/>
        <p:cNvGrpSpPr/>
        <p:nvPr/>
      </p:nvGrpSpPr>
      <p:grpSpPr>
        <a:xfrm>
          <a:off x="0" y="0"/>
          <a:ext cx="0" cy="0"/>
          <a:chOff x="0" y="0"/>
          <a:chExt cx="0" cy="0"/>
        </a:xfrm>
      </p:grpSpPr>
      <p:grpSp>
        <p:nvGrpSpPr>
          <p:cNvPr id="451" name="Google Shape;451;g30a1983f2a8_0_53"/>
          <p:cNvGrpSpPr/>
          <p:nvPr/>
        </p:nvGrpSpPr>
        <p:grpSpPr>
          <a:xfrm>
            <a:off x="0" y="1107675"/>
            <a:ext cx="3881656" cy="1282806"/>
            <a:chOff x="-11206" y="3216044"/>
            <a:chExt cx="3881656" cy="1282806"/>
          </a:xfrm>
        </p:grpSpPr>
        <p:sp>
          <p:nvSpPr>
            <p:cNvPr id="452" name="Google Shape;452;g30a1983f2a8_0_53"/>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g30a1983f2a8_0_53"/>
            <p:cNvSpPr/>
            <p:nvPr/>
          </p:nvSpPr>
          <p:spPr>
            <a:xfrm>
              <a:off x="-11206" y="3216044"/>
              <a:ext cx="26208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4" name="Google Shape;454;g30a1983f2a8_0_53"/>
          <p:cNvSpPr txBox="1"/>
          <p:nvPr/>
        </p:nvSpPr>
        <p:spPr>
          <a:xfrm>
            <a:off x="514350" y="1245315"/>
            <a:ext cx="31455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Vaimse tervise abi </a:t>
            </a:r>
            <a:endParaRPr b="0" i="0" sz="3000" u="none" cap="none" strike="noStrike">
              <a:solidFill>
                <a:schemeClr val="lt1"/>
              </a:solidFill>
              <a:latin typeface="Work Sans Medium"/>
              <a:ea typeface="Work Sans Medium"/>
              <a:cs typeface="Work Sans Medium"/>
              <a:sym typeface="Work Sans Medium"/>
            </a:endParaRPr>
          </a:p>
        </p:txBody>
      </p:sp>
      <p:sp>
        <p:nvSpPr>
          <p:cNvPr id="455" name="Google Shape;455;g30a1983f2a8_0_53"/>
          <p:cNvSpPr txBox="1"/>
          <p:nvPr/>
        </p:nvSpPr>
        <p:spPr>
          <a:xfrm>
            <a:off x="4311850" y="563300"/>
            <a:ext cx="6927300" cy="5387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dk1"/>
              </a:buClr>
              <a:buSzPts val="1800"/>
              <a:buFont typeface="Calibri"/>
              <a:buChar char="●"/>
            </a:pPr>
            <a:r>
              <a:t/>
            </a:r>
            <a:endParaRPr b="0" i="0" sz="1800" u="none" cap="none" strike="noStrike">
              <a:solidFill>
                <a:schemeClr val="dk1"/>
              </a:solidFill>
              <a:latin typeface="Calibri"/>
              <a:ea typeface="Calibri"/>
              <a:cs typeface="Calibri"/>
              <a:sym typeface="Calibri"/>
            </a:endParaRPr>
          </a:p>
        </p:txBody>
      </p:sp>
      <p:sp>
        <p:nvSpPr>
          <p:cNvPr id="456" name="Google Shape;456;g30a1983f2a8_0_53"/>
          <p:cNvSpPr txBox="1"/>
          <p:nvPr/>
        </p:nvSpPr>
        <p:spPr>
          <a:xfrm>
            <a:off x="514350" y="2550950"/>
            <a:ext cx="3112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2000">
                <a:latin typeface="Work Sans Medium"/>
                <a:ea typeface="Work Sans Medium"/>
                <a:cs typeface="Work Sans Medium"/>
                <a:sym typeface="Work Sans Medium"/>
              </a:rPr>
              <a:t>meie piirkonnas</a:t>
            </a:r>
            <a:endParaRPr b="0" i="0" sz="20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g30a1983f2a8_0_62"/>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008887"/>
                </a:solidFill>
                <a:latin typeface="Work Sans Medium"/>
                <a:ea typeface="Work Sans Medium"/>
                <a:cs typeface="Work Sans Medium"/>
                <a:sym typeface="Work Sans Medium"/>
              </a:rPr>
              <a:t>Muud toetusviisid</a:t>
            </a:r>
            <a:endParaRPr b="0" i="0" sz="3000" u="none" cap="none" strike="noStrike">
              <a:solidFill>
                <a:srgbClr val="008887"/>
              </a:solidFill>
              <a:latin typeface="Work Sans Medium"/>
              <a:ea typeface="Work Sans Medium"/>
              <a:cs typeface="Work Sans Medium"/>
              <a:sym typeface="Work Sans Medium"/>
            </a:endParaRPr>
          </a:p>
        </p:txBody>
      </p:sp>
      <p:grpSp>
        <p:nvGrpSpPr>
          <p:cNvPr id="462" name="Google Shape;462;g30a1983f2a8_0_62"/>
          <p:cNvGrpSpPr/>
          <p:nvPr/>
        </p:nvGrpSpPr>
        <p:grpSpPr>
          <a:xfrm>
            <a:off x="708113" y="1196525"/>
            <a:ext cx="5350838" cy="2388401"/>
            <a:chOff x="708113" y="1196525"/>
            <a:chExt cx="5350838" cy="2388401"/>
          </a:xfrm>
        </p:grpSpPr>
        <p:sp>
          <p:nvSpPr>
            <p:cNvPr id="463" name="Google Shape;463;g30a1983f2a8_0_62"/>
            <p:cNvSpPr/>
            <p:nvPr/>
          </p:nvSpPr>
          <p:spPr>
            <a:xfrm>
              <a:off x="708113" y="1196525"/>
              <a:ext cx="5270100" cy="2314800"/>
            </a:xfrm>
            <a:prstGeom prst="roundRect">
              <a:avLst>
                <a:gd fmla="val 16667" name="adj"/>
              </a:avLst>
            </a:prstGeom>
            <a:solidFill>
              <a:srgbClr val="A5C595">
                <a:alpha val="298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lang="en-US" sz="2000">
                  <a:solidFill>
                    <a:srgbClr val="14676B"/>
                  </a:solidFill>
                  <a:latin typeface="Work Sans Medium"/>
                  <a:ea typeface="Work Sans Medium"/>
                  <a:cs typeface="Work Sans Medium"/>
                  <a:sym typeface="Work Sans Medium"/>
                </a:rPr>
                <a:t>Liitu mõne olemasoleva keskkonna-</a:t>
              </a:r>
              <a:endParaRPr sz="2000">
                <a:solidFill>
                  <a:srgbClr val="14676B"/>
                </a:solidFill>
                <a:latin typeface="Work Sans Medium"/>
                <a:ea typeface="Work Sans Medium"/>
                <a:cs typeface="Work Sans Medium"/>
                <a:sym typeface="Work Sans Medium"/>
              </a:endParaRPr>
            </a:p>
            <a:p>
              <a:pPr indent="0" lvl="0" marL="0" marR="0" rtl="0" algn="l">
                <a:lnSpc>
                  <a:spcPct val="100000"/>
                </a:lnSpc>
                <a:spcBef>
                  <a:spcPts val="0"/>
                </a:spcBef>
                <a:spcAft>
                  <a:spcPts val="0"/>
                </a:spcAft>
                <a:buClr>
                  <a:srgbClr val="000000"/>
                </a:buClr>
                <a:buSzPts val="1800"/>
                <a:buFont typeface="Arial"/>
                <a:buNone/>
              </a:pPr>
              <a:r>
                <a:rPr lang="en-US" sz="2000">
                  <a:solidFill>
                    <a:srgbClr val="14676B"/>
                  </a:solidFill>
                  <a:latin typeface="Work Sans Medium"/>
                  <a:ea typeface="Work Sans Medium"/>
                  <a:cs typeface="Work Sans Medium"/>
                  <a:sym typeface="Work Sans Medium"/>
                </a:rPr>
                <a:t>organisatsiooniga või loo uus</a:t>
              </a:r>
              <a:endParaRPr b="0" i="0" sz="2000" u="none" cap="none" strike="noStrike">
                <a:solidFill>
                  <a:srgbClr val="14676B"/>
                </a:solidFill>
                <a:latin typeface="Work Sans Medium"/>
                <a:ea typeface="Work Sans Medium"/>
                <a:cs typeface="Work Sans Medium"/>
                <a:sym typeface="Work Sans Medium"/>
              </a:endParaRPr>
            </a:p>
            <a:p>
              <a:pPr indent="0" lvl="0" marL="0" marR="0" rtl="0" algn="l">
                <a:lnSpc>
                  <a:spcPct val="100000"/>
                </a:lnSpc>
                <a:spcBef>
                  <a:spcPts val="1000"/>
                </a:spcBef>
                <a:spcAft>
                  <a:spcPts val="0"/>
                </a:spcAft>
                <a:buNone/>
              </a:pPr>
              <a:r>
                <a:rPr b="0" i="0" lang="en-US" sz="1400" u="none" cap="none" strike="noStrike">
                  <a:solidFill>
                    <a:schemeClr val="dk1"/>
                  </a:solidFill>
                  <a:latin typeface="Calibri"/>
                  <a:ea typeface="Calibri"/>
                  <a:cs typeface="Calibri"/>
                  <a:sym typeface="Calibri"/>
                </a:rPr>
                <a:t>Fridays For Future, Extinction Rebellion, </a:t>
              </a:r>
              <a:br>
                <a:rPr b="0" i="0" lang="en-US" sz="1400" u="none" cap="none" strike="noStrike">
                  <a:solidFill>
                    <a:schemeClr val="dk1"/>
                  </a:solidFill>
                  <a:latin typeface="Calibri"/>
                  <a:ea typeface="Calibri"/>
                  <a:cs typeface="Calibri"/>
                  <a:sym typeface="Calibri"/>
                </a:rPr>
              </a:br>
              <a:r>
                <a:rPr b="0" i="0" lang="en-US" sz="1400" u="none" cap="none" strike="noStrike">
                  <a:solidFill>
                    <a:schemeClr val="dk1"/>
                  </a:solidFill>
                  <a:latin typeface="Calibri"/>
                  <a:ea typeface="Calibri"/>
                  <a:cs typeface="Calibri"/>
                  <a:sym typeface="Calibri"/>
                </a:rPr>
                <a:t>Friends of the Earth, Greenpeace…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rPr lang="en-US">
                  <a:solidFill>
                    <a:schemeClr val="dk1"/>
                  </a:solidFill>
                  <a:latin typeface="Calibri"/>
                  <a:ea typeface="Calibri"/>
                  <a:cs typeface="Calibri"/>
                  <a:sym typeface="Calibri"/>
                </a:rPr>
                <a:t>Füüsilised kohtumised, tegevuste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planeerimine, kampaaniad, teadlikkuse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tõstmine. Võimalik võtta palju erinevaid rolle.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4676B"/>
                </a:solidFill>
                <a:latin typeface="Calibri"/>
                <a:ea typeface="Calibri"/>
                <a:cs typeface="Calibri"/>
                <a:sym typeface="Calibri"/>
              </a:endParaRPr>
            </a:p>
          </p:txBody>
        </p:sp>
        <p:pic>
          <p:nvPicPr>
            <p:cNvPr id="464" name="Google Shape;464;g30a1983f2a8_0_62"/>
            <p:cNvPicPr preferRelativeResize="0"/>
            <p:nvPr/>
          </p:nvPicPr>
          <p:blipFill rotWithShape="1">
            <a:blip r:embed="rId3">
              <a:alphaModFix/>
            </a:blip>
            <a:srcRect b="0" l="0" r="0" t="0"/>
            <a:stretch/>
          </p:blipFill>
          <p:spPr>
            <a:xfrm>
              <a:off x="4409750" y="1935725"/>
              <a:ext cx="1649201" cy="1649201"/>
            </a:xfrm>
            <a:prstGeom prst="rect">
              <a:avLst/>
            </a:prstGeom>
            <a:noFill/>
            <a:ln>
              <a:noFill/>
            </a:ln>
          </p:spPr>
        </p:pic>
      </p:grpSp>
      <p:grpSp>
        <p:nvGrpSpPr>
          <p:cNvPr id="465" name="Google Shape;465;g30a1983f2a8_0_62"/>
          <p:cNvGrpSpPr/>
          <p:nvPr/>
        </p:nvGrpSpPr>
        <p:grpSpPr>
          <a:xfrm>
            <a:off x="6137574" y="1196525"/>
            <a:ext cx="5346310" cy="2385960"/>
            <a:chOff x="6137574" y="1196525"/>
            <a:chExt cx="5346310" cy="2385960"/>
          </a:xfrm>
        </p:grpSpPr>
        <p:sp>
          <p:nvSpPr>
            <p:cNvPr id="466" name="Google Shape;466;g30a1983f2a8_0_62"/>
            <p:cNvSpPr/>
            <p:nvPr/>
          </p:nvSpPr>
          <p:spPr>
            <a:xfrm>
              <a:off x="6213784" y="1196525"/>
              <a:ext cx="5270100" cy="2314800"/>
            </a:xfrm>
            <a:prstGeom prst="roundRect">
              <a:avLst>
                <a:gd fmla="val 16667" name="adj"/>
              </a:avLst>
            </a:prstGeom>
            <a:solidFill>
              <a:srgbClr val="4BA798">
                <a:alpha val="2902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800"/>
                <a:buFont typeface="Arial"/>
                <a:buNone/>
              </a:pPr>
              <a:r>
                <a:rPr lang="en-US" sz="2000">
                  <a:solidFill>
                    <a:srgbClr val="14676B"/>
                  </a:solidFill>
                  <a:latin typeface="Work Sans Medium"/>
                  <a:ea typeface="Work Sans Medium"/>
                  <a:cs typeface="Work Sans Medium"/>
                  <a:sym typeface="Work Sans Medium"/>
                </a:rPr>
                <a:t>Veeda aega looduses</a:t>
              </a:r>
              <a:r>
                <a:rPr lang="en-US" sz="1800">
                  <a:solidFill>
                    <a:srgbClr val="14676B"/>
                  </a:solidFill>
                  <a:latin typeface="Work Sans Medium"/>
                  <a:ea typeface="Work Sans Medium"/>
                  <a:cs typeface="Work Sans Medium"/>
                  <a:sym typeface="Work Sans Medium"/>
                </a:rPr>
                <a:t> </a:t>
              </a:r>
              <a:r>
                <a:rPr lang="en-US">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indent="0" lvl="0" marL="457200" rtl="0" algn="r">
                <a:spcBef>
                  <a:spcPts val="1000"/>
                </a:spcBef>
                <a:spcAft>
                  <a:spcPts val="0"/>
                </a:spcAft>
                <a:buClr>
                  <a:schemeClr val="dk1"/>
                </a:buClr>
                <a:buSzPts val="1100"/>
                <a:buFont typeface="Arial"/>
                <a:buNone/>
              </a:pPr>
              <a:r>
                <a:rPr lang="en-US">
                  <a:solidFill>
                    <a:schemeClr val="dk1"/>
                  </a:solidFill>
                  <a:latin typeface="Calibri"/>
                  <a:ea typeface="Calibri"/>
                  <a:cs typeface="Calibri"/>
                  <a:sym typeface="Calibri"/>
                </a:rPr>
                <a:t>Loodusel on äärmiselt toetav mõju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vaimsele tervisele: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see maandab stressi,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aitab reguleerida emotsioone,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toetab aju tööd,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parandab kognitiivseid funktsioone.</a:t>
              </a:r>
              <a:endParaRPr sz="1800">
                <a:solidFill>
                  <a:schemeClr val="dk1"/>
                </a:solidFill>
              </a:endParaRPr>
            </a:p>
            <a:p>
              <a:pPr indent="0" lvl="0" marL="0" marR="0" rtl="0" algn="l">
                <a:lnSpc>
                  <a:spcPct val="100000"/>
                </a:lnSpc>
                <a:spcBef>
                  <a:spcPts val="0"/>
                </a:spcBef>
                <a:spcAft>
                  <a:spcPts val="0"/>
                </a:spcAft>
                <a:buClr>
                  <a:srgbClr val="000000"/>
                </a:buClr>
                <a:buSzPts val="1800"/>
                <a:buFont typeface="Arial"/>
                <a:buNone/>
              </a:pPr>
              <a:r>
                <a:t/>
              </a:r>
              <a:endParaRPr>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lang="en-US">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467" name="Google Shape;467;g30a1983f2a8_0_62"/>
            <p:cNvSpPr/>
            <p:nvPr/>
          </p:nvSpPr>
          <p:spPr>
            <a:xfrm>
              <a:off x="6137574" y="1935898"/>
              <a:ext cx="1646587" cy="1646587"/>
            </a:xfrm>
            <a:custGeom>
              <a:rect b="b" l="l" r="r" t="t"/>
              <a:pathLst>
                <a:path extrusionOk="0" h="2247900" w="2247900">
                  <a:moveTo>
                    <a:pt x="1123950" y="0"/>
                  </a:moveTo>
                  <a:cubicBezTo>
                    <a:pt x="1744690" y="0"/>
                    <a:pt x="2247900" y="503210"/>
                    <a:pt x="2247900" y="1123950"/>
                  </a:cubicBezTo>
                  <a:cubicBezTo>
                    <a:pt x="2247900" y="1744690"/>
                    <a:pt x="1744690" y="2247900"/>
                    <a:pt x="1123950" y="2247900"/>
                  </a:cubicBezTo>
                  <a:cubicBezTo>
                    <a:pt x="503210" y="2247900"/>
                    <a:pt x="0" y="1744690"/>
                    <a:pt x="0" y="1123950"/>
                  </a:cubicBezTo>
                  <a:cubicBezTo>
                    <a:pt x="0" y="503210"/>
                    <a:pt x="503210" y="0"/>
                    <a:pt x="1123950" y="0"/>
                  </a:cubicBezTo>
                  <a:close/>
                </a:path>
                <a:path extrusionOk="0" h="2247900" w="2247900">
                  <a:moveTo>
                    <a:pt x="1123950" y="0"/>
                  </a:moveTo>
                  <a:cubicBezTo>
                    <a:pt x="1744690" y="0"/>
                    <a:pt x="2247900" y="503210"/>
                    <a:pt x="2247900" y="1123950"/>
                  </a:cubicBezTo>
                  <a:cubicBezTo>
                    <a:pt x="2247900" y="1744690"/>
                    <a:pt x="1744690" y="2247900"/>
                    <a:pt x="1123950" y="2247900"/>
                  </a:cubicBezTo>
                  <a:cubicBezTo>
                    <a:pt x="503210" y="2247900"/>
                    <a:pt x="0" y="1744690"/>
                    <a:pt x="0" y="1123950"/>
                  </a:cubicBezTo>
                  <a:cubicBezTo>
                    <a:pt x="0" y="503210"/>
                    <a:pt x="503210" y="0"/>
                    <a:pt x="1123950" y="0"/>
                  </a:cubicBezTo>
                  <a:close/>
                </a:path>
              </a:pathLst>
            </a:cu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8" name="Google Shape;468;g30a1983f2a8_0_62"/>
          <p:cNvGrpSpPr/>
          <p:nvPr/>
        </p:nvGrpSpPr>
        <p:grpSpPr>
          <a:xfrm>
            <a:off x="708113" y="3631500"/>
            <a:ext cx="5349590" cy="2391000"/>
            <a:chOff x="708113" y="3631500"/>
            <a:chExt cx="5349590" cy="2391000"/>
          </a:xfrm>
        </p:grpSpPr>
        <p:sp>
          <p:nvSpPr>
            <p:cNvPr id="469" name="Google Shape;469;g30a1983f2a8_0_62"/>
            <p:cNvSpPr/>
            <p:nvPr/>
          </p:nvSpPr>
          <p:spPr>
            <a:xfrm>
              <a:off x="708113" y="3707700"/>
              <a:ext cx="5270100" cy="2314800"/>
            </a:xfrm>
            <a:prstGeom prst="roundRect">
              <a:avLst>
                <a:gd fmla="val 16667" name="adj"/>
              </a:avLst>
            </a:prstGeom>
            <a:solidFill>
              <a:srgbClr val="32797C">
                <a:alpha val="200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lang="en-US" sz="2000">
                  <a:solidFill>
                    <a:srgbClr val="14676B"/>
                  </a:solidFill>
                  <a:latin typeface="Work Sans Medium"/>
                  <a:ea typeface="Work Sans Medium"/>
                  <a:cs typeface="Work Sans Medium"/>
                  <a:sym typeface="Work Sans Medium"/>
                </a:rPr>
                <a:t>Ole aktiivne kodanik</a:t>
              </a:r>
              <a:endParaRPr b="0" i="0" sz="2000" u="none" cap="none" strike="noStrike">
                <a:solidFill>
                  <a:srgbClr val="14676B"/>
                </a:solidFill>
                <a:latin typeface="Work Sans Medium"/>
                <a:ea typeface="Work Sans Medium"/>
                <a:cs typeface="Work Sans Medium"/>
                <a:sym typeface="Work Sans Medium"/>
              </a:endParaRPr>
            </a:p>
            <a:p>
              <a:pPr indent="0" lvl="0" marL="0" rtl="0" algn="l">
                <a:spcBef>
                  <a:spcPts val="1000"/>
                </a:spcBef>
                <a:spcAft>
                  <a:spcPts val="0"/>
                </a:spcAft>
                <a:buClr>
                  <a:schemeClr val="dk1"/>
                </a:buClr>
                <a:buSzPts val="1100"/>
                <a:buFont typeface="Arial"/>
                <a:buNone/>
              </a:pPr>
              <a:r>
                <a:rPr lang="en-US">
                  <a:solidFill>
                    <a:schemeClr val="dk1"/>
                  </a:solidFill>
                  <a:latin typeface="Calibri"/>
                  <a:ea typeface="Calibri"/>
                  <a:cs typeface="Calibri"/>
                  <a:sym typeface="Calibri"/>
                </a:rPr>
                <a:t>Kirjuta arvamusartikleid</a:t>
              </a:r>
              <a:endParaRPr>
                <a:solidFill>
                  <a:schemeClr val="dk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a:solidFill>
                    <a:schemeClr val="dk1"/>
                  </a:solidFill>
                  <a:latin typeface="Calibri"/>
                  <a:ea typeface="Calibri"/>
                  <a:cs typeface="Calibri"/>
                  <a:sym typeface="Calibri"/>
                </a:rPr>
                <a:t>Suhtle kohaliku omavalitsusega otse </a:t>
              </a:r>
              <a:endParaRPr>
                <a:solidFill>
                  <a:schemeClr val="dk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a:solidFill>
                    <a:schemeClr val="dk1"/>
                  </a:solidFill>
                  <a:latin typeface="Calibri"/>
                  <a:ea typeface="Calibri"/>
                  <a:cs typeface="Calibri"/>
                  <a:sym typeface="Calibri"/>
                </a:rPr>
                <a:t>Panusta kohalikku kogukonda,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käi koosolekutel ja töötubades</a:t>
              </a:r>
              <a:endParaRPr sz="1800">
                <a:solidFill>
                  <a:schemeClr val="dk1"/>
                </a:solidFill>
              </a:endParaRPr>
            </a:p>
            <a:p>
              <a:pPr indent="0" lvl="0" marL="0" marR="0" rtl="0" algn="l">
                <a:lnSpc>
                  <a:spcPct val="100000"/>
                </a:lnSpc>
                <a:spcBef>
                  <a:spcPts val="1000"/>
                </a:spcBef>
                <a:spcAft>
                  <a:spcPts val="0"/>
                </a:spcAft>
                <a:buNone/>
              </a:pPr>
              <a:r>
                <a:t/>
              </a:r>
              <a:endParaRPr sz="1800">
                <a:solidFill>
                  <a:srgbClr val="14676B"/>
                </a:solidFill>
                <a:latin typeface="Work Sans Medium"/>
                <a:ea typeface="Work Sans Medium"/>
                <a:cs typeface="Work Sans Medium"/>
                <a:sym typeface="Work Sans Medium"/>
              </a:endParaRPr>
            </a:p>
          </p:txBody>
        </p:sp>
        <p:pic>
          <p:nvPicPr>
            <p:cNvPr id="470" name="Google Shape;470;g30a1983f2a8_0_62"/>
            <p:cNvPicPr preferRelativeResize="0"/>
            <p:nvPr/>
          </p:nvPicPr>
          <p:blipFill rotWithShape="1">
            <a:blip r:embed="rId5">
              <a:alphaModFix/>
            </a:blip>
            <a:srcRect b="0" l="17135" r="17135" t="0"/>
            <a:stretch/>
          </p:blipFill>
          <p:spPr>
            <a:xfrm>
              <a:off x="4411003" y="3631500"/>
              <a:ext cx="1646700" cy="1669500"/>
            </a:xfrm>
            <a:prstGeom prst="ellipse">
              <a:avLst/>
            </a:prstGeom>
            <a:noFill/>
            <a:ln>
              <a:noFill/>
            </a:ln>
          </p:spPr>
        </p:pic>
      </p:grpSp>
      <p:grpSp>
        <p:nvGrpSpPr>
          <p:cNvPr id="471" name="Google Shape;471;g30a1983f2a8_0_62"/>
          <p:cNvGrpSpPr/>
          <p:nvPr/>
        </p:nvGrpSpPr>
        <p:grpSpPr>
          <a:xfrm>
            <a:off x="6136300" y="3631500"/>
            <a:ext cx="5347584" cy="2391000"/>
            <a:chOff x="6136300" y="3631500"/>
            <a:chExt cx="5347584" cy="2391000"/>
          </a:xfrm>
        </p:grpSpPr>
        <p:sp>
          <p:nvSpPr>
            <p:cNvPr id="472" name="Google Shape;472;g30a1983f2a8_0_62"/>
            <p:cNvSpPr/>
            <p:nvPr/>
          </p:nvSpPr>
          <p:spPr>
            <a:xfrm>
              <a:off x="6213784" y="3707700"/>
              <a:ext cx="5270100" cy="2314800"/>
            </a:xfrm>
            <a:prstGeom prst="roundRect">
              <a:avLst>
                <a:gd fmla="val 16667" name="adj"/>
              </a:avLst>
            </a:prstGeom>
            <a:solidFill>
              <a:srgbClr val="FFBE5F">
                <a:alpha val="298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800"/>
                <a:buFont typeface="Arial"/>
                <a:buNone/>
              </a:pPr>
              <a:r>
                <a:rPr lang="en-US" sz="2000">
                  <a:solidFill>
                    <a:srgbClr val="14676B"/>
                  </a:solidFill>
                  <a:latin typeface="Work Sans Medium"/>
                  <a:ea typeface="Work Sans Medium"/>
                  <a:cs typeface="Work Sans Medium"/>
                  <a:sym typeface="Work Sans Medium"/>
                </a:rPr>
                <a:t>Lõbutse</a:t>
              </a:r>
              <a:endParaRPr b="0" i="0" sz="2000" u="none" cap="none" strike="noStrike">
                <a:solidFill>
                  <a:srgbClr val="14676B"/>
                </a:solidFill>
                <a:latin typeface="Work Sans Medium"/>
                <a:ea typeface="Work Sans Medium"/>
                <a:cs typeface="Work Sans Medium"/>
                <a:sym typeface="Work Sans Medium"/>
              </a:endParaRPr>
            </a:p>
            <a:p>
              <a:pPr indent="0" lvl="0" marL="0" rtl="0" algn="r">
                <a:spcBef>
                  <a:spcPts val="1000"/>
                </a:spcBef>
                <a:spcAft>
                  <a:spcPts val="0"/>
                </a:spcAft>
                <a:buClr>
                  <a:schemeClr val="dk1"/>
                </a:buClr>
                <a:buSzPts val="1400"/>
                <a:buFont typeface="Arial"/>
                <a:buNone/>
              </a:pPr>
              <a:r>
                <a:rPr lang="en-US">
                  <a:solidFill>
                    <a:schemeClr val="dk1"/>
                  </a:solidFill>
                  <a:latin typeface="Calibri"/>
                  <a:ea typeface="Calibri"/>
                  <a:cs typeface="Calibri"/>
                  <a:sym typeface="Calibri"/>
                </a:rPr>
                <a:t>Mis iganes sulle rõõmu pakub: tantsimine,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trenni tegemine, laulmine, kirjutamine,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muusika tegemine, mängimine.</a:t>
              </a:r>
              <a:br>
                <a:rPr lang="en-US">
                  <a:solidFill>
                    <a:schemeClr val="dk1"/>
                  </a:solidFill>
                  <a:latin typeface="Calibri"/>
                  <a:ea typeface="Calibri"/>
                  <a:cs typeface="Calibri"/>
                  <a:sym typeface="Calibri"/>
                </a:rPr>
              </a:br>
              <a:endParaRPr>
                <a:solidFill>
                  <a:schemeClr val="dk1"/>
                </a:solidFill>
                <a:latin typeface="Calibri"/>
                <a:ea typeface="Calibri"/>
                <a:cs typeface="Calibri"/>
                <a:sym typeface="Calibri"/>
              </a:endParaRPr>
            </a:p>
            <a:p>
              <a:pPr indent="0" lvl="0" marL="0" rtl="0" algn="r">
                <a:spcBef>
                  <a:spcPts val="0"/>
                </a:spcBef>
                <a:spcAft>
                  <a:spcPts val="0"/>
                </a:spcAft>
                <a:buClr>
                  <a:schemeClr val="dk1"/>
                </a:buClr>
                <a:buSzPts val="1400"/>
                <a:buFont typeface="Arial"/>
                <a:buNone/>
              </a:pPr>
              <a:r>
                <a:rPr b="1" lang="en-US">
                  <a:solidFill>
                    <a:schemeClr val="dk1"/>
                  </a:solidFill>
                  <a:latin typeface="Calibri"/>
                  <a:ea typeface="Calibri"/>
                  <a:cs typeface="Calibri"/>
                  <a:sym typeface="Calibri"/>
                </a:rPr>
                <a:t>See on sisemise aktivismi viis, mis on vajalik, </a:t>
              </a:r>
              <a:br>
                <a:rPr b="1" lang="en-US">
                  <a:solidFill>
                    <a:schemeClr val="dk1"/>
                  </a:solidFill>
                  <a:latin typeface="Calibri"/>
                  <a:ea typeface="Calibri"/>
                  <a:cs typeface="Calibri"/>
                  <a:sym typeface="Calibri"/>
                </a:rPr>
              </a:br>
              <a:r>
                <a:rPr b="1" lang="en-US">
                  <a:solidFill>
                    <a:schemeClr val="dk1"/>
                  </a:solidFill>
                  <a:latin typeface="Calibri"/>
                  <a:ea typeface="Calibri"/>
                  <a:cs typeface="Calibri"/>
                  <a:sym typeface="Calibri"/>
                </a:rPr>
                <a:t>et elada tasakaalukat elu planeedil Maa.</a:t>
              </a:r>
              <a:endParaRPr b="1" sz="1800">
                <a:solidFill>
                  <a:srgbClr val="14676B"/>
                </a:solidFill>
                <a:latin typeface="Work Sans"/>
                <a:ea typeface="Work Sans"/>
                <a:cs typeface="Work Sans"/>
                <a:sym typeface="Work Sans"/>
              </a:endParaRPr>
            </a:p>
          </p:txBody>
        </p:sp>
        <p:pic>
          <p:nvPicPr>
            <p:cNvPr id="473" name="Google Shape;473;g30a1983f2a8_0_62"/>
            <p:cNvPicPr preferRelativeResize="0"/>
            <p:nvPr/>
          </p:nvPicPr>
          <p:blipFill rotWithShape="1">
            <a:blip r:embed="rId6">
              <a:alphaModFix/>
            </a:blip>
            <a:srcRect b="0" l="11749" r="23550" t="0"/>
            <a:stretch/>
          </p:blipFill>
          <p:spPr>
            <a:xfrm>
              <a:off x="6136300" y="3631500"/>
              <a:ext cx="1649100" cy="1698900"/>
            </a:xfrm>
            <a:prstGeom prst="ellipse">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100"/>
                                        <p:tgtEl>
                                          <p:spTgt spid="4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5"/>
                                        </p:tgtEl>
                                        <p:attrNameLst>
                                          <p:attrName>style.visibility</p:attrName>
                                        </p:attrNameLst>
                                      </p:cBhvr>
                                      <p:to>
                                        <p:strVal val="visible"/>
                                      </p:to>
                                    </p:set>
                                    <p:animEffect filter="fade" transition="in">
                                      <p:cBhvr>
                                        <p:cTn dur="100"/>
                                        <p:tgtEl>
                                          <p:spTgt spid="4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100"/>
                                        <p:tgtEl>
                                          <p:spTgt spid="4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100"/>
                                        <p:tgtEl>
                                          <p:spTgt spid="4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pSp>
        <p:nvGrpSpPr>
          <p:cNvPr id="134" name="Google Shape;134;g3090d6ba962_0_4"/>
          <p:cNvGrpSpPr/>
          <p:nvPr/>
        </p:nvGrpSpPr>
        <p:grpSpPr>
          <a:xfrm>
            <a:off x="4323899" y="1237349"/>
            <a:ext cx="3544203" cy="1552504"/>
            <a:chOff x="4323899" y="1187749"/>
            <a:chExt cx="3544203" cy="1552504"/>
          </a:xfrm>
        </p:grpSpPr>
        <p:sp>
          <p:nvSpPr>
            <p:cNvPr id="135" name="Google Shape;135;g3090d6ba962_0_4"/>
            <p:cNvSpPr/>
            <p:nvPr/>
          </p:nvSpPr>
          <p:spPr>
            <a:xfrm>
              <a:off x="4323899" y="1187753"/>
              <a:ext cx="1552500" cy="1552500"/>
            </a:xfrm>
            <a:prstGeom prst="ellipse">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K</a:t>
              </a:r>
              <a:endParaRPr b="0" i="0" sz="3000" u="none" cap="none" strike="noStrike">
                <a:solidFill>
                  <a:schemeClr val="lt1"/>
                </a:solidFill>
                <a:latin typeface="Work Sans Medium"/>
                <a:ea typeface="Work Sans Medium"/>
                <a:cs typeface="Work Sans Medium"/>
                <a:sym typeface="Work Sans Medium"/>
              </a:endParaRPr>
            </a:p>
          </p:txBody>
        </p:sp>
        <p:sp>
          <p:nvSpPr>
            <p:cNvPr id="136" name="Google Shape;136;g3090d6ba962_0_4"/>
            <p:cNvSpPr/>
            <p:nvPr/>
          </p:nvSpPr>
          <p:spPr>
            <a:xfrm>
              <a:off x="5284748" y="1187749"/>
              <a:ext cx="1552500" cy="15525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lang="en-US" sz="2700">
                  <a:solidFill>
                    <a:srgbClr val="314546"/>
                  </a:solidFill>
                  <a:latin typeface="Work Sans Medium"/>
                  <a:ea typeface="Work Sans Medium"/>
                  <a:cs typeface="Work Sans Medium"/>
                  <a:sym typeface="Work Sans Medium"/>
                </a:rPr>
                <a:t>K</a:t>
              </a:r>
              <a:endParaRPr b="0" i="0" sz="2700" u="none" cap="none" strike="noStrike">
                <a:solidFill>
                  <a:srgbClr val="314546"/>
                </a:solidFill>
                <a:latin typeface="Work Sans Medium"/>
                <a:ea typeface="Work Sans Medium"/>
                <a:cs typeface="Work Sans Medium"/>
                <a:sym typeface="Work Sans Medium"/>
              </a:endParaRPr>
            </a:p>
          </p:txBody>
        </p:sp>
        <p:sp>
          <p:nvSpPr>
            <p:cNvPr id="137" name="Google Shape;137;g3090d6ba962_0_4"/>
            <p:cNvSpPr/>
            <p:nvPr/>
          </p:nvSpPr>
          <p:spPr>
            <a:xfrm>
              <a:off x="6315602" y="1187753"/>
              <a:ext cx="1552500" cy="1552500"/>
            </a:xfrm>
            <a:prstGeom prst="ellipse">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300"/>
                <a:buFont typeface="Arial"/>
                <a:buNone/>
              </a:pPr>
              <a:r>
                <a:rPr b="0" i="0" lang="en-US" sz="2700" u="none" cap="none" strike="noStrike">
                  <a:solidFill>
                    <a:srgbClr val="2D6D70"/>
                  </a:solidFill>
                  <a:latin typeface="Work Sans Medium"/>
                  <a:ea typeface="Work Sans Medium"/>
                  <a:cs typeface="Work Sans Medium"/>
                  <a:sym typeface="Work Sans Medium"/>
                </a:rPr>
                <a:t>T</a:t>
              </a:r>
              <a:endParaRPr b="0" i="0" sz="2700" u="none" cap="none" strike="noStrike">
                <a:solidFill>
                  <a:srgbClr val="2D6D70"/>
                </a:solidFill>
                <a:latin typeface="Work Sans Medium"/>
                <a:ea typeface="Work Sans Medium"/>
                <a:cs typeface="Work Sans Medium"/>
                <a:sym typeface="Work Sans Medium"/>
              </a:endParaRPr>
            </a:p>
          </p:txBody>
        </p:sp>
      </p:grpSp>
      <p:grpSp>
        <p:nvGrpSpPr>
          <p:cNvPr id="138" name="Google Shape;138;g3090d6ba962_0_4"/>
          <p:cNvGrpSpPr/>
          <p:nvPr/>
        </p:nvGrpSpPr>
        <p:grpSpPr>
          <a:xfrm>
            <a:off x="1556843" y="4215914"/>
            <a:ext cx="3281644" cy="1267211"/>
            <a:chOff x="4438180" y="2794964"/>
            <a:chExt cx="3281644" cy="1267211"/>
          </a:xfrm>
        </p:grpSpPr>
        <p:sp>
          <p:nvSpPr>
            <p:cNvPr id="139" name="Google Shape;139;g3090d6ba962_0_4"/>
            <p:cNvSpPr/>
            <p:nvPr/>
          </p:nvSpPr>
          <p:spPr>
            <a:xfrm>
              <a:off x="6452624" y="2794964"/>
              <a:ext cx="1267200" cy="1267200"/>
            </a:xfrm>
            <a:prstGeom prst="flowChartDelay">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090d6ba962_0_4"/>
            <p:cNvSpPr/>
            <p:nvPr/>
          </p:nvSpPr>
          <p:spPr>
            <a:xfrm flipH="1">
              <a:off x="4438180" y="2794964"/>
              <a:ext cx="1267200" cy="1267200"/>
            </a:xfrm>
            <a:prstGeom prst="flowChartDelay">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g3090d6ba962_0_4"/>
            <p:cNvSpPr/>
            <p:nvPr/>
          </p:nvSpPr>
          <p:spPr>
            <a:xfrm>
              <a:off x="5111075" y="2794975"/>
              <a:ext cx="1916400" cy="1267200"/>
            </a:xfrm>
            <a:prstGeom prst="rect">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Mõtted</a:t>
              </a:r>
              <a:endParaRPr b="0" i="0" sz="2500" u="none" cap="none" strike="noStrike">
                <a:solidFill>
                  <a:schemeClr val="lt1"/>
                </a:solidFill>
                <a:latin typeface="Work Sans Medium"/>
                <a:ea typeface="Work Sans Medium"/>
                <a:cs typeface="Work Sans Medium"/>
                <a:sym typeface="Work Sans Medium"/>
              </a:endParaRPr>
            </a:p>
          </p:txBody>
        </p:sp>
      </p:grpSp>
      <p:grpSp>
        <p:nvGrpSpPr>
          <p:cNvPr id="142" name="Google Shape;142;g3090d6ba962_0_4"/>
          <p:cNvGrpSpPr/>
          <p:nvPr/>
        </p:nvGrpSpPr>
        <p:grpSpPr>
          <a:xfrm>
            <a:off x="4337268" y="3901192"/>
            <a:ext cx="3281644" cy="1267211"/>
            <a:chOff x="4438180" y="2794964"/>
            <a:chExt cx="3281644" cy="1267211"/>
          </a:xfrm>
        </p:grpSpPr>
        <p:sp>
          <p:nvSpPr>
            <p:cNvPr id="143" name="Google Shape;143;g3090d6ba962_0_4"/>
            <p:cNvSpPr/>
            <p:nvPr/>
          </p:nvSpPr>
          <p:spPr>
            <a:xfrm>
              <a:off x="6452624" y="2794964"/>
              <a:ext cx="1267200" cy="1267200"/>
            </a:xfrm>
            <a:prstGeom prst="flowChartDelay">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090d6ba962_0_4"/>
            <p:cNvSpPr/>
            <p:nvPr/>
          </p:nvSpPr>
          <p:spPr>
            <a:xfrm flipH="1">
              <a:off x="4438180" y="2794964"/>
              <a:ext cx="1267200" cy="1267200"/>
            </a:xfrm>
            <a:prstGeom prst="flowChartDelay">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090d6ba962_0_4"/>
            <p:cNvSpPr/>
            <p:nvPr/>
          </p:nvSpPr>
          <p:spPr>
            <a:xfrm>
              <a:off x="5111075" y="2794975"/>
              <a:ext cx="1916400" cy="1267200"/>
            </a:xfrm>
            <a:prstGeom prst="rect">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Käitumine</a:t>
              </a:r>
              <a:endParaRPr b="0" i="0" sz="2500" u="none" cap="none" strike="noStrike">
                <a:solidFill>
                  <a:schemeClr val="lt1"/>
                </a:solidFill>
                <a:latin typeface="Work Sans Medium"/>
                <a:ea typeface="Work Sans Medium"/>
                <a:cs typeface="Work Sans Medium"/>
                <a:sym typeface="Work Sans Medium"/>
              </a:endParaRPr>
            </a:p>
          </p:txBody>
        </p:sp>
      </p:grpSp>
      <p:grpSp>
        <p:nvGrpSpPr>
          <p:cNvPr id="146" name="Google Shape;146;g3090d6ba962_0_4"/>
          <p:cNvGrpSpPr/>
          <p:nvPr/>
        </p:nvGrpSpPr>
        <p:grpSpPr>
          <a:xfrm>
            <a:off x="7353517" y="4215914"/>
            <a:ext cx="3281644" cy="1267211"/>
            <a:chOff x="4438180" y="2794964"/>
            <a:chExt cx="3281644" cy="1267211"/>
          </a:xfrm>
        </p:grpSpPr>
        <p:sp>
          <p:nvSpPr>
            <p:cNvPr id="147" name="Google Shape;147;g3090d6ba962_0_4"/>
            <p:cNvSpPr/>
            <p:nvPr/>
          </p:nvSpPr>
          <p:spPr>
            <a:xfrm>
              <a:off x="6452624" y="279496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090d6ba962_0_4"/>
            <p:cNvSpPr/>
            <p:nvPr/>
          </p:nvSpPr>
          <p:spPr>
            <a:xfrm flipH="1">
              <a:off x="4438180" y="279496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090d6ba962_0_4"/>
            <p:cNvSpPr/>
            <p:nvPr/>
          </p:nvSpPr>
          <p:spPr>
            <a:xfrm>
              <a:off x="5111075" y="2794975"/>
              <a:ext cx="1916400" cy="1267200"/>
            </a:xfrm>
            <a:prstGeom prst="rect">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Tunded</a:t>
              </a:r>
              <a:endParaRPr b="0" i="0" sz="2500" u="none" cap="none" strike="noStrike">
                <a:solidFill>
                  <a:schemeClr val="lt1"/>
                </a:solidFill>
                <a:latin typeface="Work Sans Medium"/>
                <a:ea typeface="Work Sans Medium"/>
                <a:cs typeface="Work Sans Medium"/>
                <a:sym typeface="Work Sans Medium"/>
              </a:endParaRPr>
            </a:p>
          </p:txBody>
        </p:sp>
      </p:grpSp>
      <p:sp>
        <p:nvSpPr>
          <p:cNvPr id="150" name="Google Shape;150;g3090d6ba962_0_4"/>
          <p:cNvSpPr/>
          <p:nvPr/>
        </p:nvSpPr>
        <p:spPr>
          <a:xfrm rot="5400000">
            <a:off x="5933900" y="3216173"/>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1B7A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grpSp>
        <p:nvGrpSpPr>
          <p:cNvPr id="478" name="Google Shape;478;g30a1983f2a8_0_494"/>
          <p:cNvGrpSpPr/>
          <p:nvPr/>
        </p:nvGrpSpPr>
        <p:grpSpPr>
          <a:xfrm>
            <a:off x="4268493" y="1544355"/>
            <a:ext cx="3655025" cy="3769294"/>
            <a:chOff x="7339680" y="2555280"/>
            <a:chExt cx="3655025" cy="3769294"/>
          </a:xfrm>
        </p:grpSpPr>
        <p:sp>
          <p:nvSpPr>
            <p:cNvPr id="479" name="Google Shape;479;g30a1983f2a8_0_494"/>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g30a1983f2a8_0_494"/>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g30a1983f2a8_0_494"/>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g30a1983f2a8_0_494"/>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83" name="Google Shape;483;g30a1983f2a8_0_494"/>
            <p:cNvGrpSpPr/>
            <p:nvPr/>
          </p:nvGrpSpPr>
          <p:grpSpPr>
            <a:xfrm>
              <a:off x="7653240" y="3197160"/>
              <a:ext cx="2942116" cy="2738870"/>
              <a:chOff x="7653240" y="3197160"/>
              <a:chExt cx="2942116" cy="2738870"/>
            </a:xfrm>
          </p:grpSpPr>
          <p:sp>
            <p:nvSpPr>
              <p:cNvPr id="484" name="Google Shape;484;g30a1983f2a8_0_494"/>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g30a1983f2a8_0_494"/>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g30a1983f2a8_0_494"/>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g30a1983f2a8_0_494"/>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g30a1983f2a8_0_494"/>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9" name="Google Shape;489;g30a1983f2a8_0_494"/>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g30a1983f2a8_0_494"/>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1" name="Google Shape;491;g30a1983f2a8_0_494"/>
              <p:cNvGrpSpPr/>
              <p:nvPr/>
            </p:nvGrpSpPr>
            <p:grpSpPr>
              <a:xfrm>
                <a:off x="8632800" y="3431160"/>
                <a:ext cx="1236900" cy="1076380"/>
                <a:chOff x="8632800" y="3431160"/>
                <a:chExt cx="1236900" cy="1076380"/>
              </a:xfrm>
            </p:grpSpPr>
            <p:sp>
              <p:nvSpPr>
                <p:cNvPr id="492" name="Google Shape;492;g30a1983f2a8_0_494"/>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g30a1983f2a8_0_494"/>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g30a1983f2a8_0_494"/>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5" name="Google Shape;495;g30a1983f2a8_0_494"/>
                <p:cNvGrpSpPr/>
                <p:nvPr/>
              </p:nvGrpSpPr>
              <p:grpSpPr>
                <a:xfrm>
                  <a:off x="9015120" y="3859920"/>
                  <a:ext cx="432364" cy="254964"/>
                  <a:chOff x="9015120" y="3859920"/>
                  <a:chExt cx="432364" cy="254964"/>
                </a:xfrm>
              </p:grpSpPr>
              <p:sp>
                <p:nvSpPr>
                  <p:cNvPr id="496" name="Google Shape;496;g30a1983f2a8_0_494"/>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g30a1983f2a8_0_494"/>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98" name="Google Shape;498;g30a1983f2a8_0_494"/>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99" name="Google Shape;499;g30a1983f2a8_0_494"/>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500" name="Google Shape;500;g30a1983f2a8_0_494"/>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501" name="Google Shape;501;g30a1983f2a8_0_494"/>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502" name="Google Shape;502;g30a1983f2a8_0_494"/>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503" name="Google Shape;503;g30a1983f2a8_0_494"/>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504" name="Google Shape;504;g30a1983f2a8_0_494"/>
          <p:cNvSpPr txBox="1"/>
          <p:nvPr/>
        </p:nvSpPr>
        <p:spPr>
          <a:xfrm>
            <a:off x="3627450" y="496027"/>
            <a:ext cx="4937100" cy="9051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600">
                <a:solidFill>
                  <a:srgbClr val="4BA798"/>
                </a:solidFill>
                <a:latin typeface="Calibri"/>
                <a:ea typeface="Calibri"/>
                <a:cs typeface="Calibri"/>
                <a:sym typeface="Calibri"/>
              </a:rPr>
              <a:t>Ja nüüd</a:t>
            </a:r>
            <a:r>
              <a:rPr b="1" i="0" lang="en-US" sz="2600" u="none" cap="none" strike="noStrike">
                <a:solidFill>
                  <a:srgbClr val="4BA798"/>
                </a:solidFill>
                <a:latin typeface="Calibri"/>
                <a:ea typeface="Calibri"/>
                <a:cs typeface="Calibri"/>
                <a:sym typeface="Calibri"/>
              </a:rPr>
              <a:t>…</a:t>
            </a:r>
            <a:br>
              <a:rPr b="1" i="0" lang="en-US" sz="2600" u="none" cap="none" strike="noStrike">
                <a:solidFill>
                  <a:srgbClr val="4BA798"/>
                </a:solidFill>
                <a:latin typeface="Calibri"/>
                <a:ea typeface="Calibri"/>
                <a:cs typeface="Calibri"/>
                <a:sym typeface="Calibri"/>
              </a:rPr>
            </a:br>
            <a:r>
              <a:rPr b="1" lang="en-US" sz="2600">
                <a:solidFill>
                  <a:srgbClr val="4BA798"/>
                </a:solidFill>
                <a:latin typeface="Calibri"/>
                <a:ea typeface="Calibri"/>
                <a:cs typeface="Calibri"/>
                <a:sym typeface="Calibri"/>
              </a:rPr>
              <a:t>Ärevust leevendavad meetodid</a:t>
            </a:r>
            <a:endParaRPr b="1" i="0" sz="2600" u="none" cap="none" strike="noStrike">
              <a:solidFill>
                <a:srgbClr val="4BA798"/>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35"/>
          <p:cNvSpPr/>
          <p:nvPr/>
        </p:nvSpPr>
        <p:spPr>
          <a:xfrm>
            <a:off x="0" y="0"/>
            <a:ext cx="6094080" cy="6857640"/>
          </a:xfrm>
          <a:prstGeom prst="rect">
            <a:avLst/>
          </a:prstGeom>
          <a:solidFill>
            <a:srgbClr val="32797C"/>
          </a:solidFill>
          <a:ln>
            <a:noFill/>
          </a:ln>
        </p:spPr>
        <p:txBody>
          <a:bodyPr anchorCtr="0" anchor="ctr"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t/>
            </a:r>
            <a:endParaRPr sz="2300">
              <a:solidFill>
                <a:schemeClr val="lt1"/>
              </a:solidFill>
              <a:latin typeface="Work Sans Medium"/>
              <a:ea typeface="Work Sans Medium"/>
              <a:cs typeface="Work Sans Medium"/>
              <a:sym typeface="Work Sans Medium"/>
            </a:endParaRPr>
          </a:p>
        </p:txBody>
      </p:sp>
      <p:pic>
        <p:nvPicPr>
          <p:cNvPr descr="A logo for a mental health company&#10;&#10;Description automatically generated" id="510" name="Google Shape;510;p35"/>
          <p:cNvPicPr preferRelativeResize="0"/>
          <p:nvPr/>
        </p:nvPicPr>
        <p:blipFill rotWithShape="1">
          <a:blip r:embed="rId3">
            <a:alphaModFix/>
          </a:blip>
          <a:srcRect b="0" l="0" r="0" t="0"/>
          <a:stretch/>
        </p:blipFill>
        <p:spPr>
          <a:xfrm>
            <a:off x="1389130" y="3753000"/>
            <a:ext cx="3185204" cy="2659300"/>
          </a:xfrm>
          <a:prstGeom prst="rect">
            <a:avLst/>
          </a:prstGeom>
          <a:noFill/>
          <a:ln>
            <a:noFill/>
          </a:ln>
        </p:spPr>
      </p:pic>
      <p:sp>
        <p:nvSpPr>
          <p:cNvPr id="511" name="Google Shape;511;p35"/>
          <p:cNvSpPr/>
          <p:nvPr/>
        </p:nvSpPr>
        <p:spPr>
          <a:xfrm>
            <a:off x="6094440" y="6121440"/>
            <a:ext cx="6095520" cy="75384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35"/>
          <p:cNvSpPr/>
          <p:nvPr/>
        </p:nvSpPr>
        <p:spPr>
          <a:xfrm>
            <a:off x="6467400" y="3328560"/>
            <a:ext cx="5014440" cy="17352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The project is co-financed by the European Commission through the Erasmus+ Programme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Project Number: 2023-1-EE01-KA220-YOU-000158460	</a:t>
            </a:r>
            <a:endParaRPr b="0" i="0" sz="900" u="none" cap="none" strike="noStrike">
              <a:solidFill>
                <a:srgbClr val="000000"/>
              </a:solidFill>
              <a:latin typeface="Arial"/>
              <a:ea typeface="Arial"/>
              <a:cs typeface="Arial"/>
              <a:sym typeface="Arial"/>
            </a:endParaRPr>
          </a:p>
        </p:txBody>
      </p:sp>
      <p:sp>
        <p:nvSpPr>
          <p:cNvPr id="513" name="Google Shape;513;p35"/>
          <p:cNvSpPr/>
          <p:nvPr/>
        </p:nvSpPr>
        <p:spPr>
          <a:xfrm>
            <a:off x="6475320" y="2911440"/>
            <a:ext cx="5094000" cy="451500"/>
          </a:xfrm>
          <a:prstGeom prst="rect">
            <a:avLst/>
          </a:prstGeom>
          <a:noFill/>
          <a:ln>
            <a:noFill/>
          </a:ln>
        </p:spPr>
        <p:txBody>
          <a:bodyPr anchorCtr="0" anchor="t" bIns="45000" lIns="90000" spcFirstLastPara="1" rIns="90000" wrap="square" tIns="45000">
            <a:normAutofit/>
          </a:bodyPr>
          <a:lstStyle/>
          <a:p>
            <a:pPr indent="0" lvl="0" marL="0" marR="0" rtl="0" algn="l">
              <a:lnSpc>
                <a:spcPct val="90000"/>
              </a:lnSpc>
              <a:spcBef>
                <a:spcPts val="0"/>
              </a:spcBef>
              <a:spcAft>
                <a:spcPts val="0"/>
              </a:spcAft>
              <a:buClr>
                <a:srgbClr val="32797C"/>
              </a:buClr>
              <a:buSzPts val="2632"/>
              <a:buFont typeface="Calibri"/>
              <a:buNone/>
            </a:pPr>
            <a:r>
              <a:rPr b="1" i="0" lang="en-US" sz="2632" u="none" cap="none" strike="noStrike">
                <a:solidFill>
                  <a:srgbClr val="32797C"/>
                </a:solidFill>
                <a:latin typeface="Calibri"/>
                <a:ea typeface="Calibri"/>
                <a:cs typeface="Calibri"/>
                <a:sym typeface="Calibri"/>
              </a:rPr>
              <a:t>www.calm-ey.eu</a:t>
            </a:r>
            <a:endParaRPr b="0" i="0" sz="2632" u="none" cap="none" strike="noStrike">
              <a:solidFill>
                <a:srgbClr val="000000"/>
              </a:solidFill>
              <a:latin typeface="Arial"/>
              <a:ea typeface="Arial"/>
              <a:cs typeface="Arial"/>
              <a:sym typeface="Arial"/>
            </a:endParaRPr>
          </a:p>
        </p:txBody>
      </p:sp>
      <p:sp>
        <p:nvSpPr>
          <p:cNvPr id="514" name="Google Shape;514;p35"/>
          <p:cNvSpPr/>
          <p:nvPr/>
        </p:nvSpPr>
        <p:spPr>
          <a:xfrm>
            <a:off x="6467400" y="5571720"/>
            <a:ext cx="5014440" cy="3636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This work is licensed under a </a:t>
            </a:r>
            <a:r>
              <a:rPr b="0" i="0" lang="en-US" sz="900" u="sng" cap="none" strike="noStrike">
                <a:solidFill>
                  <a:srgbClr val="FFBE5F"/>
                </a:solidFill>
                <a:latin typeface="Calibri"/>
                <a:ea typeface="Calibri"/>
                <a:cs typeface="Calibri"/>
                <a:sym typeface="Calibri"/>
                <a:hlinkClick r:id="rId4">
                  <a:extLst>
                    <a:ext uri="{A12FA001-AC4F-418D-AE19-62706E023703}">
                      <ahyp:hlinkClr val="tx"/>
                    </a:ext>
                  </a:extLst>
                </a:hlinkClick>
              </a:rPr>
              <a:t>Creative Commons Attribution 4.0 International License</a:t>
            </a:r>
            <a:r>
              <a:rPr b="0" i="0" lang="en-US" sz="900" u="none" cap="none" strike="noStrike">
                <a:solidFill>
                  <a:srgbClr val="314546"/>
                </a:solidFill>
                <a:latin typeface="Calibri"/>
                <a:ea typeface="Calibri"/>
                <a:cs typeface="Calibri"/>
                <a:sym typeface="Calibri"/>
              </a:rPr>
              <a:t>.</a:t>
            </a:r>
            <a:endParaRPr b="0" i="0" sz="900" u="none" cap="none" strike="noStrike">
              <a:solidFill>
                <a:srgbClr val="000000"/>
              </a:solidFill>
              <a:latin typeface="Arial"/>
              <a:ea typeface="Arial"/>
              <a:cs typeface="Arial"/>
              <a:sym typeface="Arial"/>
            </a:endParaRPr>
          </a:p>
        </p:txBody>
      </p:sp>
      <p:pic>
        <p:nvPicPr>
          <p:cNvPr descr="A grey and black sign with a person in a circle&#10;&#10;Description automatically generated with low confidence" id="515" name="Google Shape;515;p35"/>
          <p:cNvPicPr preferRelativeResize="0"/>
          <p:nvPr/>
        </p:nvPicPr>
        <p:blipFill rotWithShape="1">
          <a:blip r:embed="rId5">
            <a:alphaModFix/>
          </a:blip>
          <a:srcRect b="0" l="0" r="0" t="0"/>
          <a:stretch/>
        </p:blipFill>
        <p:spPr>
          <a:xfrm>
            <a:off x="6554880" y="5164200"/>
            <a:ext cx="1226880" cy="429840"/>
          </a:xfrm>
          <a:prstGeom prst="rect">
            <a:avLst/>
          </a:prstGeom>
          <a:noFill/>
          <a:ln>
            <a:noFill/>
          </a:ln>
        </p:spPr>
      </p:pic>
      <p:pic>
        <p:nvPicPr>
          <p:cNvPr descr="Blue text on a white background&#10;&#10;Description automatically generated with medium confidence" id="516" name="Google Shape;516;p35"/>
          <p:cNvPicPr preferRelativeResize="0"/>
          <p:nvPr/>
        </p:nvPicPr>
        <p:blipFill rotWithShape="1">
          <a:blip r:embed="rId6">
            <a:alphaModFix/>
          </a:blip>
          <a:srcRect b="0" l="0" r="0" t="0"/>
          <a:stretch/>
        </p:blipFill>
        <p:spPr>
          <a:xfrm>
            <a:off x="6541920" y="3753000"/>
            <a:ext cx="2479320" cy="518760"/>
          </a:xfrm>
          <a:prstGeom prst="rect">
            <a:avLst/>
          </a:prstGeom>
          <a:noFill/>
          <a:ln>
            <a:noFill/>
          </a:ln>
        </p:spPr>
      </p:pic>
      <p:pic>
        <p:nvPicPr>
          <p:cNvPr id="517" name="Google Shape;517;p35"/>
          <p:cNvPicPr preferRelativeResize="0"/>
          <p:nvPr/>
        </p:nvPicPr>
        <p:blipFill rotWithShape="1">
          <a:blip r:embed="rId7">
            <a:alphaModFix/>
          </a:blip>
          <a:srcRect b="0" l="0" r="0" t="0"/>
          <a:stretch/>
        </p:blipFill>
        <p:spPr>
          <a:xfrm>
            <a:off x="6370560" y="6205680"/>
            <a:ext cx="5544720" cy="499680"/>
          </a:xfrm>
          <a:prstGeom prst="rect">
            <a:avLst/>
          </a:prstGeom>
          <a:noFill/>
          <a:ln>
            <a:noFill/>
          </a:ln>
        </p:spPr>
      </p:pic>
      <p:grpSp>
        <p:nvGrpSpPr>
          <p:cNvPr id="518" name="Google Shape;518;p35"/>
          <p:cNvGrpSpPr/>
          <p:nvPr/>
        </p:nvGrpSpPr>
        <p:grpSpPr>
          <a:xfrm rot="10800000">
            <a:off x="7243674" y="536275"/>
            <a:ext cx="4983751" cy="1282800"/>
            <a:chOff x="-1113301" y="3216050"/>
            <a:chExt cx="4983751" cy="1282800"/>
          </a:xfrm>
        </p:grpSpPr>
        <p:sp>
          <p:nvSpPr>
            <p:cNvPr id="519" name="Google Shape;519;p35"/>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35"/>
            <p:cNvSpPr/>
            <p:nvPr/>
          </p:nvSpPr>
          <p:spPr>
            <a:xfrm flipH="1">
              <a:off x="-1113301" y="3216050"/>
              <a:ext cx="37230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21" name="Google Shape;521;p35"/>
          <p:cNvSpPr txBox="1"/>
          <p:nvPr/>
        </p:nvSpPr>
        <p:spPr>
          <a:xfrm>
            <a:off x="7476026" y="899798"/>
            <a:ext cx="4414500" cy="5448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2600">
                <a:solidFill>
                  <a:schemeClr val="dk1"/>
                </a:solidFill>
                <a:latin typeface="Work Sans Medium"/>
                <a:ea typeface="Work Sans Medium"/>
                <a:cs typeface="Work Sans Medium"/>
                <a:sym typeface="Work Sans Medium"/>
              </a:rPr>
              <a:t>Kolmanda sessiooni lõpp</a:t>
            </a:r>
            <a:endParaRPr b="0" i="0" sz="2600" u="none" cap="none" strike="noStrike">
              <a:solidFill>
                <a:schemeClr val="dk1"/>
              </a:solidFill>
              <a:latin typeface="Work Sans Medium"/>
              <a:ea typeface="Work Sans Medium"/>
              <a:cs typeface="Work Sans Medium"/>
              <a:sym typeface="Work Sans Medium"/>
            </a:endParaRPr>
          </a:p>
        </p:txBody>
      </p:sp>
      <p:sp>
        <p:nvSpPr>
          <p:cNvPr id="522" name="Google Shape;522;p35"/>
          <p:cNvSpPr txBox="1"/>
          <p:nvPr/>
        </p:nvSpPr>
        <p:spPr>
          <a:xfrm>
            <a:off x="456625" y="337725"/>
            <a:ext cx="28809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2300"/>
              <a:buFont typeface="Arial"/>
              <a:buNone/>
            </a:pPr>
            <a:r>
              <a:rPr lang="en-US" sz="2300">
                <a:solidFill>
                  <a:schemeClr val="lt1"/>
                </a:solidFill>
                <a:latin typeface="Work Sans Medium"/>
                <a:ea typeface="Work Sans Medium"/>
                <a:cs typeface="Work Sans Medium"/>
                <a:sym typeface="Work Sans Medium"/>
              </a:rPr>
              <a:t>Viited</a:t>
            </a:r>
            <a:endParaRPr sz="2300">
              <a:solidFill>
                <a:schemeClr val="lt1"/>
              </a:solidFill>
              <a:latin typeface="Work Sans Medium"/>
              <a:ea typeface="Work Sans Medium"/>
              <a:cs typeface="Work Sans Medium"/>
              <a:sym typeface="Work Sans Medium"/>
            </a:endParaRPr>
          </a:p>
        </p:txBody>
      </p:sp>
      <p:sp>
        <p:nvSpPr>
          <p:cNvPr id="523" name="Google Shape;523;p35"/>
          <p:cNvSpPr txBox="1"/>
          <p:nvPr/>
        </p:nvSpPr>
        <p:spPr>
          <a:xfrm>
            <a:off x="456625" y="839875"/>
            <a:ext cx="5247300" cy="7851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Clr>
                <a:schemeClr val="dk1"/>
              </a:buClr>
              <a:buSzPts val="1100"/>
              <a:buFont typeface="Arial"/>
              <a:buNone/>
            </a:pPr>
            <a:r>
              <a:rPr lang="en-US" sz="1300">
                <a:solidFill>
                  <a:schemeClr val="lt1"/>
                </a:solidFill>
                <a:latin typeface="Calibri"/>
                <a:ea typeface="Calibri"/>
                <a:cs typeface="Calibri"/>
                <a:sym typeface="Calibri"/>
              </a:rPr>
              <a:t>Nejade RM, Grace D, Bowman LR. (2022)  What is the impact of nature on human health? A scoping review of the literature. J Glob Health.;12:04099. doi: 10.7189/jogh.12.04099. PMID: 36520498; PMCID: PMC9754067.</a:t>
            </a:r>
            <a:endParaRPr sz="13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g3090d6ba962_0_30"/>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sp>
        <p:nvSpPr>
          <p:cNvPr id="156" name="Google Shape;156;g3090d6ba962_0_30"/>
          <p:cNvSpPr txBox="1"/>
          <p:nvPr/>
        </p:nvSpPr>
        <p:spPr>
          <a:xfrm>
            <a:off x="1709725" y="1338650"/>
            <a:ext cx="4305300" cy="3148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rgbClr val="000000"/>
              </a:buClr>
              <a:buSzPts val="2000"/>
              <a:buFont typeface="Arial"/>
              <a:buNone/>
            </a:pPr>
            <a:r>
              <a:rPr lang="en-US" sz="2400">
                <a:solidFill>
                  <a:srgbClr val="14676B"/>
                </a:solidFill>
                <a:latin typeface="Work Sans Medium"/>
                <a:ea typeface="Work Sans Medium"/>
                <a:cs typeface="Work Sans Medium"/>
                <a:sym typeface="Work Sans Medium"/>
              </a:rPr>
              <a:t>Koeraga jalutav inimene tuleb tänaval sinu poole. </a:t>
            </a:r>
            <a:endParaRPr sz="24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2000"/>
              <a:buFont typeface="Arial"/>
              <a:buNone/>
            </a:pPr>
            <a:r>
              <a:rPr b="1" lang="en-US" sz="2400">
                <a:solidFill>
                  <a:srgbClr val="14676B"/>
                </a:solidFill>
                <a:latin typeface="Work Sans"/>
                <a:ea typeface="Work Sans"/>
                <a:cs typeface="Work Sans"/>
                <a:sym typeface="Work Sans"/>
              </a:rPr>
              <a:t>Mida sina tunned</a:t>
            </a:r>
            <a:r>
              <a:rPr b="1" i="0" lang="en-US" sz="2400" u="none" cap="none" strike="noStrike">
                <a:solidFill>
                  <a:srgbClr val="14676B"/>
                </a:solidFill>
                <a:latin typeface="Work Sans"/>
                <a:ea typeface="Work Sans"/>
                <a:cs typeface="Work Sans"/>
                <a:sym typeface="Work Sans"/>
              </a:rPr>
              <a:t>?</a:t>
            </a:r>
            <a:endParaRPr b="1" sz="2400">
              <a:solidFill>
                <a:srgbClr val="14676B"/>
              </a:solidFill>
              <a:latin typeface="Work Sans"/>
              <a:ea typeface="Work Sans"/>
              <a:cs typeface="Work Sans"/>
              <a:sym typeface="Work Sans"/>
            </a:endParaRPr>
          </a:p>
          <a:p>
            <a:pPr indent="0" lvl="0" marL="0" marR="0" rtl="0" algn="ctr">
              <a:lnSpc>
                <a:spcPct val="100000"/>
              </a:lnSpc>
              <a:spcBef>
                <a:spcPts val="1000"/>
              </a:spcBef>
              <a:spcAft>
                <a:spcPts val="1000"/>
              </a:spcAft>
              <a:buClr>
                <a:srgbClr val="000000"/>
              </a:buClr>
              <a:buSzPts val="2000"/>
              <a:buFont typeface="Arial"/>
              <a:buNone/>
            </a:pPr>
            <a:r>
              <a:rPr b="1" lang="en-US" sz="2400">
                <a:solidFill>
                  <a:srgbClr val="14676B"/>
                </a:solidFill>
                <a:latin typeface="Work Sans"/>
                <a:ea typeface="Work Sans"/>
                <a:cs typeface="Work Sans"/>
                <a:sym typeface="Work Sans"/>
              </a:rPr>
              <a:t>Mis emotsioone</a:t>
            </a:r>
            <a:r>
              <a:rPr b="1" i="0" lang="en-US" sz="2400" u="none" cap="none" strike="noStrike">
                <a:solidFill>
                  <a:srgbClr val="14676B"/>
                </a:solidFill>
                <a:latin typeface="Work Sans"/>
                <a:ea typeface="Work Sans"/>
                <a:cs typeface="Work Sans"/>
                <a:sym typeface="Work Sans"/>
              </a:rPr>
              <a:t>?</a:t>
            </a:r>
            <a:endParaRPr b="1" i="0" sz="2400" u="none" cap="none" strike="noStrike">
              <a:solidFill>
                <a:srgbClr val="14676B"/>
              </a:solidFill>
              <a:latin typeface="Work Sans"/>
              <a:ea typeface="Work Sans"/>
              <a:cs typeface="Work Sans"/>
              <a:sym typeface="Work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3090d6ba962_0_42"/>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62" name="Google Shape;162;g3090d6ba962_0_42"/>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pic>
        <p:nvPicPr>
          <p:cNvPr id="163" name="Google Shape;163;g3090d6ba962_0_42"/>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sp>
        <p:nvSpPr>
          <p:cNvPr id="164" name="Google Shape;164;g3090d6ba962_0_42"/>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3090d6ba962_0_42"/>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NANCY</a:t>
            </a:r>
            <a:endParaRPr b="1" i="0" sz="2000" u="none" cap="none" strike="noStrike">
              <a:solidFill>
                <a:srgbClr val="14676B"/>
              </a:solidFill>
              <a:latin typeface="Work Sans"/>
              <a:ea typeface="Work Sans"/>
              <a:cs typeface="Work Sans"/>
              <a:sym typeface="Work Sans"/>
            </a:endParaRPr>
          </a:p>
        </p:txBody>
      </p:sp>
      <p:sp>
        <p:nvSpPr>
          <p:cNvPr id="166" name="Google Shape;166;g3090d6ba962_0_42"/>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3090d6ba962_0_42"/>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TOM</a:t>
            </a:r>
            <a:endParaRPr b="1" i="0" sz="2000" u="none" cap="none" strike="noStrike">
              <a:solidFill>
                <a:srgbClr val="14676B"/>
              </a:solidFill>
              <a:latin typeface="Work Sans"/>
              <a:ea typeface="Work Sans"/>
              <a:cs typeface="Work Sans"/>
              <a:sym typeface="Work Sans"/>
            </a:endParaRPr>
          </a:p>
        </p:txBody>
      </p:sp>
      <p:sp>
        <p:nvSpPr>
          <p:cNvPr id="168" name="Google Shape;168;g3090d6ba962_0_42"/>
          <p:cNvSpPr txBox="1"/>
          <p:nvPr/>
        </p:nvSpPr>
        <p:spPr>
          <a:xfrm>
            <a:off x="624950" y="682800"/>
            <a:ext cx="4512900" cy="3148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1000"/>
              </a:spcBef>
              <a:spcAft>
                <a:spcPts val="0"/>
              </a:spcAft>
              <a:buClr>
                <a:srgbClr val="000000"/>
              </a:buClr>
              <a:buSzPts val="2000"/>
              <a:buFont typeface="Arial"/>
              <a:buNone/>
            </a:pPr>
            <a:r>
              <a:rPr lang="en-US" sz="2400">
                <a:solidFill>
                  <a:srgbClr val="14676B"/>
                </a:solidFill>
                <a:latin typeface="Work Sans Medium"/>
                <a:ea typeface="Work Sans Medium"/>
                <a:cs typeface="Work Sans Medium"/>
                <a:sym typeface="Work Sans Medium"/>
              </a:rPr>
              <a:t>Tomile meeldivad koerad. </a:t>
            </a:r>
            <a:endParaRPr sz="2400">
              <a:solidFill>
                <a:srgbClr val="14676B"/>
              </a:solidFill>
              <a:latin typeface="Work Sans Medium"/>
              <a:ea typeface="Work Sans Medium"/>
              <a:cs typeface="Work Sans Medium"/>
              <a:sym typeface="Work Sans Medium"/>
            </a:endParaRPr>
          </a:p>
          <a:p>
            <a:pPr indent="0" lvl="0" marL="0" marR="0" rtl="0" algn="l">
              <a:lnSpc>
                <a:spcPct val="100000"/>
              </a:lnSpc>
              <a:spcBef>
                <a:spcPts val="1000"/>
              </a:spcBef>
              <a:spcAft>
                <a:spcPts val="0"/>
              </a:spcAft>
              <a:buClr>
                <a:srgbClr val="000000"/>
              </a:buClr>
              <a:buSzPts val="2000"/>
              <a:buFont typeface="Arial"/>
              <a:buNone/>
            </a:pPr>
            <a:r>
              <a:rPr lang="en-US" sz="2400">
                <a:solidFill>
                  <a:srgbClr val="14676B"/>
                </a:solidFill>
                <a:latin typeface="Work Sans Medium"/>
                <a:ea typeface="Work Sans Medium"/>
                <a:cs typeface="Work Sans Medium"/>
                <a:sym typeface="Work Sans Medium"/>
              </a:rPr>
              <a:t>Tal on kodus koer ja </a:t>
            </a:r>
            <a:br>
              <a:rPr lang="en-US" sz="2400">
                <a:solidFill>
                  <a:srgbClr val="14676B"/>
                </a:solidFill>
                <a:latin typeface="Work Sans Medium"/>
                <a:ea typeface="Work Sans Medium"/>
                <a:cs typeface="Work Sans Medium"/>
                <a:sym typeface="Work Sans Medium"/>
              </a:rPr>
            </a:br>
            <a:r>
              <a:rPr lang="en-US" sz="2400">
                <a:solidFill>
                  <a:srgbClr val="14676B"/>
                </a:solidFill>
                <a:latin typeface="Work Sans Medium"/>
                <a:ea typeface="Work Sans Medium"/>
                <a:cs typeface="Work Sans Medium"/>
                <a:sym typeface="Work Sans Medium"/>
              </a:rPr>
              <a:t>ta on nendega harjunud. </a:t>
            </a:r>
            <a:endParaRPr sz="2400">
              <a:solidFill>
                <a:srgbClr val="14676B"/>
              </a:solidFill>
              <a:latin typeface="Work Sans Medium"/>
              <a:ea typeface="Work Sans Medium"/>
              <a:cs typeface="Work Sans Medium"/>
              <a:sym typeface="Work Sans Medium"/>
            </a:endParaRPr>
          </a:p>
          <a:p>
            <a:pPr indent="0" lvl="0" marL="0" marR="0" rtl="0" algn="l">
              <a:lnSpc>
                <a:spcPct val="100000"/>
              </a:lnSpc>
              <a:spcBef>
                <a:spcPts val="1000"/>
              </a:spcBef>
              <a:spcAft>
                <a:spcPts val="0"/>
              </a:spcAft>
              <a:buClr>
                <a:srgbClr val="000000"/>
              </a:buClr>
              <a:buSzPts val="2000"/>
              <a:buFont typeface="Arial"/>
              <a:buNone/>
            </a:pPr>
            <a:r>
              <a:t/>
            </a:r>
            <a:endParaRPr sz="2400">
              <a:solidFill>
                <a:srgbClr val="14676B"/>
              </a:solidFill>
              <a:latin typeface="Work Sans Medium"/>
              <a:ea typeface="Work Sans Medium"/>
              <a:cs typeface="Work Sans Medium"/>
              <a:sym typeface="Work Sans Medium"/>
            </a:endParaRPr>
          </a:p>
          <a:p>
            <a:pPr indent="0" lvl="0" marL="0" marR="0" rtl="0" algn="l">
              <a:lnSpc>
                <a:spcPct val="100000"/>
              </a:lnSpc>
              <a:spcBef>
                <a:spcPts val="1000"/>
              </a:spcBef>
              <a:spcAft>
                <a:spcPts val="1000"/>
              </a:spcAft>
              <a:buClr>
                <a:srgbClr val="000000"/>
              </a:buClr>
              <a:buSzPts val="2000"/>
              <a:buFont typeface="Arial"/>
              <a:buNone/>
            </a:pPr>
            <a:r>
              <a:rPr b="1" lang="en-US" sz="2400">
                <a:solidFill>
                  <a:srgbClr val="14676B"/>
                </a:solidFill>
                <a:latin typeface="Work Sans"/>
                <a:ea typeface="Work Sans"/>
                <a:cs typeface="Work Sans"/>
                <a:sym typeface="Work Sans"/>
              </a:rPr>
              <a:t>Mida võib Tom tunda</a:t>
            </a:r>
            <a:r>
              <a:rPr b="1" i="0" lang="en-US" sz="2400" u="none" cap="none" strike="noStrike">
                <a:solidFill>
                  <a:srgbClr val="14676B"/>
                </a:solidFill>
                <a:latin typeface="Work Sans"/>
                <a:ea typeface="Work Sans"/>
                <a:cs typeface="Work Sans"/>
                <a:sym typeface="Work Sans"/>
              </a:rPr>
              <a:t>?</a:t>
            </a:r>
            <a:endParaRPr b="1" i="0" sz="2400" u="none" cap="none" strike="noStrike">
              <a:solidFill>
                <a:srgbClr val="14676B"/>
              </a:solidFill>
              <a:latin typeface="Work Sans"/>
              <a:ea typeface="Work Sans"/>
              <a:cs typeface="Work Sans"/>
              <a:sym typeface="Work Sans"/>
            </a:endParaRPr>
          </a:p>
        </p:txBody>
      </p:sp>
      <p:sp>
        <p:nvSpPr>
          <p:cNvPr id="169" name="Google Shape;169;g3090d6ba962_0_42"/>
          <p:cNvSpPr txBox="1"/>
          <p:nvPr/>
        </p:nvSpPr>
        <p:spPr>
          <a:xfrm>
            <a:off x="7622625" y="682800"/>
            <a:ext cx="3898500" cy="3148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1000"/>
              </a:spcBef>
              <a:spcAft>
                <a:spcPts val="0"/>
              </a:spcAft>
              <a:buClr>
                <a:srgbClr val="000000"/>
              </a:buClr>
              <a:buSzPts val="2000"/>
              <a:buFont typeface="Arial"/>
              <a:buNone/>
            </a:pPr>
            <a:r>
              <a:rPr lang="en-US" sz="2400">
                <a:solidFill>
                  <a:srgbClr val="14676B"/>
                </a:solidFill>
                <a:latin typeface="Work Sans Medium"/>
                <a:ea typeface="Work Sans Medium"/>
                <a:cs typeface="Work Sans Medium"/>
                <a:sym typeface="Work Sans Medium"/>
              </a:rPr>
              <a:t>Nancy</a:t>
            </a:r>
            <a:r>
              <a:rPr lang="en-US" sz="2400">
                <a:solidFill>
                  <a:srgbClr val="14676B"/>
                </a:solidFill>
                <a:latin typeface="Work Sans Medium"/>
                <a:ea typeface="Work Sans Medium"/>
                <a:cs typeface="Work Sans Medium"/>
                <a:sym typeface="Work Sans Medium"/>
              </a:rPr>
              <a:t> sai koera käest hammustada, </a:t>
            </a:r>
            <a:br>
              <a:rPr lang="en-US" sz="2400">
                <a:solidFill>
                  <a:srgbClr val="14676B"/>
                </a:solidFill>
                <a:latin typeface="Work Sans Medium"/>
                <a:ea typeface="Work Sans Medium"/>
                <a:cs typeface="Work Sans Medium"/>
                <a:sym typeface="Work Sans Medium"/>
              </a:rPr>
            </a:br>
            <a:r>
              <a:rPr lang="en-US" sz="2400">
                <a:solidFill>
                  <a:srgbClr val="14676B"/>
                </a:solidFill>
                <a:latin typeface="Work Sans Medium"/>
                <a:ea typeface="Work Sans Medium"/>
                <a:cs typeface="Work Sans Medium"/>
                <a:sym typeface="Work Sans Medium"/>
              </a:rPr>
              <a:t>kui ta oli laps.</a:t>
            </a:r>
            <a:endParaRPr sz="2400">
              <a:solidFill>
                <a:srgbClr val="14676B"/>
              </a:solidFill>
              <a:latin typeface="Work Sans Medium"/>
              <a:ea typeface="Work Sans Medium"/>
              <a:cs typeface="Work Sans Medium"/>
              <a:sym typeface="Work Sans Medium"/>
            </a:endParaRPr>
          </a:p>
          <a:p>
            <a:pPr indent="0" lvl="0" marL="0" marR="0" rtl="0" algn="r">
              <a:lnSpc>
                <a:spcPct val="100000"/>
              </a:lnSpc>
              <a:spcBef>
                <a:spcPts val="1000"/>
              </a:spcBef>
              <a:spcAft>
                <a:spcPts val="0"/>
              </a:spcAft>
              <a:buClr>
                <a:srgbClr val="000000"/>
              </a:buClr>
              <a:buSzPts val="2000"/>
              <a:buFont typeface="Arial"/>
              <a:buNone/>
            </a:pPr>
            <a:r>
              <a:rPr lang="en-US" sz="2400">
                <a:solidFill>
                  <a:srgbClr val="14676B"/>
                </a:solidFill>
                <a:latin typeface="Work Sans Medium"/>
                <a:ea typeface="Work Sans Medium"/>
                <a:cs typeface="Work Sans Medium"/>
                <a:sym typeface="Work Sans Medium"/>
              </a:rPr>
              <a:t> </a:t>
            </a:r>
            <a:endParaRPr sz="2400">
              <a:solidFill>
                <a:srgbClr val="14676B"/>
              </a:solidFill>
              <a:latin typeface="Work Sans Medium"/>
              <a:ea typeface="Work Sans Medium"/>
              <a:cs typeface="Work Sans Medium"/>
              <a:sym typeface="Work Sans Medium"/>
            </a:endParaRPr>
          </a:p>
          <a:p>
            <a:pPr indent="0" lvl="0" marL="0" marR="0" rtl="0" algn="r">
              <a:lnSpc>
                <a:spcPct val="100000"/>
              </a:lnSpc>
              <a:spcBef>
                <a:spcPts val="1000"/>
              </a:spcBef>
              <a:spcAft>
                <a:spcPts val="0"/>
              </a:spcAft>
              <a:buClr>
                <a:srgbClr val="000000"/>
              </a:buClr>
              <a:buSzPts val="2000"/>
              <a:buFont typeface="Arial"/>
              <a:buNone/>
            </a:pPr>
            <a:r>
              <a:rPr b="1" lang="en-US" sz="2400">
                <a:solidFill>
                  <a:srgbClr val="14676B"/>
                </a:solidFill>
                <a:latin typeface="Work Sans"/>
                <a:ea typeface="Work Sans"/>
                <a:cs typeface="Work Sans"/>
                <a:sym typeface="Work Sans"/>
              </a:rPr>
              <a:t>Mida võib Nancy tunda</a:t>
            </a:r>
            <a:r>
              <a:rPr b="1" i="0" lang="en-US" sz="2400" u="none" cap="none" strike="noStrike">
                <a:solidFill>
                  <a:srgbClr val="14676B"/>
                </a:solidFill>
                <a:latin typeface="Work Sans"/>
                <a:ea typeface="Work Sans"/>
                <a:cs typeface="Work Sans"/>
                <a:sym typeface="Work Sans"/>
              </a:rPr>
              <a:t>?</a:t>
            </a:r>
            <a:endParaRPr b="1" i="0" sz="2400" u="none" cap="none" strike="noStrike">
              <a:solidFill>
                <a:srgbClr val="14676B"/>
              </a:solidFill>
              <a:latin typeface="Work Sans"/>
              <a:ea typeface="Work Sans"/>
              <a:cs typeface="Work Sans"/>
              <a:sym typeface="Work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1"/>
                                        </p:tgtEl>
                                        <p:attrNameLst>
                                          <p:attrName>style.visibility</p:attrName>
                                        </p:attrNameLst>
                                      </p:cBhvr>
                                      <p:to>
                                        <p:strVal val="visible"/>
                                      </p:to>
                                    </p:set>
                                    <p:anim calcmode="lin" valueType="num">
                                      <p:cBhvr additive="base">
                                        <p:cTn dur="1000"/>
                                        <p:tgtEl>
                                          <p:spTgt spid="161"/>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166"/>
                                        </p:tgtEl>
                                        <p:attrNameLst>
                                          <p:attrName>style.visibility</p:attrName>
                                        </p:attrNameLst>
                                      </p:cBhvr>
                                      <p:to>
                                        <p:strVal val="visible"/>
                                      </p:to>
                                    </p:set>
                                    <p:anim calcmode="lin" valueType="num">
                                      <p:cBhvr additive="base">
                                        <p:cTn dur="1000"/>
                                        <p:tgtEl>
                                          <p:spTgt spid="166"/>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167"/>
                                        </p:tgtEl>
                                        <p:attrNameLst>
                                          <p:attrName>style.visibility</p:attrName>
                                        </p:attrNameLst>
                                      </p:cBhvr>
                                      <p:to>
                                        <p:strVal val="visible"/>
                                      </p:to>
                                    </p:set>
                                    <p:anim calcmode="lin" valueType="num">
                                      <p:cBhvr additive="base">
                                        <p:cTn dur="1000"/>
                                        <p:tgtEl>
                                          <p:spTgt spid="16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
                                        <p:tgtEl>
                                          <p:spTgt spid="1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gtEl>
                                        <p:attrNameLst>
                                          <p:attrName>style.visibility</p:attrName>
                                        </p:attrNameLst>
                                      </p:cBhvr>
                                      <p:to>
                                        <p:strVal val="visible"/>
                                      </p:to>
                                    </p:set>
                                    <p:anim calcmode="lin" valueType="num">
                                      <p:cBhvr additive="base">
                                        <p:cTn dur="1000"/>
                                        <p:tgtEl>
                                          <p:spTgt spid="16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164"/>
                                        </p:tgtEl>
                                        <p:attrNameLst>
                                          <p:attrName>style.visibility</p:attrName>
                                        </p:attrNameLst>
                                      </p:cBhvr>
                                      <p:to>
                                        <p:strVal val="visible"/>
                                      </p:to>
                                    </p:set>
                                    <p:anim calcmode="lin" valueType="num">
                                      <p:cBhvr additive="base">
                                        <p:cTn dur="1000"/>
                                        <p:tgtEl>
                                          <p:spTgt spid="164"/>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additive="base">
                                        <p:cTn dur="1000"/>
                                        <p:tgtEl>
                                          <p:spTgt spid="16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gtEl>
                                        <p:attrNameLst>
                                          <p:attrName>style.visibility</p:attrName>
                                        </p:attrNameLst>
                                      </p:cBhvr>
                                      <p:to>
                                        <p:strVal val="visible"/>
                                      </p:to>
                                    </p:set>
                                    <p:animEffect filter="fade" transition="in">
                                      <p:cBhvr>
                                        <p:cTn dur="100"/>
                                        <p:tgtEl>
                                          <p:spTgt spid="1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g3090d6ba962_0_65"/>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grpSp>
        <p:nvGrpSpPr>
          <p:cNvPr id="175" name="Google Shape;175;g3090d6ba962_0_65"/>
          <p:cNvGrpSpPr/>
          <p:nvPr/>
        </p:nvGrpSpPr>
        <p:grpSpPr>
          <a:xfrm>
            <a:off x="624954" y="3879366"/>
            <a:ext cx="2266471" cy="2751284"/>
            <a:chOff x="624954" y="3879366"/>
            <a:chExt cx="2266471" cy="2751284"/>
          </a:xfrm>
        </p:grpSpPr>
        <p:sp>
          <p:nvSpPr>
            <p:cNvPr id="176" name="Google Shape;176;g3090d6ba962_0_65"/>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77" name="Google Shape;177;g3090d6ba962_0_65"/>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3090d6ba962_0_65"/>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TOM</a:t>
              </a:r>
              <a:endParaRPr b="1" i="0" sz="2000" u="none" cap="none" strike="noStrike">
                <a:solidFill>
                  <a:srgbClr val="14676B"/>
                </a:solidFill>
                <a:latin typeface="Work Sans"/>
                <a:ea typeface="Work Sans"/>
                <a:cs typeface="Work Sans"/>
                <a:sym typeface="Work Sans"/>
              </a:endParaRPr>
            </a:p>
          </p:txBody>
        </p:sp>
      </p:grpSp>
      <p:grpSp>
        <p:nvGrpSpPr>
          <p:cNvPr id="179" name="Google Shape;179;g3090d6ba962_0_65"/>
          <p:cNvGrpSpPr/>
          <p:nvPr/>
        </p:nvGrpSpPr>
        <p:grpSpPr>
          <a:xfrm>
            <a:off x="8850525" y="4135749"/>
            <a:ext cx="2813920" cy="2494901"/>
            <a:chOff x="8850525" y="4135749"/>
            <a:chExt cx="2813920" cy="2494901"/>
          </a:xfrm>
        </p:grpSpPr>
        <p:sp>
          <p:nvSpPr>
            <p:cNvPr id="180" name="Google Shape;180;g3090d6ba962_0_65"/>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181" name="Google Shape;181;g3090d6ba962_0_65"/>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3090d6ba962_0_65"/>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NANCY</a:t>
              </a:r>
              <a:endParaRPr b="1" i="0" sz="2000" u="none" cap="none" strike="noStrike">
                <a:solidFill>
                  <a:srgbClr val="14676B"/>
                </a:solidFill>
                <a:latin typeface="Work Sans"/>
                <a:ea typeface="Work Sans"/>
                <a:cs typeface="Work Sans"/>
                <a:sym typeface="Work Sans"/>
              </a:endParaRPr>
            </a:p>
          </p:txBody>
        </p:sp>
      </p:grpSp>
      <p:sp>
        <p:nvSpPr>
          <p:cNvPr id="183" name="Google Shape;183;g3090d6ba962_0_65"/>
          <p:cNvSpPr/>
          <p:nvPr/>
        </p:nvSpPr>
        <p:spPr>
          <a:xfrm>
            <a:off x="7470538" y="837406"/>
            <a:ext cx="3039900" cy="30399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g3090d6ba962_0_65"/>
          <p:cNvSpPr/>
          <p:nvPr/>
        </p:nvSpPr>
        <p:spPr>
          <a:xfrm flipH="1">
            <a:off x="1681568" y="837406"/>
            <a:ext cx="3039900" cy="30399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g3090d6ba962_0_65"/>
          <p:cNvSpPr/>
          <p:nvPr/>
        </p:nvSpPr>
        <p:spPr>
          <a:xfrm>
            <a:off x="3098313" y="839475"/>
            <a:ext cx="5867100" cy="30399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500"/>
              <a:buFont typeface="Arial"/>
              <a:buNone/>
            </a:pPr>
            <a:r>
              <a:rPr lang="en-US" sz="3000">
                <a:solidFill>
                  <a:srgbClr val="314546"/>
                </a:solidFill>
                <a:latin typeface="Work Sans Medium"/>
                <a:ea typeface="Work Sans Medium"/>
                <a:cs typeface="Work Sans Medium"/>
                <a:sym typeface="Work Sans Medium"/>
              </a:rPr>
              <a:t>Kas need tunded on otseselt seotud selle olukorraga </a:t>
            </a:r>
            <a:br>
              <a:rPr lang="en-US" sz="3000">
                <a:solidFill>
                  <a:srgbClr val="314546"/>
                </a:solidFill>
                <a:latin typeface="Work Sans Medium"/>
                <a:ea typeface="Work Sans Medium"/>
                <a:cs typeface="Work Sans Medium"/>
                <a:sym typeface="Work Sans Medium"/>
              </a:rPr>
            </a:br>
            <a:r>
              <a:rPr lang="en-US" sz="3000">
                <a:solidFill>
                  <a:srgbClr val="314546"/>
                </a:solidFill>
                <a:latin typeface="Work Sans Medium"/>
                <a:ea typeface="Work Sans Medium"/>
                <a:cs typeface="Work Sans Medium"/>
                <a:sym typeface="Work Sans Medium"/>
              </a:rPr>
              <a:t>või on seal midagi vahel</a:t>
            </a:r>
            <a:r>
              <a:rPr b="0" i="0" lang="en-US" sz="3000" u="none" cap="none" strike="noStrike">
                <a:solidFill>
                  <a:srgbClr val="314546"/>
                </a:solidFill>
                <a:latin typeface="Work Sans Medium"/>
                <a:ea typeface="Work Sans Medium"/>
                <a:cs typeface="Work Sans Medium"/>
                <a:sym typeface="Work Sans Medium"/>
              </a:rPr>
              <a:t>?</a:t>
            </a:r>
            <a:endParaRPr b="0" i="0" sz="3000" u="none" cap="none" strike="noStrike">
              <a:solidFill>
                <a:srgbClr val="314546"/>
              </a:solidFill>
              <a:latin typeface="Work Sans Medium"/>
              <a:ea typeface="Work Sans Medium"/>
              <a:cs typeface="Work Sans Medium"/>
              <a:sym typeface="Work Sans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g3090d6ba962_0_83"/>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grpSp>
        <p:nvGrpSpPr>
          <p:cNvPr id="191" name="Google Shape;191;g3090d6ba962_0_83"/>
          <p:cNvGrpSpPr/>
          <p:nvPr/>
        </p:nvGrpSpPr>
        <p:grpSpPr>
          <a:xfrm>
            <a:off x="624954" y="3879366"/>
            <a:ext cx="2266471" cy="2751284"/>
            <a:chOff x="624954" y="3879366"/>
            <a:chExt cx="2266471" cy="2751284"/>
          </a:xfrm>
        </p:grpSpPr>
        <p:sp>
          <p:nvSpPr>
            <p:cNvPr id="192" name="Google Shape;192;g3090d6ba962_0_83"/>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93" name="Google Shape;193;g3090d6ba962_0_83"/>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3090d6ba962_0_83"/>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TOM</a:t>
              </a:r>
              <a:endParaRPr b="1" i="0" sz="2000" u="none" cap="none" strike="noStrike">
                <a:solidFill>
                  <a:srgbClr val="14676B"/>
                </a:solidFill>
                <a:latin typeface="Work Sans"/>
                <a:ea typeface="Work Sans"/>
                <a:cs typeface="Work Sans"/>
                <a:sym typeface="Work Sans"/>
              </a:endParaRPr>
            </a:p>
          </p:txBody>
        </p:sp>
      </p:grpSp>
      <p:grpSp>
        <p:nvGrpSpPr>
          <p:cNvPr id="195" name="Google Shape;195;g3090d6ba962_0_83"/>
          <p:cNvGrpSpPr/>
          <p:nvPr/>
        </p:nvGrpSpPr>
        <p:grpSpPr>
          <a:xfrm>
            <a:off x="8850525" y="4135749"/>
            <a:ext cx="2813920" cy="2494901"/>
            <a:chOff x="8850525" y="4135749"/>
            <a:chExt cx="2813920" cy="2494901"/>
          </a:xfrm>
        </p:grpSpPr>
        <p:sp>
          <p:nvSpPr>
            <p:cNvPr id="196" name="Google Shape;196;g3090d6ba962_0_83"/>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197" name="Google Shape;197;g3090d6ba962_0_83"/>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3090d6ba962_0_83"/>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NANCY</a:t>
              </a:r>
              <a:endParaRPr b="1" i="0" sz="2000" u="none" cap="none" strike="noStrike">
                <a:solidFill>
                  <a:srgbClr val="14676B"/>
                </a:solidFill>
                <a:latin typeface="Work Sans"/>
                <a:ea typeface="Work Sans"/>
                <a:cs typeface="Work Sans"/>
                <a:sym typeface="Work Sans"/>
              </a:endParaRPr>
            </a:p>
          </p:txBody>
        </p:sp>
      </p:grpSp>
      <p:sp>
        <p:nvSpPr>
          <p:cNvPr id="199" name="Google Shape;199;g3090d6ba962_0_83"/>
          <p:cNvSpPr/>
          <p:nvPr/>
        </p:nvSpPr>
        <p:spPr>
          <a:xfrm>
            <a:off x="1147313" y="707950"/>
            <a:ext cx="2964000" cy="2964000"/>
          </a:xfrm>
          <a:prstGeom prst="ellipse">
            <a:avLst/>
          </a:prstGeom>
          <a:solidFill>
            <a:srgbClr val="98D1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Olukord</a:t>
            </a:r>
            <a:endParaRPr b="0" i="0" sz="3000" u="none" cap="none" strike="noStrike">
              <a:solidFill>
                <a:srgbClr val="14676B"/>
              </a:solidFill>
              <a:latin typeface="Work Sans Medium"/>
              <a:ea typeface="Work Sans Medium"/>
              <a:cs typeface="Work Sans Medium"/>
              <a:sym typeface="Work Sans Medium"/>
            </a:endParaRPr>
          </a:p>
        </p:txBody>
      </p:sp>
      <p:sp>
        <p:nvSpPr>
          <p:cNvPr id="200" name="Google Shape;200;g3090d6ba962_0_83"/>
          <p:cNvSpPr/>
          <p:nvPr/>
        </p:nvSpPr>
        <p:spPr>
          <a:xfrm>
            <a:off x="4613989" y="707950"/>
            <a:ext cx="2964000" cy="29640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235C5C"/>
                </a:solidFill>
                <a:latin typeface="Work Sans Medium"/>
                <a:ea typeface="Work Sans Medium"/>
                <a:cs typeface="Work Sans Medium"/>
                <a:sym typeface="Work Sans Medium"/>
              </a:rPr>
              <a:t>Mõtted</a:t>
            </a:r>
            <a:r>
              <a:rPr b="0" i="0" lang="en-US" sz="3000" u="none" cap="none" strike="noStrike">
                <a:solidFill>
                  <a:srgbClr val="235C5C"/>
                </a:solidFill>
                <a:latin typeface="Work Sans Medium"/>
                <a:ea typeface="Work Sans Medium"/>
                <a:cs typeface="Work Sans Medium"/>
                <a:sym typeface="Work Sans Medium"/>
              </a:rPr>
              <a:t>/</a:t>
            </a:r>
            <a:endParaRPr b="0" i="0" sz="3000" u="none" cap="none" strike="noStrike">
              <a:solidFill>
                <a:srgbClr val="235C5C"/>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235C5C"/>
                </a:solidFill>
                <a:latin typeface="Work Sans Medium"/>
                <a:ea typeface="Work Sans Medium"/>
                <a:cs typeface="Work Sans Medium"/>
                <a:sym typeface="Work Sans Medium"/>
              </a:rPr>
              <a:t>vaimsed pildid </a:t>
            </a:r>
            <a:endParaRPr b="0" i="0" sz="3000" u="none" cap="none" strike="noStrike">
              <a:solidFill>
                <a:srgbClr val="235C5C"/>
              </a:solidFill>
              <a:latin typeface="Work Sans Medium"/>
              <a:ea typeface="Work Sans Medium"/>
              <a:cs typeface="Work Sans Medium"/>
              <a:sym typeface="Work Sans Medium"/>
            </a:endParaRPr>
          </a:p>
        </p:txBody>
      </p:sp>
      <p:sp>
        <p:nvSpPr>
          <p:cNvPr id="201" name="Google Shape;201;g3090d6ba962_0_83"/>
          <p:cNvSpPr/>
          <p:nvPr/>
        </p:nvSpPr>
        <p:spPr>
          <a:xfrm>
            <a:off x="8080685" y="707950"/>
            <a:ext cx="2964000" cy="2964000"/>
          </a:xfrm>
          <a:prstGeom prst="ellipse">
            <a:avLst/>
          </a:prstGeom>
          <a:solidFill>
            <a:srgbClr val="4BA798">
              <a:alpha val="29411"/>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Tunded</a:t>
            </a:r>
            <a:endParaRPr b="0" i="0" sz="3000" u="none" cap="none" strike="noStrike">
              <a:solidFill>
                <a:srgbClr val="14676B"/>
              </a:solidFill>
              <a:latin typeface="Work Sans Medium"/>
              <a:ea typeface="Work Sans Medium"/>
              <a:cs typeface="Work Sans Medium"/>
              <a:sym typeface="Work Sans Medium"/>
            </a:endParaRPr>
          </a:p>
        </p:txBody>
      </p:sp>
      <p:sp>
        <p:nvSpPr>
          <p:cNvPr id="202" name="Google Shape;202;g3090d6ba962_0_83"/>
          <p:cNvSpPr/>
          <p:nvPr/>
        </p:nvSpPr>
        <p:spPr>
          <a:xfrm>
            <a:off x="4031078" y="202540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090d6ba962_0_83"/>
          <p:cNvSpPr/>
          <p:nvPr/>
        </p:nvSpPr>
        <p:spPr>
          <a:xfrm>
            <a:off x="7492691" y="202540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g3090d6ba962_0_83"/>
          <p:cNvSpPr txBox="1"/>
          <p:nvPr/>
        </p:nvSpPr>
        <p:spPr>
          <a:xfrm>
            <a:off x="8062225" y="3186350"/>
            <a:ext cx="3458700" cy="6453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1000"/>
              </a:spcBef>
              <a:spcAft>
                <a:spcPts val="1000"/>
              </a:spcAft>
              <a:buClr>
                <a:srgbClr val="000000"/>
              </a:buClr>
              <a:buSzPts val="2000"/>
              <a:buFont typeface="Arial"/>
              <a:buNone/>
            </a:pPr>
            <a:r>
              <a:t/>
            </a:r>
            <a:endParaRPr b="1" i="0" sz="2000" u="none" cap="none" strike="noStrike">
              <a:solidFill>
                <a:srgbClr val="14676B"/>
              </a:solidFill>
              <a:latin typeface="Work Sans"/>
              <a:ea typeface="Work Sans"/>
              <a:cs typeface="Work Sans"/>
              <a:sym typeface="Work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100"/>
                                        <p:tgtEl>
                                          <p:spTgt spid="2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g3090d6ba962_0_111"/>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grpSp>
        <p:nvGrpSpPr>
          <p:cNvPr id="210" name="Google Shape;210;g3090d6ba962_0_111"/>
          <p:cNvGrpSpPr/>
          <p:nvPr/>
        </p:nvGrpSpPr>
        <p:grpSpPr>
          <a:xfrm>
            <a:off x="476115" y="4579751"/>
            <a:ext cx="1689654" cy="2051082"/>
            <a:chOff x="624954" y="3879366"/>
            <a:chExt cx="2266471" cy="2751284"/>
          </a:xfrm>
        </p:grpSpPr>
        <p:sp>
          <p:nvSpPr>
            <p:cNvPr id="211" name="Google Shape;211;g3090d6ba962_0_111"/>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212" name="Google Shape;212;g3090d6ba962_0_111"/>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3090d6ba962_0_111"/>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TOM</a:t>
              </a:r>
              <a:endParaRPr b="1" i="0" sz="2000" u="none" cap="none" strike="noStrike">
                <a:solidFill>
                  <a:srgbClr val="14676B"/>
                </a:solidFill>
                <a:latin typeface="Work Sans"/>
                <a:ea typeface="Work Sans"/>
                <a:cs typeface="Work Sans"/>
                <a:sym typeface="Work Sans"/>
              </a:endParaRPr>
            </a:p>
          </p:txBody>
        </p:sp>
      </p:grpSp>
      <p:grpSp>
        <p:nvGrpSpPr>
          <p:cNvPr id="214" name="Google Shape;214;g3090d6ba962_0_111"/>
          <p:cNvGrpSpPr/>
          <p:nvPr/>
        </p:nvGrpSpPr>
        <p:grpSpPr>
          <a:xfrm>
            <a:off x="9286876" y="4637861"/>
            <a:ext cx="2377820" cy="1992934"/>
            <a:chOff x="8687705" y="4135749"/>
            <a:chExt cx="2976740" cy="2494909"/>
          </a:xfrm>
        </p:grpSpPr>
        <p:sp>
          <p:nvSpPr>
            <p:cNvPr id="215" name="Google Shape;215;g3090d6ba962_0_111"/>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216" name="Google Shape;216;g3090d6ba962_0_111"/>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3090d6ba962_0_111"/>
            <p:cNvSpPr txBox="1"/>
            <p:nvPr/>
          </p:nvSpPr>
          <p:spPr>
            <a:xfrm>
              <a:off x="8687705" y="5930458"/>
              <a:ext cx="14868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NANCY</a:t>
              </a:r>
              <a:endParaRPr b="1" i="0" sz="2000" u="none" cap="none" strike="noStrike">
                <a:solidFill>
                  <a:srgbClr val="14676B"/>
                </a:solidFill>
                <a:latin typeface="Work Sans"/>
                <a:ea typeface="Work Sans"/>
                <a:cs typeface="Work Sans"/>
                <a:sym typeface="Work Sans"/>
              </a:endParaRPr>
            </a:p>
          </p:txBody>
        </p:sp>
      </p:grpSp>
      <p:grpSp>
        <p:nvGrpSpPr>
          <p:cNvPr id="218" name="Google Shape;218;g3090d6ba962_0_111"/>
          <p:cNvGrpSpPr/>
          <p:nvPr/>
        </p:nvGrpSpPr>
        <p:grpSpPr>
          <a:xfrm>
            <a:off x="5006658" y="304000"/>
            <a:ext cx="2185247" cy="843833"/>
            <a:chOff x="4438180" y="2794957"/>
            <a:chExt cx="3281644" cy="1267207"/>
          </a:xfrm>
        </p:grpSpPr>
        <p:sp>
          <p:nvSpPr>
            <p:cNvPr id="219" name="Google Shape;219;g3090d6ba962_0_111"/>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090d6ba962_0_111"/>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090d6ba962_0_111"/>
            <p:cNvSpPr/>
            <p:nvPr/>
          </p:nvSpPr>
          <p:spPr>
            <a:xfrm>
              <a:off x="5027784" y="2794957"/>
              <a:ext cx="21327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Olukord</a:t>
              </a:r>
              <a:endParaRPr b="1" i="0" sz="2200" u="none" cap="none" strike="noStrike">
                <a:solidFill>
                  <a:schemeClr val="lt1"/>
                </a:solidFill>
                <a:latin typeface="Work Sans"/>
                <a:ea typeface="Work Sans"/>
                <a:cs typeface="Work Sans"/>
                <a:sym typeface="Work Sans"/>
              </a:endParaRPr>
            </a:p>
          </p:txBody>
        </p:sp>
      </p:grpSp>
      <p:grpSp>
        <p:nvGrpSpPr>
          <p:cNvPr id="222" name="Google Shape;222;g3090d6ba962_0_111"/>
          <p:cNvGrpSpPr/>
          <p:nvPr/>
        </p:nvGrpSpPr>
        <p:grpSpPr>
          <a:xfrm>
            <a:off x="1538975" y="416350"/>
            <a:ext cx="3629122" cy="2088000"/>
            <a:chOff x="1538975" y="416350"/>
            <a:chExt cx="3629122" cy="2088000"/>
          </a:xfrm>
        </p:grpSpPr>
        <p:pic>
          <p:nvPicPr>
            <p:cNvPr id="223" name="Google Shape;223;g3090d6ba962_0_111"/>
            <p:cNvPicPr preferRelativeResize="0"/>
            <p:nvPr/>
          </p:nvPicPr>
          <p:blipFill rotWithShape="1">
            <a:blip r:embed="rId4">
              <a:alphaModFix amt="90000"/>
            </a:blip>
            <a:srcRect b="0" l="0" r="0" t="0"/>
            <a:stretch/>
          </p:blipFill>
          <p:spPr>
            <a:xfrm>
              <a:off x="1538975" y="416350"/>
              <a:ext cx="3125700" cy="20880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24" name="Google Shape;224;g3090d6ba962_0_111"/>
            <p:cNvSpPr/>
            <p:nvPr/>
          </p:nvSpPr>
          <p:spPr>
            <a:xfrm rot="8989589">
              <a:off x="4599918"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3090d6ba962_0_111"/>
            <p:cNvSpPr txBox="1"/>
            <p:nvPr/>
          </p:nvSpPr>
          <p:spPr>
            <a:xfrm>
              <a:off x="2257034" y="1006000"/>
              <a:ext cx="1689600" cy="84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rgbClr val="DAF1F1"/>
                  </a:solidFill>
                  <a:latin typeface="Work Sans"/>
                  <a:ea typeface="Work Sans"/>
                  <a:cs typeface="Work Sans"/>
                  <a:sym typeface="Work Sans"/>
                </a:rPr>
                <a:t>Mõtted</a:t>
              </a:r>
              <a:r>
                <a:rPr b="1" i="0" lang="en-US" sz="1800" u="none" cap="none" strike="noStrike">
                  <a:solidFill>
                    <a:srgbClr val="DAF1F1"/>
                  </a:solidFill>
                  <a:latin typeface="Work Sans"/>
                  <a:ea typeface="Work Sans"/>
                  <a:cs typeface="Work Sans"/>
                  <a:sym typeface="Work Sans"/>
                </a:rPr>
                <a:t>:</a:t>
              </a:r>
              <a:endParaRPr b="1" i="0" sz="1800" u="none" cap="none" strike="noStrike">
                <a:solidFill>
                  <a:srgbClr val="DAF1F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800"/>
                <a:buFont typeface="Arial"/>
                <a:buNone/>
              </a:pPr>
              <a:r>
                <a:rPr lang="en-US" sz="1800">
                  <a:solidFill>
                    <a:srgbClr val="DAF1F1"/>
                  </a:solidFill>
                  <a:latin typeface="Work Sans SemiBold"/>
                  <a:ea typeface="Work Sans SemiBold"/>
                  <a:cs typeface="Work Sans SemiBold"/>
                  <a:sym typeface="Work Sans SemiBold"/>
                </a:rPr>
                <a:t>Kui armas</a:t>
              </a:r>
              <a:r>
                <a:rPr b="0" i="0" lang="en-US" sz="1800" u="none" cap="none" strike="noStrike">
                  <a:solidFill>
                    <a:srgbClr val="DAF1F1"/>
                  </a:solidFill>
                  <a:latin typeface="Work Sans SemiBold"/>
                  <a:ea typeface="Work Sans SemiBold"/>
                  <a:cs typeface="Work Sans SemiBold"/>
                  <a:sym typeface="Work Sans SemiBold"/>
                </a:rPr>
                <a:t>!</a:t>
              </a:r>
              <a:endParaRPr b="0" i="0" sz="1800" u="none" cap="none" strike="noStrike">
                <a:solidFill>
                  <a:srgbClr val="DAF1F1"/>
                </a:solidFill>
                <a:latin typeface="Work Sans SemiBold"/>
                <a:ea typeface="Work Sans SemiBold"/>
                <a:cs typeface="Work Sans SemiBold"/>
                <a:sym typeface="Work Sans SemiBold"/>
              </a:endParaRPr>
            </a:p>
          </p:txBody>
        </p:sp>
      </p:grpSp>
      <p:grpSp>
        <p:nvGrpSpPr>
          <p:cNvPr id="226" name="Google Shape;226;g3090d6ba962_0_111"/>
          <p:cNvGrpSpPr/>
          <p:nvPr/>
        </p:nvGrpSpPr>
        <p:grpSpPr>
          <a:xfrm>
            <a:off x="7023906" y="351550"/>
            <a:ext cx="3632557" cy="2152800"/>
            <a:chOff x="7023906" y="351550"/>
            <a:chExt cx="3632557" cy="2152800"/>
          </a:xfrm>
        </p:grpSpPr>
        <p:pic>
          <p:nvPicPr>
            <p:cNvPr id="227" name="Google Shape;227;g3090d6ba962_0_111"/>
            <p:cNvPicPr preferRelativeResize="0"/>
            <p:nvPr/>
          </p:nvPicPr>
          <p:blipFill rotWithShape="1">
            <a:blip r:embed="rId5">
              <a:alphaModFix amt="90000"/>
            </a:blip>
            <a:srcRect b="23820" l="8866" r="0" t="7566"/>
            <a:stretch/>
          </p:blipFill>
          <p:spPr>
            <a:xfrm flipH="1">
              <a:off x="7530763" y="351550"/>
              <a:ext cx="3125700" cy="21528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28" name="Google Shape;228;g3090d6ba962_0_111"/>
            <p:cNvSpPr/>
            <p:nvPr/>
          </p:nvSpPr>
          <p:spPr>
            <a:xfrm flipH="1" rot="-8989589">
              <a:off x="7071889"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090d6ba962_0_111"/>
            <p:cNvSpPr txBox="1"/>
            <p:nvPr/>
          </p:nvSpPr>
          <p:spPr>
            <a:xfrm>
              <a:off x="7845173" y="924150"/>
              <a:ext cx="2496900" cy="84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rgbClr val="DAF1F1"/>
                  </a:solidFill>
                  <a:latin typeface="Work Sans"/>
                  <a:ea typeface="Work Sans"/>
                  <a:cs typeface="Work Sans"/>
                  <a:sym typeface="Work Sans"/>
                </a:rPr>
                <a:t>Mõtted</a:t>
              </a:r>
              <a:r>
                <a:rPr b="1" i="0" lang="en-US" sz="1800" u="none" cap="none" strike="noStrike">
                  <a:solidFill>
                    <a:srgbClr val="DAF1F1"/>
                  </a:solidFill>
                  <a:latin typeface="Work Sans"/>
                  <a:ea typeface="Work Sans"/>
                  <a:cs typeface="Work Sans"/>
                  <a:sym typeface="Work Sans"/>
                </a:rPr>
                <a:t>:</a:t>
              </a:r>
              <a:endParaRPr b="1" i="0" sz="1800" u="none" cap="none" strike="noStrike">
                <a:solidFill>
                  <a:srgbClr val="DAF1F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800"/>
                <a:buFont typeface="Arial"/>
                <a:buNone/>
              </a:pPr>
              <a:r>
                <a:rPr lang="en-US" sz="1800">
                  <a:solidFill>
                    <a:srgbClr val="DAF1F1"/>
                  </a:solidFill>
                  <a:latin typeface="Work Sans SemiBold"/>
                  <a:ea typeface="Work Sans SemiBold"/>
                  <a:cs typeface="Work Sans SemiBold"/>
                  <a:sym typeface="Work Sans SemiBold"/>
                </a:rPr>
                <a:t>Mis siis, kui ta hammustab</a:t>
              </a:r>
              <a:r>
                <a:rPr b="0" i="0" lang="en-US" sz="1800" u="none" cap="none" strike="noStrike">
                  <a:solidFill>
                    <a:srgbClr val="DAF1F1"/>
                  </a:solidFill>
                  <a:latin typeface="Work Sans SemiBold"/>
                  <a:ea typeface="Work Sans SemiBold"/>
                  <a:cs typeface="Work Sans SemiBold"/>
                  <a:sym typeface="Work Sans SemiBold"/>
                </a:rPr>
                <a:t>?!</a:t>
              </a:r>
              <a:endParaRPr b="0" i="0" sz="1800" u="none" cap="none" strike="noStrike">
                <a:solidFill>
                  <a:srgbClr val="DAF1F1"/>
                </a:solidFill>
                <a:latin typeface="Work Sans SemiBold"/>
                <a:ea typeface="Work Sans SemiBold"/>
                <a:cs typeface="Work Sans SemiBold"/>
                <a:sym typeface="Work Sans SemiBold"/>
              </a:endParaRPr>
            </a:p>
          </p:txBody>
        </p:sp>
      </p:grpSp>
      <p:grpSp>
        <p:nvGrpSpPr>
          <p:cNvPr id="230" name="Google Shape;230;g3090d6ba962_0_111"/>
          <p:cNvGrpSpPr/>
          <p:nvPr/>
        </p:nvGrpSpPr>
        <p:grpSpPr>
          <a:xfrm>
            <a:off x="174600" y="2062618"/>
            <a:ext cx="2066819" cy="2111720"/>
            <a:chOff x="400393" y="2062632"/>
            <a:chExt cx="1841100" cy="2111720"/>
          </a:xfrm>
        </p:grpSpPr>
        <p:sp>
          <p:nvSpPr>
            <p:cNvPr id="231" name="Google Shape;231;g3090d6ba962_0_111"/>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090d6ba962_0_111"/>
            <p:cNvSpPr/>
            <p:nvPr/>
          </p:nvSpPr>
          <p:spPr>
            <a:xfrm>
              <a:off x="400393" y="2181452"/>
              <a:ext cx="1841100" cy="1992900"/>
            </a:xfrm>
            <a:prstGeom prst="ellipse">
              <a:avLst/>
            </a:prstGeom>
            <a:solidFill>
              <a:srgbClr val="4BA798">
                <a:alpha val="29411"/>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700" u="none" cap="none" strike="noStrike">
                  <a:solidFill>
                    <a:srgbClr val="14676B"/>
                  </a:solidFill>
                  <a:latin typeface="Work Sans"/>
                  <a:ea typeface="Work Sans"/>
                  <a:cs typeface="Work Sans"/>
                  <a:sym typeface="Work Sans"/>
                </a:rPr>
                <a:t>Emot</a:t>
              </a:r>
              <a:r>
                <a:rPr b="1" lang="en-US" sz="1700">
                  <a:solidFill>
                    <a:srgbClr val="14676B"/>
                  </a:solidFill>
                  <a:latin typeface="Work Sans"/>
                  <a:ea typeface="Work Sans"/>
                  <a:cs typeface="Work Sans"/>
                  <a:sym typeface="Work Sans"/>
                </a:rPr>
                <a:t>sio</a:t>
              </a:r>
              <a:r>
                <a:rPr b="1" i="0" lang="en-US" sz="1700" u="none" cap="none" strike="noStrike">
                  <a:solidFill>
                    <a:srgbClr val="14676B"/>
                  </a:solidFill>
                  <a:latin typeface="Work Sans"/>
                  <a:ea typeface="Work Sans"/>
                  <a:cs typeface="Work Sans"/>
                  <a:sym typeface="Work Sans"/>
                </a:rPr>
                <a:t>on</a:t>
              </a:r>
              <a:r>
                <a:rPr b="1" lang="en-US" sz="1700">
                  <a:solidFill>
                    <a:srgbClr val="14676B"/>
                  </a:solidFill>
                  <a:latin typeface="Work Sans"/>
                  <a:ea typeface="Work Sans"/>
                  <a:cs typeface="Work Sans"/>
                  <a:sym typeface="Work Sans"/>
                </a:rPr>
                <a:t>:</a:t>
              </a:r>
              <a:br>
                <a:rPr b="1" i="0" lang="en-US" sz="1900" u="none" cap="none" strike="noStrike">
                  <a:solidFill>
                    <a:srgbClr val="14676B"/>
                  </a:solidFill>
                  <a:latin typeface="Work Sans"/>
                  <a:ea typeface="Work Sans"/>
                  <a:cs typeface="Work Sans"/>
                  <a:sym typeface="Work Sans"/>
                </a:rPr>
              </a:br>
              <a:r>
                <a:rPr lang="en-US" sz="1900">
                  <a:solidFill>
                    <a:srgbClr val="14676B"/>
                  </a:solidFill>
                  <a:latin typeface="Work Sans Medium"/>
                  <a:ea typeface="Work Sans Medium"/>
                  <a:cs typeface="Work Sans Medium"/>
                  <a:sym typeface="Work Sans Medium"/>
                </a:rPr>
                <a:t>rõõm</a:t>
              </a:r>
              <a:r>
                <a:rPr b="0" i="0" lang="en-US" sz="1900" u="none" cap="none" strike="noStrike">
                  <a:solidFill>
                    <a:srgbClr val="14676B"/>
                  </a:solidFill>
                  <a:latin typeface="Work Sans Medium"/>
                  <a:ea typeface="Work Sans Medium"/>
                  <a:cs typeface="Work Sans Medium"/>
                  <a:sym typeface="Work Sans Medium"/>
                </a:rPr>
                <a:t> </a:t>
              </a:r>
              <a:endParaRPr b="0" i="0" sz="1900" u="none" cap="none" strike="noStrike">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b="0" i="0" lang="en-US" u="none" cap="none" strike="noStrike">
                  <a:solidFill>
                    <a:srgbClr val="14676B"/>
                  </a:solidFill>
                  <a:latin typeface="Work Sans Medium"/>
                  <a:ea typeface="Work Sans Medium"/>
                  <a:cs typeface="Work Sans Medium"/>
                  <a:sym typeface="Work Sans Medium"/>
                </a:rPr>
                <a:t>+ </a:t>
              </a:r>
              <a:r>
                <a:rPr lang="en-US">
                  <a:solidFill>
                    <a:srgbClr val="14676B"/>
                  </a:solidFill>
                  <a:latin typeface="Work Sans Medium"/>
                  <a:ea typeface="Work Sans Medium"/>
                  <a:cs typeface="Work Sans Medium"/>
                  <a:sym typeface="Work Sans Medium"/>
                </a:rPr>
                <a:t>füüsilised sümptomid</a:t>
              </a:r>
              <a:endParaRPr b="0" i="0" u="none" cap="none" strike="noStrike">
                <a:solidFill>
                  <a:srgbClr val="14676B"/>
                </a:solidFill>
                <a:latin typeface="Work Sans Medium"/>
                <a:ea typeface="Work Sans Medium"/>
                <a:cs typeface="Work Sans Medium"/>
                <a:sym typeface="Work Sans Medium"/>
              </a:endParaRPr>
            </a:p>
          </p:txBody>
        </p:sp>
      </p:grpSp>
      <p:grpSp>
        <p:nvGrpSpPr>
          <p:cNvPr id="233" name="Google Shape;233;g3090d6ba962_0_111"/>
          <p:cNvGrpSpPr/>
          <p:nvPr/>
        </p:nvGrpSpPr>
        <p:grpSpPr>
          <a:xfrm>
            <a:off x="9899635" y="2073978"/>
            <a:ext cx="2185217" cy="2116097"/>
            <a:chOff x="9899789" y="2073972"/>
            <a:chExt cx="1841113" cy="2116097"/>
          </a:xfrm>
        </p:grpSpPr>
        <p:sp>
          <p:nvSpPr>
            <p:cNvPr id="234" name="Google Shape;234;g3090d6ba962_0_111"/>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3090d6ba962_0_111"/>
            <p:cNvSpPr/>
            <p:nvPr/>
          </p:nvSpPr>
          <p:spPr>
            <a:xfrm>
              <a:off x="9899802" y="2165669"/>
              <a:ext cx="1841100" cy="2024400"/>
            </a:xfrm>
            <a:prstGeom prst="ellipse">
              <a:avLst/>
            </a:prstGeom>
            <a:solidFill>
              <a:srgbClr val="4BA798">
                <a:alpha val="29411"/>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800" u="none" cap="none" strike="noStrike">
                  <a:solidFill>
                    <a:srgbClr val="14676B"/>
                  </a:solidFill>
                  <a:latin typeface="Work Sans"/>
                  <a:ea typeface="Work Sans"/>
                  <a:cs typeface="Work Sans"/>
                  <a:sym typeface="Work Sans"/>
                </a:rPr>
                <a:t>Emot</a:t>
              </a:r>
              <a:r>
                <a:rPr b="1" lang="en-US" sz="1800">
                  <a:solidFill>
                    <a:srgbClr val="14676B"/>
                  </a:solidFill>
                  <a:latin typeface="Work Sans"/>
                  <a:ea typeface="Work Sans"/>
                  <a:cs typeface="Work Sans"/>
                  <a:sym typeface="Work Sans"/>
                </a:rPr>
                <a:t>sioo</a:t>
              </a:r>
              <a:r>
                <a:rPr b="1" i="0" lang="en-US" sz="1800" u="none" cap="none" strike="noStrike">
                  <a:solidFill>
                    <a:srgbClr val="14676B"/>
                  </a:solidFill>
                  <a:latin typeface="Work Sans"/>
                  <a:ea typeface="Work Sans"/>
                  <a:cs typeface="Work Sans"/>
                  <a:sym typeface="Work Sans"/>
                </a:rPr>
                <a:t>n:</a:t>
              </a:r>
              <a:br>
                <a:rPr b="1" i="0" lang="en-US" sz="2000" u="none" cap="none" strike="noStrike">
                  <a:solidFill>
                    <a:srgbClr val="14676B"/>
                  </a:solidFill>
                  <a:latin typeface="Work Sans"/>
                  <a:ea typeface="Work Sans"/>
                  <a:cs typeface="Work Sans"/>
                  <a:sym typeface="Work Sans"/>
                </a:rPr>
              </a:br>
              <a:r>
                <a:rPr lang="en-US" sz="2000">
                  <a:solidFill>
                    <a:srgbClr val="14676B"/>
                  </a:solidFill>
                  <a:latin typeface="Work Sans Medium"/>
                  <a:ea typeface="Work Sans Medium"/>
                  <a:cs typeface="Work Sans Medium"/>
                  <a:sym typeface="Work Sans Medium"/>
                </a:rPr>
                <a:t>hirm</a:t>
              </a:r>
              <a:r>
                <a:rPr b="0" i="0" lang="en-US" sz="2000" u="none" cap="none" strike="noStrike">
                  <a:solidFill>
                    <a:srgbClr val="14676B"/>
                  </a:solidFill>
                  <a:latin typeface="Work Sans Medium"/>
                  <a:ea typeface="Work Sans Medium"/>
                  <a:cs typeface="Work Sans Medium"/>
                  <a:sym typeface="Work Sans Medium"/>
                </a:rPr>
                <a:t> </a:t>
              </a:r>
              <a:endParaRPr b="0" i="0" sz="2000" u="none" cap="none" strike="noStrike">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b="0" i="0" lang="en-US" sz="1500" u="none" cap="none" strike="noStrike">
                  <a:solidFill>
                    <a:srgbClr val="14676B"/>
                  </a:solidFill>
                  <a:latin typeface="Work Sans Medium"/>
                  <a:ea typeface="Work Sans Medium"/>
                  <a:cs typeface="Work Sans Medium"/>
                  <a:sym typeface="Work Sans Medium"/>
                </a:rPr>
                <a:t>+ </a:t>
              </a:r>
              <a:r>
                <a:rPr lang="en-US" sz="1500">
                  <a:solidFill>
                    <a:srgbClr val="14676B"/>
                  </a:solidFill>
                  <a:latin typeface="Work Sans Medium"/>
                  <a:ea typeface="Work Sans Medium"/>
                  <a:cs typeface="Work Sans Medium"/>
                  <a:sym typeface="Work Sans Medium"/>
                </a:rPr>
                <a:t>füüsilised sümptomid</a:t>
              </a:r>
              <a:endParaRPr b="0" i="0" sz="1500" u="none" cap="none" strike="noStrike">
                <a:solidFill>
                  <a:srgbClr val="14676B"/>
                </a:solidFill>
                <a:latin typeface="Work Sans Medium"/>
                <a:ea typeface="Work Sans Medium"/>
                <a:cs typeface="Work Sans Medium"/>
                <a:sym typeface="Work Sans Medium"/>
              </a:endParaRPr>
            </a:p>
          </p:txBody>
        </p:sp>
      </p:grpSp>
      <p:grpSp>
        <p:nvGrpSpPr>
          <p:cNvPr id="236" name="Google Shape;236;g3090d6ba962_0_111"/>
          <p:cNvGrpSpPr/>
          <p:nvPr/>
        </p:nvGrpSpPr>
        <p:grpSpPr>
          <a:xfrm>
            <a:off x="1303604" y="3726909"/>
            <a:ext cx="2496827" cy="1276320"/>
            <a:chOff x="1303604" y="3726909"/>
            <a:chExt cx="2496827" cy="1276320"/>
          </a:xfrm>
        </p:grpSpPr>
        <p:grpSp>
          <p:nvGrpSpPr>
            <p:cNvPr id="237" name="Google Shape;237;g3090d6ba962_0_111"/>
            <p:cNvGrpSpPr/>
            <p:nvPr/>
          </p:nvGrpSpPr>
          <p:grpSpPr>
            <a:xfrm>
              <a:off x="1462783" y="4159380"/>
              <a:ext cx="2337648" cy="843849"/>
              <a:chOff x="4323748" y="2794964"/>
              <a:chExt cx="3510508" cy="1267231"/>
            </a:xfrm>
          </p:grpSpPr>
          <p:sp>
            <p:nvSpPr>
              <p:cNvPr id="238" name="Google Shape;238;g3090d6ba962_0_111"/>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090d6ba962_0_111"/>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3090d6ba962_0_111"/>
              <p:cNvSpPr/>
              <p:nvPr/>
            </p:nvSpPr>
            <p:spPr>
              <a:xfrm>
                <a:off x="4839580" y="2794995"/>
                <a:ext cx="23844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Käitumine</a:t>
                </a:r>
                <a:r>
                  <a:rPr b="1" i="0" lang="en-US" sz="2000" u="none" cap="none" strike="noStrike">
                    <a:solidFill>
                      <a:schemeClr val="lt1"/>
                    </a:solidFill>
                    <a:latin typeface="Work Sans"/>
                    <a:ea typeface="Work Sans"/>
                    <a:cs typeface="Work Sans"/>
                    <a:sym typeface="Work Sans"/>
                  </a:rPr>
                  <a:t>:</a:t>
                </a:r>
                <a:endParaRPr b="1" i="0" sz="20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p:txBody>
          </p:sp>
        </p:grpSp>
        <p:sp>
          <p:nvSpPr>
            <p:cNvPr id="241" name="Google Shape;241;g3090d6ba962_0_111"/>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2" name="Google Shape;242;g3090d6ba962_0_111"/>
          <p:cNvGrpSpPr/>
          <p:nvPr/>
        </p:nvGrpSpPr>
        <p:grpSpPr>
          <a:xfrm>
            <a:off x="8302383" y="3726909"/>
            <a:ext cx="2481600" cy="1276320"/>
            <a:chOff x="8302383" y="3726909"/>
            <a:chExt cx="2481600" cy="1276320"/>
          </a:xfrm>
        </p:grpSpPr>
        <p:grpSp>
          <p:nvGrpSpPr>
            <p:cNvPr id="243" name="Google Shape;243;g3090d6ba962_0_111"/>
            <p:cNvGrpSpPr/>
            <p:nvPr/>
          </p:nvGrpSpPr>
          <p:grpSpPr>
            <a:xfrm>
              <a:off x="8302383" y="4159380"/>
              <a:ext cx="2337648" cy="843849"/>
              <a:chOff x="4323748" y="2794964"/>
              <a:chExt cx="3510508" cy="1267231"/>
            </a:xfrm>
          </p:grpSpPr>
          <p:sp>
            <p:nvSpPr>
              <p:cNvPr id="244" name="Google Shape;244;g3090d6ba962_0_111"/>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g3090d6ba962_0_111"/>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g3090d6ba962_0_111"/>
              <p:cNvSpPr/>
              <p:nvPr/>
            </p:nvSpPr>
            <p:spPr>
              <a:xfrm>
                <a:off x="4934415" y="2794995"/>
                <a:ext cx="23646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Käitumine</a:t>
                </a:r>
                <a:r>
                  <a:rPr b="1" i="0" lang="en-US" sz="2000" u="none" cap="none" strike="noStrike">
                    <a:solidFill>
                      <a:schemeClr val="lt1"/>
                    </a:solidFill>
                    <a:latin typeface="Work Sans"/>
                    <a:ea typeface="Work Sans"/>
                    <a:cs typeface="Work Sans"/>
                    <a:sym typeface="Work Sans"/>
                  </a:rPr>
                  <a:t>:</a:t>
                </a:r>
                <a:endParaRPr b="1" i="0" sz="20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p:txBody>
          </p:sp>
        </p:grpSp>
        <p:sp>
          <p:nvSpPr>
            <p:cNvPr id="247" name="Google Shape;247;g3090d6ba962_0_111"/>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100"/>
                                        <p:tgtEl>
                                          <p:spTgt spid="2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1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100"/>
                                        <p:tgtEl>
                                          <p:spTgt spid="2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100"/>
                                        <p:tgtEl>
                                          <p:spTgt spid="2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100"/>
                                        <p:tgtEl>
                                          <p:spTgt spid="2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100"/>
                                        <p:tgtEl>
                                          <p:spTgt spid="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id="252" name="Google Shape;252;g310bc1ee9b4_0_46"/>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sp>
        <p:nvSpPr>
          <p:cNvPr id="253" name="Google Shape;253;g310bc1ee9b4_0_46"/>
          <p:cNvSpPr/>
          <p:nvPr/>
        </p:nvSpPr>
        <p:spPr>
          <a:xfrm>
            <a:off x="1561629" y="3955100"/>
            <a:ext cx="18411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Käitumine</a:t>
            </a:r>
            <a:r>
              <a:rPr b="1" i="0" lang="en-US" sz="1600" u="none" cap="none" strike="noStrike">
                <a:solidFill>
                  <a:schemeClr val="lt1"/>
                </a:solidFill>
                <a:latin typeface="Work Sans"/>
                <a:ea typeface="Work Sans"/>
                <a:cs typeface="Work Sans"/>
                <a:sym typeface="Work Sans"/>
              </a:rPr>
              <a:t>:</a:t>
            </a:r>
            <a:endParaRPr b="1" i="0" sz="16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Naeratab omanikule</a:t>
            </a:r>
            <a:endParaRPr b="1" i="0" sz="1700" u="none" cap="none" strike="noStrike">
              <a:solidFill>
                <a:srgbClr val="14676B"/>
              </a:solidFill>
              <a:latin typeface="Work Sans"/>
              <a:ea typeface="Work Sans"/>
              <a:cs typeface="Work Sans"/>
              <a:sym typeface="Work Sans"/>
            </a:endParaRPr>
          </a:p>
        </p:txBody>
      </p:sp>
      <p:sp>
        <p:nvSpPr>
          <p:cNvPr id="254" name="Google Shape;254;g310bc1ee9b4_0_46"/>
          <p:cNvSpPr/>
          <p:nvPr/>
        </p:nvSpPr>
        <p:spPr>
          <a:xfrm>
            <a:off x="8534400" y="3955100"/>
            <a:ext cx="19554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Käitumine</a:t>
            </a:r>
            <a:r>
              <a:rPr b="1" i="0" lang="en-US" sz="1600" u="none" cap="none" strike="noStrike">
                <a:solidFill>
                  <a:schemeClr val="lt1"/>
                </a:solidFill>
                <a:latin typeface="Work Sans"/>
                <a:ea typeface="Work Sans"/>
                <a:cs typeface="Work Sans"/>
                <a:sym typeface="Work Sans"/>
              </a:rPr>
              <a:t>:</a:t>
            </a:r>
            <a:endParaRPr b="1" i="0" sz="1600" u="none" cap="none" strike="noStrike">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Läheb teisele poole teed </a:t>
            </a:r>
            <a:endParaRPr b="0" i="0" sz="1700" u="none" cap="none" strike="noStrike">
              <a:solidFill>
                <a:schemeClr val="lt1"/>
              </a:solidFill>
              <a:latin typeface="Work Sans Medium"/>
              <a:ea typeface="Work Sans Medium"/>
              <a:cs typeface="Work Sans Medium"/>
              <a:sym typeface="Work Sans Medium"/>
            </a:endParaRPr>
          </a:p>
        </p:txBody>
      </p:sp>
      <p:grpSp>
        <p:nvGrpSpPr>
          <p:cNvPr id="255" name="Google Shape;255;g310bc1ee9b4_0_46"/>
          <p:cNvGrpSpPr/>
          <p:nvPr/>
        </p:nvGrpSpPr>
        <p:grpSpPr>
          <a:xfrm>
            <a:off x="476115" y="4579751"/>
            <a:ext cx="1689654" cy="2051082"/>
            <a:chOff x="624954" y="3879366"/>
            <a:chExt cx="2266471" cy="2751284"/>
          </a:xfrm>
        </p:grpSpPr>
        <p:sp>
          <p:nvSpPr>
            <p:cNvPr id="256" name="Google Shape;256;g310bc1ee9b4_0_46"/>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257" name="Google Shape;257;g310bc1ee9b4_0_46"/>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310bc1ee9b4_0_46"/>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TOM</a:t>
              </a:r>
              <a:endParaRPr b="1" i="0" sz="2000" u="none" cap="none" strike="noStrike">
                <a:solidFill>
                  <a:srgbClr val="14676B"/>
                </a:solidFill>
                <a:latin typeface="Work Sans"/>
                <a:ea typeface="Work Sans"/>
                <a:cs typeface="Work Sans"/>
                <a:sym typeface="Work Sans"/>
              </a:endParaRPr>
            </a:p>
          </p:txBody>
        </p:sp>
      </p:grpSp>
      <p:grpSp>
        <p:nvGrpSpPr>
          <p:cNvPr id="259" name="Google Shape;259;g310bc1ee9b4_0_46"/>
          <p:cNvGrpSpPr/>
          <p:nvPr/>
        </p:nvGrpSpPr>
        <p:grpSpPr>
          <a:xfrm>
            <a:off x="9286875" y="4637860"/>
            <a:ext cx="2377820" cy="1992933"/>
            <a:chOff x="8687705" y="4135749"/>
            <a:chExt cx="2976740" cy="2494909"/>
          </a:xfrm>
        </p:grpSpPr>
        <p:sp>
          <p:nvSpPr>
            <p:cNvPr id="260" name="Google Shape;260;g310bc1ee9b4_0_46"/>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261" name="Google Shape;261;g310bc1ee9b4_0_46"/>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310bc1ee9b4_0_46"/>
            <p:cNvSpPr txBox="1"/>
            <p:nvPr/>
          </p:nvSpPr>
          <p:spPr>
            <a:xfrm>
              <a:off x="8687705" y="5930458"/>
              <a:ext cx="14868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2000"/>
                <a:buFont typeface="Arial"/>
                <a:buNone/>
              </a:pPr>
              <a:r>
                <a:rPr b="1" i="0" lang="en-US" sz="2000" u="none" cap="none" strike="noStrike">
                  <a:solidFill>
                    <a:srgbClr val="14676B"/>
                  </a:solidFill>
                  <a:latin typeface="Work Sans"/>
                  <a:ea typeface="Work Sans"/>
                  <a:cs typeface="Work Sans"/>
                  <a:sym typeface="Work Sans"/>
                </a:rPr>
                <a:t>NANCY</a:t>
              </a:r>
              <a:endParaRPr b="1" i="0" sz="2000" u="none" cap="none" strike="noStrike">
                <a:solidFill>
                  <a:srgbClr val="14676B"/>
                </a:solidFill>
                <a:latin typeface="Work Sans"/>
                <a:ea typeface="Work Sans"/>
                <a:cs typeface="Work Sans"/>
                <a:sym typeface="Work Sans"/>
              </a:endParaRPr>
            </a:p>
          </p:txBody>
        </p:sp>
      </p:grpSp>
      <p:grpSp>
        <p:nvGrpSpPr>
          <p:cNvPr id="263" name="Google Shape;263;g310bc1ee9b4_0_46"/>
          <p:cNvGrpSpPr/>
          <p:nvPr/>
        </p:nvGrpSpPr>
        <p:grpSpPr>
          <a:xfrm>
            <a:off x="5006658" y="304000"/>
            <a:ext cx="2185247" cy="843833"/>
            <a:chOff x="4438180" y="2794957"/>
            <a:chExt cx="3281644" cy="1267207"/>
          </a:xfrm>
        </p:grpSpPr>
        <p:sp>
          <p:nvSpPr>
            <p:cNvPr id="264" name="Google Shape;264;g310bc1ee9b4_0_46"/>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g310bc1ee9b4_0_46"/>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g310bc1ee9b4_0_46"/>
            <p:cNvSpPr/>
            <p:nvPr/>
          </p:nvSpPr>
          <p:spPr>
            <a:xfrm>
              <a:off x="5027784" y="2794957"/>
              <a:ext cx="21327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Olukord</a:t>
              </a:r>
              <a:endParaRPr b="1" i="0" sz="2200" u="none" cap="none" strike="noStrike">
                <a:solidFill>
                  <a:schemeClr val="lt1"/>
                </a:solidFill>
                <a:latin typeface="Work Sans"/>
                <a:ea typeface="Work Sans"/>
                <a:cs typeface="Work Sans"/>
                <a:sym typeface="Work Sans"/>
              </a:endParaRPr>
            </a:p>
          </p:txBody>
        </p:sp>
      </p:grpSp>
      <p:grpSp>
        <p:nvGrpSpPr>
          <p:cNvPr id="267" name="Google Shape;267;g310bc1ee9b4_0_46"/>
          <p:cNvGrpSpPr/>
          <p:nvPr/>
        </p:nvGrpSpPr>
        <p:grpSpPr>
          <a:xfrm>
            <a:off x="1538975" y="416350"/>
            <a:ext cx="3629122" cy="2088000"/>
            <a:chOff x="1538975" y="416350"/>
            <a:chExt cx="3629122" cy="2088000"/>
          </a:xfrm>
        </p:grpSpPr>
        <p:pic>
          <p:nvPicPr>
            <p:cNvPr id="268" name="Google Shape;268;g310bc1ee9b4_0_46"/>
            <p:cNvPicPr preferRelativeResize="0"/>
            <p:nvPr/>
          </p:nvPicPr>
          <p:blipFill rotWithShape="1">
            <a:blip r:embed="rId4">
              <a:alphaModFix amt="90000"/>
            </a:blip>
            <a:srcRect b="0" l="0" r="0" t="0"/>
            <a:stretch/>
          </p:blipFill>
          <p:spPr>
            <a:xfrm>
              <a:off x="1538975" y="416350"/>
              <a:ext cx="3125700" cy="20880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69" name="Google Shape;269;g310bc1ee9b4_0_46"/>
            <p:cNvSpPr/>
            <p:nvPr/>
          </p:nvSpPr>
          <p:spPr>
            <a:xfrm rot="8989589">
              <a:off x="4599918"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g310bc1ee9b4_0_46"/>
            <p:cNvSpPr txBox="1"/>
            <p:nvPr/>
          </p:nvSpPr>
          <p:spPr>
            <a:xfrm>
              <a:off x="2257034" y="1006000"/>
              <a:ext cx="1689600" cy="84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rgbClr val="DAF1F1"/>
                  </a:solidFill>
                  <a:latin typeface="Work Sans"/>
                  <a:ea typeface="Work Sans"/>
                  <a:cs typeface="Work Sans"/>
                  <a:sym typeface="Work Sans"/>
                </a:rPr>
                <a:t>Mõtted</a:t>
              </a:r>
              <a:r>
                <a:rPr b="1" i="0" lang="en-US" sz="1800" u="none" cap="none" strike="noStrike">
                  <a:solidFill>
                    <a:srgbClr val="DAF1F1"/>
                  </a:solidFill>
                  <a:latin typeface="Work Sans"/>
                  <a:ea typeface="Work Sans"/>
                  <a:cs typeface="Work Sans"/>
                  <a:sym typeface="Work Sans"/>
                </a:rPr>
                <a:t>:</a:t>
              </a:r>
              <a:endParaRPr b="1" i="0" sz="1800" u="none" cap="none" strike="noStrike">
                <a:solidFill>
                  <a:srgbClr val="DAF1F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800"/>
                <a:buFont typeface="Arial"/>
                <a:buNone/>
              </a:pPr>
              <a:r>
                <a:rPr lang="en-US" sz="1800">
                  <a:solidFill>
                    <a:srgbClr val="DAF1F1"/>
                  </a:solidFill>
                  <a:latin typeface="Work Sans SemiBold"/>
                  <a:ea typeface="Work Sans SemiBold"/>
                  <a:cs typeface="Work Sans SemiBold"/>
                  <a:sym typeface="Work Sans SemiBold"/>
                </a:rPr>
                <a:t>Kui armas</a:t>
              </a:r>
              <a:r>
                <a:rPr b="0" i="0" lang="en-US" sz="1800" u="none" cap="none" strike="noStrike">
                  <a:solidFill>
                    <a:srgbClr val="DAF1F1"/>
                  </a:solidFill>
                  <a:latin typeface="Work Sans SemiBold"/>
                  <a:ea typeface="Work Sans SemiBold"/>
                  <a:cs typeface="Work Sans SemiBold"/>
                  <a:sym typeface="Work Sans SemiBold"/>
                </a:rPr>
                <a:t>!</a:t>
              </a:r>
              <a:endParaRPr b="0" i="0" sz="1800" u="none" cap="none" strike="noStrike">
                <a:solidFill>
                  <a:srgbClr val="DAF1F1"/>
                </a:solidFill>
                <a:latin typeface="Work Sans SemiBold"/>
                <a:ea typeface="Work Sans SemiBold"/>
                <a:cs typeface="Work Sans SemiBold"/>
                <a:sym typeface="Work Sans SemiBold"/>
              </a:endParaRPr>
            </a:p>
          </p:txBody>
        </p:sp>
      </p:grpSp>
      <p:grpSp>
        <p:nvGrpSpPr>
          <p:cNvPr id="271" name="Google Shape;271;g310bc1ee9b4_0_46"/>
          <p:cNvGrpSpPr/>
          <p:nvPr/>
        </p:nvGrpSpPr>
        <p:grpSpPr>
          <a:xfrm>
            <a:off x="7023906" y="351550"/>
            <a:ext cx="3632557" cy="2152800"/>
            <a:chOff x="7023906" y="351550"/>
            <a:chExt cx="3632557" cy="2152800"/>
          </a:xfrm>
        </p:grpSpPr>
        <p:pic>
          <p:nvPicPr>
            <p:cNvPr id="272" name="Google Shape;272;g310bc1ee9b4_0_46"/>
            <p:cNvPicPr preferRelativeResize="0"/>
            <p:nvPr/>
          </p:nvPicPr>
          <p:blipFill rotWithShape="1">
            <a:blip r:embed="rId5">
              <a:alphaModFix amt="90000"/>
            </a:blip>
            <a:srcRect b="23821" l="8867" r="0" t="7567"/>
            <a:stretch/>
          </p:blipFill>
          <p:spPr>
            <a:xfrm flipH="1">
              <a:off x="7530763" y="351550"/>
              <a:ext cx="3125700" cy="21528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73" name="Google Shape;273;g310bc1ee9b4_0_46"/>
            <p:cNvSpPr/>
            <p:nvPr/>
          </p:nvSpPr>
          <p:spPr>
            <a:xfrm flipH="1" rot="-8989589">
              <a:off x="7071889"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g310bc1ee9b4_0_46"/>
            <p:cNvSpPr txBox="1"/>
            <p:nvPr/>
          </p:nvSpPr>
          <p:spPr>
            <a:xfrm>
              <a:off x="7845173" y="924150"/>
              <a:ext cx="2496900" cy="84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rgbClr val="DAF1F1"/>
                  </a:solidFill>
                  <a:latin typeface="Work Sans"/>
                  <a:ea typeface="Work Sans"/>
                  <a:cs typeface="Work Sans"/>
                  <a:sym typeface="Work Sans"/>
                </a:rPr>
                <a:t>Mõtted</a:t>
              </a:r>
              <a:r>
                <a:rPr b="1" i="0" lang="en-US" sz="1800" u="none" cap="none" strike="noStrike">
                  <a:solidFill>
                    <a:srgbClr val="DAF1F1"/>
                  </a:solidFill>
                  <a:latin typeface="Work Sans"/>
                  <a:ea typeface="Work Sans"/>
                  <a:cs typeface="Work Sans"/>
                  <a:sym typeface="Work Sans"/>
                </a:rPr>
                <a:t>:</a:t>
              </a:r>
              <a:endParaRPr b="1" i="0" sz="1800" u="none" cap="none" strike="noStrike">
                <a:solidFill>
                  <a:srgbClr val="DAF1F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1800"/>
                <a:buFont typeface="Arial"/>
                <a:buNone/>
              </a:pPr>
              <a:r>
                <a:rPr lang="en-US" sz="1800">
                  <a:solidFill>
                    <a:srgbClr val="DAF1F1"/>
                  </a:solidFill>
                  <a:latin typeface="Work Sans SemiBold"/>
                  <a:ea typeface="Work Sans SemiBold"/>
                  <a:cs typeface="Work Sans SemiBold"/>
                  <a:sym typeface="Work Sans SemiBold"/>
                </a:rPr>
                <a:t>Mis siis, kui ta hammustab</a:t>
              </a:r>
              <a:r>
                <a:rPr b="0" i="0" lang="en-US" sz="1800" u="none" cap="none" strike="noStrike">
                  <a:solidFill>
                    <a:srgbClr val="DAF1F1"/>
                  </a:solidFill>
                  <a:latin typeface="Work Sans SemiBold"/>
                  <a:ea typeface="Work Sans SemiBold"/>
                  <a:cs typeface="Work Sans SemiBold"/>
                  <a:sym typeface="Work Sans SemiBold"/>
                </a:rPr>
                <a:t>?!</a:t>
              </a:r>
              <a:endParaRPr b="0" i="0" sz="1800" u="none" cap="none" strike="noStrike">
                <a:solidFill>
                  <a:srgbClr val="DAF1F1"/>
                </a:solidFill>
                <a:latin typeface="Work Sans SemiBold"/>
                <a:ea typeface="Work Sans SemiBold"/>
                <a:cs typeface="Work Sans SemiBold"/>
                <a:sym typeface="Work Sans SemiBold"/>
              </a:endParaRPr>
            </a:p>
          </p:txBody>
        </p:sp>
      </p:grpSp>
      <p:grpSp>
        <p:nvGrpSpPr>
          <p:cNvPr id="275" name="Google Shape;275;g310bc1ee9b4_0_46"/>
          <p:cNvGrpSpPr/>
          <p:nvPr/>
        </p:nvGrpSpPr>
        <p:grpSpPr>
          <a:xfrm>
            <a:off x="174600" y="2062618"/>
            <a:ext cx="2066819" cy="2111720"/>
            <a:chOff x="400393" y="2062632"/>
            <a:chExt cx="1841100" cy="2111720"/>
          </a:xfrm>
        </p:grpSpPr>
        <p:sp>
          <p:nvSpPr>
            <p:cNvPr id="276" name="Google Shape;276;g310bc1ee9b4_0_46"/>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g310bc1ee9b4_0_46"/>
            <p:cNvSpPr/>
            <p:nvPr/>
          </p:nvSpPr>
          <p:spPr>
            <a:xfrm>
              <a:off x="400393" y="2181452"/>
              <a:ext cx="1841100" cy="1992900"/>
            </a:xfrm>
            <a:prstGeom prst="ellipse">
              <a:avLst/>
            </a:prstGeom>
            <a:solidFill>
              <a:srgbClr val="4BA798">
                <a:alpha val="294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700" u="none" cap="none" strike="noStrike">
                  <a:solidFill>
                    <a:srgbClr val="14676B"/>
                  </a:solidFill>
                  <a:latin typeface="Work Sans"/>
                  <a:ea typeface="Work Sans"/>
                  <a:cs typeface="Work Sans"/>
                  <a:sym typeface="Work Sans"/>
                </a:rPr>
                <a:t>Emot</a:t>
              </a:r>
              <a:r>
                <a:rPr b="1" lang="en-US" sz="1700">
                  <a:solidFill>
                    <a:srgbClr val="14676B"/>
                  </a:solidFill>
                  <a:latin typeface="Work Sans"/>
                  <a:ea typeface="Work Sans"/>
                  <a:cs typeface="Work Sans"/>
                  <a:sym typeface="Work Sans"/>
                </a:rPr>
                <a:t>sio</a:t>
              </a:r>
              <a:r>
                <a:rPr b="1" i="0" lang="en-US" sz="1700" u="none" cap="none" strike="noStrike">
                  <a:solidFill>
                    <a:srgbClr val="14676B"/>
                  </a:solidFill>
                  <a:latin typeface="Work Sans"/>
                  <a:ea typeface="Work Sans"/>
                  <a:cs typeface="Work Sans"/>
                  <a:sym typeface="Work Sans"/>
                </a:rPr>
                <a:t>on</a:t>
              </a:r>
              <a:r>
                <a:rPr b="1" lang="en-US" sz="1700">
                  <a:solidFill>
                    <a:srgbClr val="14676B"/>
                  </a:solidFill>
                  <a:latin typeface="Work Sans"/>
                  <a:ea typeface="Work Sans"/>
                  <a:cs typeface="Work Sans"/>
                  <a:sym typeface="Work Sans"/>
                </a:rPr>
                <a:t>:</a:t>
              </a:r>
              <a:br>
                <a:rPr b="1" i="0" lang="en-US" sz="1900" u="none" cap="none" strike="noStrike">
                  <a:solidFill>
                    <a:srgbClr val="14676B"/>
                  </a:solidFill>
                  <a:latin typeface="Work Sans"/>
                  <a:ea typeface="Work Sans"/>
                  <a:cs typeface="Work Sans"/>
                  <a:sym typeface="Work Sans"/>
                </a:rPr>
              </a:br>
              <a:r>
                <a:rPr lang="en-US" sz="1900">
                  <a:solidFill>
                    <a:srgbClr val="14676B"/>
                  </a:solidFill>
                  <a:latin typeface="Work Sans Medium"/>
                  <a:ea typeface="Work Sans Medium"/>
                  <a:cs typeface="Work Sans Medium"/>
                  <a:sym typeface="Work Sans Medium"/>
                </a:rPr>
                <a:t>rõõm</a:t>
              </a:r>
              <a:r>
                <a:rPr b="0" i="0" lang="en-US" sz="1900" u="none" cap="none" strike="noStrike">
                  <a:solidFill>
                    <a:srgbClr val="14676B"/>
                  </a:solidFill>
                  <a:latin typeface="Work Sans Medium"/>
                  <a:ea typeface="Work Sans Medium"/>
                  <a:cs typeface="Work Sans Medium"/>
                  <a:sym typeface="Work Sans Medium"/>
                </a:rPr>
                <a:t> </a:t>
              </a:r>
              <a:endParaRPr b="0" i="0" sz="1900" u="none" cap="none" strike="noStrike">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b="0" i="0" lang="en-US" u="none" cap="none" strike="noStrike">
                  <a:solidFill>
                    <a:srgbClr val="14676B"/>
                  </a:solidFill>
                  <a:latin typeface="Work Sans Medium"/>
                  <a:ea typeface="Work Sans Medium"/>
                  <a:cs typeface="Work Sans Medium"/>
                  <a:sym typeface="Work Sans Medium"/>
                </a:rPr>
                <a:t>+ </a:t>
              </a:r>
              <a:r>
                <a:rPr lang="en-US">
                  <a:solidFill>
                    <a:srgbClr val="14676B"/>
                  </a:solidFill>
                  <a:latin typeface="Work Sans Medium"/>
                  <a:ea typeface="Work Sans Medium"/>
                  <a:cs typeface="Work Sans Medium"/>
                  <a:sym typeface="Work Sans Medium"/>
                </a:rPr>
                <a:t>füüsilised sümptomid</a:t>
              </a:r>
              <a:endParaRPr b="0" i="0" u="none" cap="none" strike="noStrike">
                <a:solidFill>
                  <a:srgbClr val="14676B"/>
                </a:solidFill>
                <a:latin typeface="Work Sans Medium"/>
                <a:ea typeface="Work Sans Medium"/>
                <a:cs typeface="Work Sans Medium"/>
                <a:sym typeface="Work Sans Medium"/>
              </a:endParaRPr>
            </a:p>
          </p:txBody>
        </p:sp>
      </p:grpSp>
      <p:grpSp>
        <p:nvGrpSpPr>
          <p:cNvPr id="278" name="Google Shape;278;g310bc1ee9b4_0_46"/>
          <p:cNvGrpSpPr/>
          <p:nvPr/>
        </p:nvGrpSpPr>
        <p:grpSpPr>
          <a:xfrm>
            <a:off x="9899635" y="2073978"/>
            <a:ext cx="2185217" cy="2116097"/>
            <a:chOff x="9899789" y="2073972"/>
            <a:chExt cx="1841113" cy="2116097"/>
          </a:xfrm>
        </p:grpSpPr>
        <p:sp>
          <p:nvSpPr>
            <p:cNvPr id="279" name="Google Shape;279;g310bc1ee9b4_0_46"/>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g310bc1ee9b4_0_46"/>
            <p:cNvSpPr/>
            <p:nvPr/>
          </p:nvSpPr>
          <p:spPr>
            <a:xfrm>
              <a:off x="9899802" y="2165669"/>
              <a:ext cx="1841100" cy="2024400"/>
            </a:xfrm>
            <a:prstGeom prst="ellipse">
              <a:avLst/>
            </a:prstGeom>
            <a:solidFill>
              <a:srgbClr val="4BA798">
                <a:alpha val="294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1800" u="none" cap="none" strike="noStrike">
                  <a:solidFill>
                    <a:srgbClr val="14676B"/>
                  </a:solidFill>
                  <a:latin typeface="Work Sans"/>
                  <a:ea typeface="Work Sans"/>
                  <a:cs typeface="Work Sans"/>
                  <a:sym typeface="Work Sans"/>
                </a:rPr>
                <a:t>Emot</a:t>
              </a:r>
              <a:r>
                <a:rPr b="1" lang="en-US" sz="1800">
                  <a:solidFill>
                    <a:srgbClr val="14676B"/>
                  </a:solidFill>
                  <a:latin typeface="Work Sans"/>
                  <a:ea typeface="Work Sans"/>
                  <a:cs typeface="Work Sans"/>
                  <a:sym typeface="Work Sans"/>
                </a:rPr>
                <a:t>sioo</a:t>
              </a:r>
              <a:r>
                <a:rPr b="1" i="0" lang="en-US" sz="1800" u="none" cap="none" strike="noStrike">
                  <a:solidFill>
                    <a:srgbClr val="14676B"/>
                  </a:solidFill>
                  <a:latin typeface="Work Sans"/>
                  <a:ea typeface="Work Sans"/>
                  <a:cs typeface="Work Sans"/>
                  <a:sym typeface="Work Sans"/>
                </a:rPr>
                <a:t>n:</a:t>
              </a:r>
              <a:br>
                <a:rPr b="1" i="0" lang="en-US" sz="2000" u="none" cap="none" strike="noStrike">
                  <a:solidFill>
                    <a:srgbClr val="14676B"/>
                  </a:solidFill>
                  <a:latin typeface="Work Sans"/>
                  <a:ea typeface="Work Sans"/>
                  <a:cs typeface="Work Sans"/>
                  <a:sym typeface="Work Sans"/>
                </a:rPr>
              </a:br>
              <a:r>
                <a:rPr lang="en-US" sz="2000">
                  <a:solidFill>
                    <a:srgbClr val="14676B"/>
                  </a:solidFill>
                  <a:latin typeface="Work Sans Medium"/>
                  <a:ea typeface="Work Sans Medium"/>
                  <a:cs typeface="Work Sans Medium"/>
                  <a:sym typeface="Work Sans Medium"/>
                </a:rPr>
                <a:t>hirm</a:t>
              </a:r>
              <a:r>
                <a:rPr b="0" i="0" lang="en-US" sz="2000" u="none" cap="none" strike="noStrike">
                  <a:solidFill>
                    <a:srgbClr val="14676B"/>
                  </a:solidFill>
                  <a:latin typeface="Work Sans Medium"/>
                  <a:ea typeface="Work Sans Medium"/>
                  <a:cs typeface="Work Sans Medium"/>
                  <a:sym typeface="Work Sans Medium"/>
                </a:rPr>
                <a:t> </a:t>
              </a:r>
              <a:endParaRPr b="0" i="0" sz="2000" u="none" cap="none" strike="noStrike">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b="0" i="0" lang="en-US" sz="1500" u="none" cap="none" strike="noStrike">
                  <a:solidFill>
                    <a:srgbClr val="14676B"/>
                  </a:solidFill>
                  <a:latin typeface="Work Sans Medium"/>
                  <a:ea typeface="Work Sans Medium"/>
                  <a:cs typeface="Work Sans Medium"/>
                  <a:sym typeface="Work Sans Medium"/>
                </a:rPr>
                <a:t>+ </a:t>
              </a:r>
              <a:r>
                <a:rPr lang="en-US" sz="1500">
                  <a:solidFill>
                    <a:srgbClr val="14676B"/>
                  </a:solidFill>
                  <a:latin typeface="Work Sans Medium"/>
                  <a:ea typeface="Work Sans Medium"/>
                  <a:cs typeface="Work Sans Medium"/>
                  <a:sym typeface="Work Sans Medium"/>
                </a:rPr>
                <a:t>füüsilised sümptomid</a:t>
              </a:r>
              <a:endParaRPr b="0" i="0" sz="1500" u="none" cap="none" strike="noStrike">
                <a:solidFill>
                  <a:srgbClr val="14676B"/>
                </a:solidFill>
                <a:latin typeface="Work Sans Medium"/>
                <a:ea typeface="Work Sans Medium"/>
                <a:cs typeface="Work Sans Medium"/>
                <a:sym typeface="Work Sans Medium"/>
              </a:endParaRPr>
            </a:p>
          </p:txBody>
        </p:sp>
      </p:grpSp>
      <p:sp>
        <p:nvSpPr>
          <p:cNvPr id="281" name="Google Shape;281;g310bc1ee9b4_0_46"/>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g310bc1ee9b4_0_46"/>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g310bc1ee9b4_0_46"/>
          <p:cNvSpPr/>
          <p:nvPr/>
        </p:nvSpPr>
        <p:spPr>
          <a:xfrm>
            <a:off x="2234702" y="5861375"/>
            <a:ext cx="2644200" cy="769500"/>
          </a:xfrm>
          <a:prstGeom prst="roundRect">
            <a:avLst>
              <a:gd fmla="val 16667" name="adj"/>
            </a:avLst>
          </a:prstGeom>
          <a:solidFill>
            <a:srgbClr val="DAF1F1"/>
          </a:solidFill>
          <a:ln cap="flat" cmpd="sng" w="19050">
            <a:solidFill>
              <a:srgbClr val="8FD4D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500">
                <a:solidFill>
                  <a:schemeClr val="dk1"/>
                </a:solidFill>
                <a:latin typeface="Calibri"/>
                <a:ea typeface="Calibri"/>
                <a:cs typeface="Calibri"/>
                <a:sym typeface="Calibri"/>
              </a:rPr>
              <a:t>Eelnevad kogemused</a:t>
            </a:r>
            <a:r>
              <a:rPr b="1" i="0" lang="en-US" sz="1500" u="none" cap="none" strike="noStrike">
                <a:solidFill>
                  <a:schemeClr val="dk1"/>
                </a:solidFill>
                <a:latin typeface="Calibri"/>
                <a:ea typeface="Calibri"/>
                <a:cs typeface="Calibri"/>
                <a:sym typeface="Calibri"/>
              </a:rPr>
              <a:t>:</a:t>
            </a:r>
            <a:endParaRPr b="1" i="0" sz="1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lang="en-US" sz="1500">
                <a:solidFill>
                  <a:schemeClr val="dk1"/>
                </a:solidFill>
                <a:latin typeface="Calibri"/>
                <a:ea typeface="Calibri"/>
                <a:cs typeface="Calibri"/>
                <a:sym typeface="Calibri"/>
              </a:rPr>
              <a:t>On omanud toredaid koeri</a:t>
            </a:r>
            <a:endParaRPr b="0" i="0" sz="1500" u="none" cap="none" strike="noStrike">
              <a:solidFill>
                <a:schemeClr val="dk1"/>
              </a:solidFill>
              <a:latin typeface="Calibri"/>
              <a:ea typeface="Calibri"/>
              <a:cs typeface="Calibri"/>
              <a:sym typeface="Calibri"/>
            </a:endParaRPr>
          </a:p>
        </p:txBody>
      </p:sp>
      <p:sp>
        <p:nvSpPr>
          <p:cNvPr id="284" name="Google Shape;284;g310bc1ee9b4_0_46"/>
          <p:cNvSpPr/>
          <p:nvPr/>
        </p:nvSpPr>
        <p:spPr>
          <a:xfrm>
            <a:off x="6148650" y="5861375"/>
            <a:ext cx="3138000" cy="769500"/>
          </a:xfrm>
          <a:prstGeom prst="roundRect">
            <a:avLst>
              <a:gd fmla="val 16667" name="adj"/>
            </a:avLst>
          </a:prstGeom>
          <a:solidFill>
            <a:srgbClr val="F2CB85">
              <a:alpha val="29800"/>
            </a:srgbClr>
          </a:solidFill>
          <a:ln cap="flat" cmpd="sng" w="19050">
            <a:solidFill>
              <a:srgbClr val="F2CB8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500">
                <a:solidFill>
                  <a:schemeClr val="dk1"/>
                </a:solidFill>
                <a:latin typeface="Calibri"/>
                <a:ea typeface="Calibri"/>
                <a:cs typeface="Calibri"/>
                <a:sym typeface="Calibri"/>
              </a:rPr>
              <a:t>Eelnevad kogemused</a:t>
            </a:r>
            <a:r>
              <a:rPr b="1" i="0" lang="en-US" sz="1500" u="none" cap="none" strike="noStrike">
                <a:solidFill>
                  <a:schemeClr val="dk1"/>
                </a:solidFill>
                <a:latin typeface="Calibri"/>
                <a:ea typeface="Calibri"/>
                <a:cs typeface="Calibri"/>
                <a:sym typeface="Calibri"/>
              </a:rPr>
              <a:t>:</a:t>
            </a:r>
            <a:endParaRPr b="1" i="0" sz="1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lang="en-US" sz="1500">
                <a:solidFill>
                  <a:schemeClr val="dk1"/>
                </a:solidFill>
                <a:latin typeface="Calibri"/>
                <a:ea typeface="Calibri"/>
                <a:cs typeface="Calibri"/>
                <a:sym typeface="Calibri"/>
              </a:rPr>
              <a:t>On koera käest hammustada saanud</a:t>
            </a:r>
            <a:endParaRPr b="0" i="0" sz="15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3090d6ba962_0_250"/>
          <p:cNvSpPr/>
          <p:nvPr/>
        </p:nvSpPr>
        <p:spPr>
          <a:xfrm>
            <a:off x="4954025" y="1453938"/>
            <a:ext cx="2290500" cy="1527000"/>
          </a:xfrm>
          <a:prstGeom prst="cloudCallout">
            <a:avLst>
              <a:gd fmla="val -20833" name="adj1"/>
              <a:gd fmla="val 62500" name="adj2"/>
            </a:avLst>
          </a:prstGeom>
          <a:solidFill>
            <a:srgbClr val="21B7A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rPr b="1" lang="en-US" sz="2000">
                <a:solidFill>
                  <a:srgbClr val="14676B"/>
                </a:solidFill>
                <a:latin typeface="Work Sans"/>
                <a:ea typeface="Work Sans"/>
                <a:cs typeface="Work Sans"/>
                <a:sym typeface="Work Sans"/>
              </a:rPr>
              <a:t>Mõtted</a:t>
            </a:r>
            <a:endParaRPr b="0" i="0" sz="1500" u="none" cap="none" strike="noStrike">
              <a:solidFill>
                <a:srgbClr val="000000"/>
              </a:solidFill>
              <a:latin typeface="Arial"/>
              <a:ea typeface="Arial"/>
              <a:cs typeface="Arial"/>
              <a:sym typeface="Arial"/>
            </a:endParaRPr>
          </a:p>
        </p:txBody>
      </p:sp>
      <p:grpSp>
        <p:nvGrpSpPr>
          <p:cNvPr id="290" name="Google Shape;290;g3090d6ba962_0_250"/>
          <p:cNvGrpSpPr/>
          <p:nvPr/>
        </p:nvGrpSpPr>
        <p:grpSpPr>
          <a:xfrm>
            <a:off x="4972642" y="5538918"/>
            <a:ext cx="2253283" cy="843836"/>
            <a:chOff x="4387094" y="2794964"/>
            <a:chExt cx="3383816" cy="1267211"/>
          </a:xfrm>
        </p:grpSpPr>
        <p:sp>
          <p:nvSpPr>
            <p:cNvPr id="291" name="Google Shape;291;g3090d6ba962_0_250"/>
            <p:cNvSpPr/>
            <p:nvPr/>
          </p:nvSpPr>
          <p:spPr>
            <a:xfrm>
              <a:off x="6503710"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3090d6ba962_0_250"/>
            <p:cNvSpPr/>
            <p:nvPr/>
          </p:nvSpPr>
          <p:spPr>
            <a:xfrm flipH="1">
              <a:off x="4387094"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3090d6ba962_0_250"/>
            <p:cNvSpPr/>
            <p:nvPr/>
          </p:nvSpPr>
          <p:spPr>
            <a:xfrm>
              <a:off x="4953596" y="2794975"/>
              <a:ext cx="22743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Käitumine</a:t>
              </a:r>
              <a:endParaRPr b="1" i="0" sz="2000" u="none" cap="none" strike="noStrike">
                <a:solidFill>
                  <a:schemeClr val="lt1"/>
                </a:solidFill>
                <a:latin typeface="Work Sans"/>
                <a:ea typeface="Work Sans"/>
                <a:cs typeface="Work Sans"/>
                <a:sym typeface="Work Sans"/>
              </a:endParaRPr>
            </a:p>
          </p:txBody>
        </p:sp>
      </p:grpSp>
      <p:grpSp>
        <p:nvGrpSpPr>
          <p:cNvPr id="294" name="Google Shape;294;g3090d6ba962_0_250"/>
          <p:cNvGrpSpPr/>
          <p:nvPr/>
        </p:nvGrpSpPr>
        <p:grpSpPr>
          <a:xfrm>
            <a:off x="5006658" y="322843"/>
            <a:ext cx="2185247" cy="843836"/>
            <a:chOff x="4438180" y="2794964"/>
            <a:chExt cx="3281644" cy="1267211"/>
          </a:xfrm>
        </p:grpSpPr>
        <p:sp>
          <p:nvSpPr>
            <p:cNvPr id="295" name="Google Shape;295;g3090d6ba962_0_250"/>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g3090d6ba962_0_250"/>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g3090d6ba962_0_250"/>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2000">
                  <a:solidFill>
                    <a:schemeClr val="lt1"/>
                  </a:solidFill>
                  <a:latin typeface="Work Sans"/>
                  <a:ea typeface="Work Sans"/>
                  <a:cs typeface="Work Sans"/>
                  <a:sym typeface="Work Sans"/>
                </a:rPr>
                <a:t>Olukord</a:t>
              </a:r>
              <a:endParaRPr b="1" i="0" sz="2000" u="none" cap="none" strike="noStrike">
                <a:solidFill>
                  <a:schemeClr val="lt1"/>
                </a:solidFill>
                <a:latin typeface="Work Sans"/>
                <a:ea typeface="Work Sans"/>
                <a:cs typeface="Work Sans"/>
                <a:sym typeface="Work Sans"/>
              </a:endParaRPr>
            </a:p>
          </p:txBody>
        </p:sp>
      </p:grpSp>
      <p:sp>
        <p:nvSpPr>
          <p:cNvPr id="298" name="Google Shape;298;g3090d6ba962_0_250"/>
          <p:cNvSpPr/>
          <p:nvPr/>
        </p:nvSpPr>
        <p:spPr>
          <a:xfrm rot="5400000">
            <a:off x="5837153" y="292562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g3090d6ba962_0_250"/>
          <p:cNvSpPr/>
          <p:nvPr/>
        </p:nvSpPr>
        <p:spPr>
          <a:xfrm rot="5400000">
            <a:off x="5837153" y="5059498"/>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00" name="Google Shape;300;g3090d6ba962_0_250"/>
          <p:cNvCxnSpPr>
            <a:stCxn id="292" idx="3"/>
            <a:endCxn id="289" idx="0"/>
          </p:cNvCxnSpPr>
          <p:nvPr/>
        </p:nvCxnSpPr>
        <p:spPr>
          <a:xfrm rot="10800000">
            <a:off x="4961242" y="2217432"/>
            <a:ext cx="11400" cy="3743400"/>
          </a:xfrm>
          <a:prstGeom prst="curvedConnector3">
            <a:avLst>
              <a:gd fmla="val 9355847" name="adj1"/>
            </a:avLst>
          </a:prstGeom>
          <a:noFill/>
          <a:ln cap="flat" cmpd="sng" w="38100">
            <a:solidFill>
              <a:srgbClr val="4B9073"/>
            </a:solidFill>
            <a:prstDash val="solid"/>
            <a:round/>
            <a:headEnd len="sm" w="sm" type="none"/>
            <a:tailEnd len="med" w="med" type="triangle"/>
          </a:ln>
        </p:spPr>
      </p:cxnSp>
      <p:sp>
        <p:nvSpPr>
          <p:cNvPr id="301" name="Google Shape;301;g3090d6ba962_0_250"/>
          <p:cNvSpPr/>
          <p:nvPr/>
        </p:nvSpPr>
        <p:spPr>
          <a:xfrm rot="5400000">
            <a:off x="5837153" y="105722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02" name="Google Shape;302;g3090d6ba962_0_250"/>
          <p:cNvCxnSpPr>
            <a:stCxn id="289" idx="0"/>
            <a:endCxn id="296" idx="3"/>
          </p:cNvCxnSpPr>
          <p:nvPr/>
        </p:nvCxnSpPr>
        <p:spPr>
          <a:xfrm flipH="1" rot="10800000">
            <a:off x="4961130" y="744738"/>
            <a:ext cx="45600" cy="1472700"/>
          </a:xfrm>
          <a:prstGeom prst="curvedConnector3">
            <a:avLst>
              <a:gd fmla="val -1309989" name="adj1"/>
            </a:avLst>
          </a:prstGeom>
          <a:noFill/>
          <a:ln cap="flat" cmpd="sng" w="38100">
            <a:solidFill>
              <a:srgbClr val="4B9073"/>
            </a:solidFill>
            <a:prstDash val="solid"/>
            <a:round/>
            <a:headEnd len="sm" w="sm" type="none"/>
            <a:tailEnd len="med" w="med" type="triangle"/>
          </a:ln>
        </p:spPr>
      </p:cxnSp>
      <p:sp>
        <p:nvSpPr>
          <p:cNvPr id="303" name="Google Shape;303;g3090d6ba962_0_250"/>
          <p:cNvSpPr/>
          <p:nvPr/>
        </p:nvSpPr>
        <p:spPr>
          <a:xfrm>
            <a:off x="5054087" y="3044075"/>
            <a:ext cx="2090400" cy="2090100"/>
          </a:xfrm>
          <a:prstGeom prst="ellipse">
            <a:avLst/>
          </a:prstGeom>
          <a:solidFill>
            <a:srgbClr val="4BA798">
              <a:alpha val="29409"/>
            </a:srgbClr>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900"/>
              <a:buFont typeface="Arial"/>
              <a:buNone/>
            </a:pPr>
            <a:r>
              <a:rPr b="1" lang="en-US" sz="1700">
                <a:solidFill>
                  <a:srgbClr val="14676B"/>
                </a:solidFill>
                <a:latin typeface="Work Sans"/>
                <a:ea typeface="Work Sans"/>
                <a:cs typeface="Work Sans"/>
                <a:sym typeface="Work Sans"/>
              </a:rPr>
              <a:t>Emotsioon + füüsilised sümptomid</a:t>
            </a:r>
            <a:endParaRPr sz="2700">
              <a:solidFill>
                <a:srgbClr val="14676B"/>
              </a:solidFill>
              <a:latin typeface="Work Sans Medium"/>
              <a:ea typeface="Work Sans Medium"/>
              <a:cs typeface="Work Sans Medium"/>
              <a:sym typeface="Work Sans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1"/>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1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0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0"/>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299"/>
                                        </p:tgtEl>
                                        <p:attrNameLst>
                                          <p:attrName>style.visibility</p:attrName>
                                        </p:attrNameLst>
                                      </p:cBhvr>
                                      <p:to>
                                        <p:strVal val="visible"/>
                                      </p:to>
                                    </p:set>
                                    <p:animEffect filter="fade" transition="in">
                                      <p:cBhvr>
                                        <p:cTn dur="100"/>
                                        <p:tgtEl>
                                          <p:spTgt spid="2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0"/>
                                        </p:tgtEl>
                                        <p:attrNameLst>
                                          <p:attrName>style.visibility</p:attrName>
                                        </p:attrNameLst>
                                      </p:cBhvr>
                                      <p:to>
                                        <p:strVal val="visible"/>
                                      </p:to>
                                    </p:set>
                                    <p:animEffect filter="fade" transition="in">
                                      <p:cBhvr>
                                        <p:cTn dur="1000"/>
                                        <p:tgtEl>
                                          <p:spTgt spid="3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800"/>
                                        <p:tgtEl>
                                          <p:spTgt spid="3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2019-01-23T07:32:06Z</dcterms:created>
  <dc:creator>SlideFactory</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47.0</vt:r8>
  </property>
</Properties>
</file>