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12192000"/>
  <p:notesSz cx="7559675" cy="10691800"/>
  <p:embeddedFontLst>
    <p:embeddedFont>
      <p:font typeface="Work Sans Medium"/>
      <p:regular r:id="rId28"/>
      <p:bold r:id="rId29"/>
      <p:italic r:id="rId30"/>
      <p:boldItalic r:id="rId31"/>
    </p:embeddedFont>
    <p:embeddedFont>
      <p:font typeface="Work Sans"/>
      <p:regular r:id="rId32"/>
      <p:bold r:id="rId33"/>
      <p:italic r:id="rId34"/>
      <p:boldItalic r:id="rId35"/>
    </p:embeddedFont>
    <p:embeddedFont>
      <p:font typeface="Work Sans SemiBold"/>
      <p:regular r:id="rId36"/>
      <p:bold r:id="rId37"/>
      <p:italic r:id="rId38"/>
      <p:boldItalic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4" roundtripDataSignature="AMtx7mg4n6o3ZxIHpHtsHAZJfLtomB0k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5.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slide" Target="slides/slide17.xml"/><Relationship Id="rId44" Type="http://customschemas.google.com/relationships/presentationmetadata" Target="metadata"/><Relationship Id="rId21" Type="http://schemas.openxmlformats.org/officeDocument/2006/relationships/slide" Target="slides/slide16.xml"/><Relationship Id="rId43" Type="http://schemas.openxmlformats.org/officeDocument/2006/relationships/font" Target="fonts/OpenSans-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WorkSansMedium-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WorkSansMedium-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WorkSansMedium-boldItalic.fntdata"/><Relationship Id="rId30" Type="http://schemas.openxmlformats.org/officeDocument/2006/relationships/font" Target="fonts/WorkSansMedium-italic.fntdata"/><Relationship Id="rId11" Type="http://schemas.openxmlformats.org/officeDocument/2006/relationships/slide" Target="slides/slide6.xml"/><Relationship Id="rId33" Type="http://schemas.openxmlformats.org/officeDocument/2006/relationships/font" Target="fonts/WorkSans-bold.fntdata"/><Relationship Id="rId10" Type="http://schemas.openxmlformats.org/officeDocument/2006/relationships/slide" Target="slides/slide5.xml"/><Relationship Id="rId32" Type="http://schemas.openxmlformats.org/officeDocument/2006/relationships/font" Target="fonts/WorkSans-regular.fntdata"/><Relationship Id="rId13" Type="http://schemas.openxmlformats.org/officeDocument/2006/relationships/slide" Target="slides/slide8.xml"/><Relationship Id="rId35" Type="http://schemas.openxmlformats.org/officeDocument/2006/relationships/font" Target="fonts/WorkSans-boldItalic.fntdata"/><Relationship Id="rId12" Type="http://schemas.openxmlformats.org/officeDocument/2006/relationships/slide" Target="slides/slide7.xml"/><Relationship Id="rId34" Type="http://schemas.openxmlformats.org/officeDocument/2006/relationships/font" Target="fonts/WorkSans-italic.fntdata"/><Relationship Id="rId15" Type="http://schemas.openxmlformats.org/officeDocument/2006/relationships/slide" Target="slides/slide10.xml"/><Relationship Id="rId37" Type="http://schemas.openxmlformats.org/officeDocument/2006/relationships/font" Target="fonts/WorkSansSemiBold-bold.fntdata"/><Relationship Id="rId14" Type="http://schemas.openxmlformats.org/officeDocument/2006/relationships/slide" Target="slides/slide9.xml"/><Relationship Id="rId36" Type="http://schemas.openxmlformats.org/officeDocument/2006/relationships/font" Target="fonts/WorkSansSemiBold-regular.fntdata"/><Relationship Id="rId17" Type="http://schemas.openxmlformats.org/officeDocument/2006/relationships/slide" Target="slides/slide12.xml"/><Relationship Id="rId39" Type="http://schemas.openxmlformats.org/officeDocument/2006/relationships/font" Target="fonts/WorkSansSemiBold-boldItalic.fntdata"/><Relationship Id="rId16" Type="http://schemas.openxmlformats.org/officeDocument/2006/relationships/slide" Target="slides/slide11.xml"/><Relationship Id="rId38" Type="http://schemas.openxmlformats.org/officeDocument/2006/relationships/font" Target="fonts/WorkSansSemi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[Session 3.1 – </a:t>
            </a:r>
            <a:r>
              <a:rPr b="1" lang="en-US">
                <a:solidFill>
                  <a:schemeClr val="dk1"/>
                </a:solidFill>
              </a:rPr>
              <a:t>20 min</a:t>
            </a:r>
            <a:r>
              <a:rPr lang="en-US">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[Things you need to know or do with the slide are written brackets.]</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accent3"/>
                </a:solidFill>
              </a:rPr>
              <a:t>[Things you should do before showing the slide/slideshow are colored red.]</a:t>
            </a:r>
            <a:endParaRPr>
              <a:solidFill>
                <a:schemeClr val="accent3"/>
              </a:solidFill>
            </a:endParaRPr>
          </a:p>
          <a:p>
            <a:pPr indent="0" lvl="0" marL="0" rtl="0" algn="l">
              <a:spcBef>
                <a:spcPts val="0"/>
              </a:spcBef>
              <a:spcAft>
                <a:spcPts val="0"/>
              </a:spcAft>
              <a:buClr>
                <a:schemeClr val="dk1"/>
              </a:buClr>
              <a:buSzPts val="1100"/>
              <a:buFont typeface="Arial"/>
              <a:buNone/>
            </a:pPr>
            <a:r>
              <a:rPr b="1" lang="en-US">
                <a:solidFill>
                  <a:schemeClr val="dk1"/>
                </a:solidFill>
              </a:rPr>
              <a:t>[Time per activity is in bold.]</a:t>
            </a:r>
            <a:endParaRPr>
              <a:solidFill>
                <a:srgbClr val="F25620"/>
              </a:solidFill>
            </a:endParaRPr>
          </a:p>
          <a:p>
            <a:pPr indent="0" lvl="0" marL="0" rtl="0" algn="l">
              <a:lnSpc>
                <a:spcPct val="100000"/>
              </a:lnSpc>
              <a:spcBef>
                <a:spcPts val="0"/>
              </a:spcBef>
              <a:spcAft>
                <a:spcPts val="0"/>
              </a:spcAft>
              <a:buSzPts val="1100"/>
              <a:buNone/>
            </a:pPr>
            <a:r>
              <a:t/>
            </a:r>
            <a:endParaRPr/>
          </a:p>
          <a:p>
            <a:pPr indent="0" lvl="0" marL="0" rtl="0" algn="l">
              <a:spcBef>
                <a:spcPts val="0"/>
              </a:spcBef>
              <a:spcAft>
                <a:spcPts val="0"/>
              </a:spcAft>
              <a:buSzPts val="1100"/>
              <a:buNone/>
            </a:pPr>
            <a:r>
              <a:rPr b="1" lang="en-US">
                <a:solidFill>
                  <a:schemeClr val="accent3"/>
                </a:solidFill>
              </a:rPr>
              <a:t>[Fill in local mental health resources on page 19!]</a:t>
            </a:r>
            <a:endParaRPr b="1">
              <a:solidFill>
                <a:schemeClr val="accent3"/>
              </a:solidFill>
            </a:endParaRPr>
          </a:p>
          <a:p>
            <a:pPr indent="0" lvl="0" marL="0" rtl="0" algn="l">
              <a:spcBef>
                <a:spcPts val="0"/>
              </a:spcBef>
              <a:spcAft>
                <a:spcPts val="0"/>
              </a:spcAft>
              <a:buClr>
                <a:schemeClr val="dk1"/>
              </a:buClr>
              <a:buSzPts val="1100"/>
              <a:buFont typeface="Arial"/>
              <a:buNone/>
            </a:pPr>
            <a:r>
              <a:rPr b="1" lang="en-US">
                <a:solidFill>
                  <a:schemeClr val="accent3"/>
                </a:solidFill>
              </a:rPr>
              <a:t>[Have ready handouts 1, 2 and 3 to share with the participants. See pages 14 &amp; 21.]</a:t>
            </a:r>
            <a:endParaRPr b="1">
              <a:solidFill>
                <a:schemeClr val="accent3"/>
              </a:solidFill>
            </a:endParaRPr>
          </a:p>
        </p:txBody>
      </p:sp>
      <p:sp>
        <p:nvSpPr>
          <p:cNvPr id="115" name="Google Shape;115;p1: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090d6ba962_0_25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3090d6ba962_0_250: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is the theoretical framework that we have built with the example. </a:t>
            </a:r>
            <a:endParaRPr/>
          </a:p>
          <a:p>
            <a:pPr indent="0" lvl="0" marL="0" rtl="0" algn="l">
              <a:spcBef>
                <a:spcPts val="0"/>
              </a:spcBef>
              <a:spcAft>
                <a:spcPts val="0"/>
              </a:spcAft>
              <a:buNone/>
            </a:pPr>
            <a:r>
              <a:rPr lang="en-US"/>
              <a:t>The </a:t>
            </a:r>
            <a:r>
              <a:rPr b="1" lang="en-US"/>
              <a:t>situation</a:t>
            </a:r>
            <a:r>
              <a:rPr lang="en-US"/>
              <a:t> leads to </a:t>
            </a:r>
            <a:r>
              <a:rPr b="1" lang="en-US"/>
              <a:t>thoughts/mental images</a:t>
            </a:r>
            <a:r>
              <a:rPr lang="en-US"/>
              <a:t>, which causes </a:t>
            </a:r>
            <a:r>
              <a:rPr b="1" lang="en-US"/>
              <a:t>emotions</a:t>
            </a:r>
            <a:r>
              <a:rPr lang="en-US"/>
              <a:t> that make us </a:t>
            </a:r>
            <a:r>
              <a:rPr b="1" lang="en-US"/>
              <a:t>act</a:t>
            </a:r>
            <a:r>
              <a:rPr lang="en-US"/>
              <a:t> in a certain way. </a:t>
            </a:r>
            <a:endParaRPr/>
          </a:p>
          <a:p>
            <a:pPr indent="0" lvl="0" marL="0" rtl="0" algn="l">
              <a:spcBef>
                <a:spcPts val="0"/>
              </a:spcBef>
              <a:spcAft>
                <a:spcPts val="0"/>
              </a:spcAft>
              <a:buNone/>
            </a:pPr>
            <a:r>
              <a:rPr b="1" lang="en-US"/>
              <a:t>These actions often reinforce the thoughts we had</a:t>
            </a:r>
            <a:r>
              <a:rPr lang="en-US"/>
              <a:t> (our brain learns what to fear and what to love). </a:t>
            </a:r>
            <a:endParaRPr/>
          </a:p>
          <a:p>
            <a:pPr indent="0" lvl="0" marL="0" rtl="0" algn="l">
              <a:spcBef>
                <a:spcPts val="0"/>
              </a:spcBef>
              <a:spcAft>
                <a:spcPts val="0"/>
              </a:spcAft>
              <a:buNone/>
            </a:pPr>
            <a:r>
              <a:rPr lang="en-US"/>
              <a:t>And that sometimes also </a:t>
            </a:r>
            <a:r>
              <a:rPr b="1" lang="en-US"/>
              <a:t>makes similar situations occur again</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[You can give an example if it is asked: if you are socially anxious and eat in a cafeteria, you might think “I will drop my glass and make a fool of myself”, this will cause fear and your hands trembling. The trembling will cause you to grip the glass more firmly, This makes the trembling worse and reinforces the thought. It also makes you more likely to think, feel and act the same in similar situations in the future.]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090d6ba962_0_27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090d6ba962_0_27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before clicking:]</a:t>
            </a:r>
            <a:endParaRPr>
              <a:solidFill>
                <a:schemeClr val="dk1"/>
              </a:solidFill>
            </a:endParaRPr>
          </a:p>
          <a:p>
            <a:pPr indent="0" lvl="0" marL="0" rtl="0" algn="l">
              <a:spcBef>
                <a:spcPts val="0"/>
              </a:spcBef>
              <a:spcAft>
                <a:spcPts val="0"/>
              </a:spcAft>
              <a:buNone/>
            </a:pPr>
            <a:r>
              <a:rPr lang="en-US">
                <a:solidFill>
                  <a:schemeClr val="dk1"/>
                </a:solidFill>
              </a:rPr>
              <a:t>Actually, all aspects are connected to each other.</a:t>
            </a:r>
            <a:endParaRPr>
              <a:solidFill>
                <a:schemeClr val="dk1"/>
              </a:solidFill>
            </a:endParaRPr>
          </a:p>
          <a:p>
            <a:pPr indent="0" lvl="0" marL="0" rtl="0" algn="l">
              <a:spcBef>
                <a:spcPts val="0"/>
              </a:spcBef>
              <a:spcAft>
                <a:spcPts val="0"/>
              </a:spcAft>
              <a:buNone/>
            </a:pPr>
            <a:r>
              <a:rPr lang="en-US">
                <a:solidFill>
                  <a:schemeClr val="dk1"/>
                </a:solidFill>
              </a:rPr>
              <a:t>However, note that the arrow from the </a:t>
            </a:r>
            <a:r>
              <a:rPr b="1" lang="en-US">
                <a:solidFill>
                  <a:schemeClr val="dk1"/>
                </a:solidFill>
              </a:rPr>
              <a:t>situation</a:t>
            </a:r>
            <a:r>
              <a:rPr lang="en-US">
                <a:solidFill>
                  <a:schemeClr val="dk1"/>
                </a:solidFill>
              </a:rPr>
              <a:t> goes towards the </a:t>
            </a:r>
            <a:r>
              <a:rPr b="1" lang="en-US">
                <a:solidFill>
                  <a:schemeClr val="dk1"/>
                </a:solidFill>
              </a:rPr>
              <a:t>thoughts</a:t>
            </a:r>
            <a:r>
              <a:rPr lang="en-US">
                <a:solidFill>
                  <a:schemeClr val="dk1"/>
                </a:solidFill>
              </a:rPr>
              <a:t> first. </a:t>
            </a:r>
            <a:endParaRPr>
              <a:solidFill>
                <a:schemeClr val="dk1"/>
              </a:solidFill>
            </a:endParaRPr>
          </a:p>
          <a:p>
            <a:pPr indent="0" lvl="0" marL="0" rtl="0" algn="l">
              <a:spcBef>
                <a:spcPts val="0"/>
              </a:spcBef>
              <a:spcAft>
                <a:spcPts val="0"/>
              </a:spcAft>
              <a:buNone/>
            </a:pPr>
            <a:r>
              <a:rPr b="1" lang="en-US">
                <a:solidFill>
                  <a:schemeClr val="dk1"/>
                </a:solidFill>
              </a:rPr>
              <a:t>We don’t feel anything until our brain has evaluated the situation and given it a meaning. </a:t>
            </a:r>
            <a:endParaRPr b="1">
              <a:solidFill>
                <a:schemeClr val="dk1"/>
              </a:solidFill>
            </a:endParaRPr>
          </a:p>
          <a:p>
            <a:pPr indent="0" lvl="0" marL="0" rtl="0" algn="l">
              <a:spcBef>
                <a:spcPts val="0"/>
              </a:spcBef>
              <a:spcAft>
                <a:spcPts val="0"/>
              </a:spcAft>
              <a:buNone/>
            </a:pPr>
            <a:r>
              <a:rPr lang="en-US">
                <a:solidFill>
                  <a:schemeClr val="dk1"/>
                </a:solidFill>
              </a:rPr>
              <a:t>This meaning can be in accordance with objective reality or not (e.g. thinking a branch in the forest is a snake and feeling fear).</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US"/>
              <a:t>[Click open the interventions while reading out loud:]</a:t>
            </a:r>
            <a:endParaRPr/>
          </a:p>
          <a:p>
            <a:pPr indent="0" lvl="0" marL="0" rtl="0" algn="l">
              <a:spcBef>
                <a:spcPts val="0"/>
              </a:spcBef>
              <a:spcAft>
                <a:spcPts val="0"/>
              </a:spcAft>
              <a:buNone/>
            </a:pPr>
            <a:r>
              <a:rPr b="1" lang="en-US"/>
              <a:t>This is the CBT Five Areas model. It also points out how one can intervene to change one’s thoughts </a:t>
            </a:r>
            <a:r>
              <a:rPr lang="en-US"/>
              <a:t>(through awareness and recognition)</a:t>
            </a:r>
            <a:r>
              <a:rPr b="1" lang="en-US"/>
              <a:t>, physical reactions </a:t>
            </a:r>
            <a:r>
              <a:rPr lang="en-US"/>
              <a:t>(through relaxation training)</a:t>
            </a:r>
            <a:r>
              <a:rPr b="1" lang="en-US"/>
              <a:t> </a:t>
            </a:r>
            <a:r>
              <a:rPr lang="en-US"/>
              <a:t>and</a:t>
            </a:r>
            <a:r>
              <a:rPr b="1" lang="en-US"/>
              <a:t> behaviours </a:t>
            </a:r>
            <a:r>
              <a:rPr lang="en-US"/>
              <a:t>(through learning coping skills and </a:t>
            </a:r>
            <a:r>
              <a:rPr lang="en-US"/>
              <a:t>re-exposing</a:t>
            </a:r>
            <a:r>
              <a:rPr lang="en-US"/>
              <a:t> oneself to situations to practice these skills)</a:t>
            </a:r>
            <a:r>
              <a:rPr b="1" lang="en-US"/>
              <a:t>. You probably notice that there is no intervention for emotions.</a:t>
            </a:r>
            <a:r>
              <a:rPr lang="en-US"/>
              <a:t> The only “intervention” for emotions is to accept them. </a:t>
            </a:r>
            <a:endParaRPr/>
          </a:p>
          <a:p>
            <a:pPr indent="0" lvl="0" marL="0" rtl="0" algn="l">
              <a:spcBef>
                <a:spcPts val="0"/>
              </a:spcBef>
              <a:spcAft>
                <a:spcPts val="0"/>
              </a:spcAft>
              <a:buNone/>
            </a:pPr>
            <a:r>
              <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090d6ba962_0_32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090d6ba962_0_32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Here is an example with climate anxiety. What do you think the first person may do? And the second? Which one is more likely to act constructively?</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2d3b5114961_0_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5" name="Google Shape;425;g2d3b5114961_0_4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[Ask this question </a:t>
            </a:r>
            <a:r>
              <a:rPr b="1" lang="en-US">
                <a:solidFill>
                  <a:schemeClr val="dk1"/>
                </a:solidFill>
              </a:rPr>
              <a:t>in Menti </a:t>
            </a:r>
            <a:r>
              <a:rPr lang="en-US">
                <a:solidFill>
                  <a:schemeClr val="dk1"/>
                </a:solidFill>
              </a:rPr>
              <a:t>or using post-it notes – </a:t>
            </a:r>
            <a:r>
              <a:rPr b="1" lang="en-US">
                <a:solidFill>
                  <a:schemeClr val="dk1"/>
                </a:solidFill>
              </a:rPr>
              <a:t>5 min</a:t>
            </a:r>
            <a:r>
              <a:rPr lang="en-US">
                <a:solidFill>
                  <a:schemeClr val="dk1"/>
                </a:solidFill>
              </a:rPr>
              <a:t>]</a:t>
            </a:r>
            <a:endParaRPr>
              <a:solidFill>
                <a:schemeClr val="dk1"/>
              </a:solidFill>
            </a:endParaRPr>
          </a:p>
          <a:p>
            <a:pPr indent="0" lvl="0" marL="0" rtl="0" algn="l">
              <a:spcBef>
                <a:spcPts val="0"/>
              </a:spcBef>
              <a:spcAft>
                <a:spcPts val="0"/>
              </a:spcAft>
              <a:buSzPts val="1100"/>
              <a:buNone/>
            </a:pPr>
            <a:r>
              <a:rPr lang="en-US">
                <a:solidFill>
                  <a:schemeClr val="dk1"/>
                </a:solidFill>
              </a:rPr>
              <a:t>[Look at the answers –</a:t>
            </a:r>
            <a:r>
              <a:rPr b="1" lang="en-US">
                <a:solidFill>
                  <a:schemeClr val="dk1"/>
                </a:solidFill>
              </a:rPr>
              <a:t> 2 min</a:t>
            </a:r>
            <a:r>
              <a:rPr lang="en-US">
                <a:solidFill>
                  <a:schemeClr val="dk1"/>
                </a:solidFill>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3090d6ba962_0_40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3090d6ba962_0_409: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[Compare and conclude.]</a:t>
            </a:r>
            <a:endParaRPr/>
          </a:p>
          <a:p>
            <a:pPr indent="0" lvl="0" marL="0" rtl="0" algn="l">
              <a:spcBef>
                <a:spcPts val="0"/>
              </a:spcBef>
              <a:spcAft>
                <a:spcPts val="0"/>
              </a:spcAft>
              <a:buNone/>
            </a:pPr>
            <a:r>
              <a:rPr lang="en-US"/>
              <a:t>In order to help a young person to move from non-productive behaviour (scrolling etc) to productive behaviour in dealing with the emotions and the problem at hand, it is important to make clear that we can</a:t>
            </a:r>
            <a:endParaRPr/>
          </a:p>
          <a:p>
            <a:pPr indent="-298450" lvl="0" marL="457200" rtl="0" algn="l">
              <a:spcBef>
                <a:spcPts val="0"/>
              </a:spcBef>
              <a:spcAft>
                <a:spcPts val="0"/>
              </a:spcAft>
              <a:buSzPts val="1100"/>
              <a:buChar char="-"/>
            </a:pPr>
            <a:r>
              <a:rPr lang="en-US"/>
              <a:t>dispute and analyse thoughts plus create more useful ones</a:t>
            </a:r>
            <a:endParaRPr/>
          </a:p>
          <a:p>
            <a:pPr indent="-298450" lvl="0" marL="457200" rtl="0" algn="l">
              <a:spcBef>
                <a:spcPts val="0"/>
              </a:spcBef>
              <a:spcAft>
                <a:spcPts val="0"/>
              </a:spcAft>
              <a:buSzPts val="1100"/>
              <a:buChar char="-"/>
            </a:pPr>
            <a:r>
              <a:rPr lang="en-US"/>
              <a:t>accept the feelings and let them subside (</a:t>
            </a:r>
            <a:r>
              <a:rPr lang="en-US">
                <a:solidFill>
                  <a:schemeClr val="dk1"/>
                </a:solidFill>
              </a:rPr>
              <a:t>i</a:t>
            </a:r>
            <a:r>
              <a:rPr lang="en-US">
                <a:solidFill>
                  <a:schemeClr val="dk1"/>
                </a:solidFill>
              </a:rPr>
              <a:t>t helps if someone else validates and normalizes them)</a:t>
            </a:r>
            <a:endParaRPr/>
          </a:p>
          <a:p>
            <a:pPr indent="-298450" lvl="0" marL="457200" rtl="0" algn="l">
              <a:spcBef>
                <a:spcPts val="0"/>
              </a:spcBef>
              <a:spcAft>
                <a:spcPts val="0"/>
              </a:spcAft>
              <a:buSzPts val="1100"/>
              <a:buChar char="-"/>
            </a:pPr>
            <a:r>
              <a:rPr lang="en-US"/>
              <a:t>change our behaviour, do things differently (</a:t>
            </a:r>
            <a:r>
              <a:rPr lang="en-US">
                <a:solidFill>
                  <a:schemeClr val="dk1"/>
                </a:solidFill>
              </a:rPr>
              <a:t>t</a:t>
            </a:r>
            <a:r>
              <a:rPr lang="en-US">
                <a:solidFill>
                  <a:schemeClr val="dk1"/>
                </a:solidFill>
              </a:rPr>
              <a:t>his also makes thoughts and feelings change)</a:t>
            </a:r>
            <a:endParaRPr/>
          </a:p>
          <a:p>
            <a:pPr indent="0" lvl="0" marL="0" rtl="0" algn="l">
              <a:spcBef>
                <a:spcPts val="0"/>
              </a:spcBef>
              <a:spcAft>
                <a:spcPts val="0"/>
              </a:spcAft>
              <a:buNone/>
            </a:pPr>
            <a:r>
              <a:rPr lang="en-US"/>
              <a:t>We are going to look at methods that help us do each of those in the next sessions.</a:t>
            </a:r>
            <a:endParaRPr>
              <a:solidFill>
                <a:srgbClr val="F2562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30a1983f2a8_0_31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[Opening slide of session 3.2. –</a:t>
            </a:r>
            <a:r>
              <a:rPr b="1" lang="en-US">
                <a:solidFill>
                  <a:schemeClr val="dk1"/>
                </a:solidFill>
              </a:rPr>
              <a:t> 20 min</a:t>
            </a:r>
            <a:r>
              <a:rPr lang="en-US">
                <a:solidFill>
                  <a:schemeClr val="dk1"/>
                </a:solidFill>
              </a:rPr>
              <a:t>]</a:t>
            </a:r>
            <a:endParaRPr>
              <a:solidFill>
                <a:schemeClr val="dk1"/>
              </a:solidFill>
            </a:endParaRPr>
          </a:p>
        </p:txBody>
      </p:sp>
      <p:sp>
        <p:nvSpPr>
          <p:cNvPr id="441" name="Google Shape;441;g30a1983f2a8_0_31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30a1983f2a8_0_2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g30a1983f2a8_0_2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In some cases, working with feelings, thoughts and behaviours according to the CBT model is not enough. </a:t>
            </a:r>
            <a:endParaRPr/>
          </a:p>
          <a:p>
            <a:pPr indent="0" lvl="0" marL="0" rtl="0" algn="l">
              <a:lnSpc>
                <a:spcPct val="100000"/>
              </a:lnSpc>
              <a:spcBef>
                <a:spcPts val="0"/>
              </a:spcBef>
              <a:spcAft>
                <a:spcPts val="0"/>
              </a:spcAft>
              <a:buSzPts val="1100"/>
              <a:buNone/>
            </a:pPr>
            <a:r>
              <a:rPr lang="en-US"/>
              <a:t>We need to know when additional help by professionals is definitely needed.</a:t>
            </a:r>
            <a:endParaRPr/>
          </a:p>
          <a:p>
            <a:pPr indent="0" lvl="0" marL="0" rtl="0" algn="l">
              <a:lnSpc>
                <a:spcPct val="100000"/>
              </a:lnSpc>
              <a:spcBef>
                <a:spcPts val="0"/>
              </a:spcBef>
              <a:spcAft>
                <a:spcPts val="0"/>
              </a:spcAft>
              <a:buSzPts val="1100"/>
              <a:buNone/>
            </a:pPr>
            <a:r>
              <a:rPr lang="en-US"/>
              <a:t>[Read out loud]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30a1983f2a8_0_3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g30a1983f2a8_0_3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What to if you notice such indicators with someone or they turn to you to ask for help?</a:t>
            </a:r>
            <a:endParaRPr/>
          </a:p>
          <a:p>
            <a:pPr indent="0" lvl="0" marL="0" rtl="0" algn="l">
              <a:lnSpc>
                <a:spcPct val="100000"/>
              </a:lnSpc>
              <a:spcBef>
                <a:spcPts val="0"/>
              </a:spcBef>
              <a:spcAft>
                <a:spcPts val="0"/>
              </a:spcAft>
              <a:buSzPts val="1100"/>
              <a:buNone/>
            </a:pPr>
            <a:r>
              <a:rPr lang="en-US"/>
              <a:t>[Read out loud]</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0a1983f2a8_0_4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g30a1983f2a8_0_4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[This is an example of resources in Estonia with a focus on Tartu]</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30a1983f2a8_0_5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6" name="Google Shape;486;g30a1983f2a8_0_5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accent3"/>
                </a:solidFill>
              </a:rPr>
              <a:t>[Research and fill in the resources for mental health help in your area. Use the Estonian example (p 4) as the basis.]</a:t>
            </a:r>
            <a:endParaRPr>
              <a:solidFill>
                <a:schemeClr val="accent3"/>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90d6ba962_0_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90d6ba962_0_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Cognitive Behavioral Therapy (CBT) is a form of psychological treatment that explores the links between thoughts, emotions, and behaviors. </a:t>
            </a:r>
            <a:endParaRPr b="1"/>
          </a:p>
          <a:p>
            <a:pPr indent="0" lvl="0" marL="0" rtl="0" algn="l">
              <a:spcBef>
                <a:spcPts val="0"/>
              </a:spcBef>
              <a:spcAft>
                <a:spcPts val="0"/>
              </a:spcAft>
              <a:buNone/>
            </a:pPr>
            <a:r>
              <a:rPr lang="en-US"/>
              <a:t>It is common in dealing with relieving the symptoms of anxiety. </a:t>
            </a:r>
            <a:endParaRPr/>
          </a:p>
          <a:p>
            <a:pPr indent="0" lvl="0" marL="0" rtl="0" algn="l">
              <a:spcBef>
                <a:spcPts val="0"/>
              </a:spcBef>
              <a:spcAft>
                <a:spcPts val="0"/>
              </a:spcAft>
              <a:buNone/>
            </a:pPr>
            <a:r>
              <a:rPr lang="en-US"/>
              <a:t>The aim is to help a young person to move from non-productive behavior (scrolling etc) to productive behavior in dealing with the emotions and the problem at hand.  </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30a1983f2a8_0_6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g30a1983f2a8_0_6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Recommendations for supporting oneself in climate anxiety:</a:t>
            </a:r>
            <a:endParaRPr b="1"/>
          </a:p>
          <a:p>
            <a:pPr indent="-298450" lvl="0" marL="457200" rtl="0" algn="l">
              <a:lnSpc>
                <a:spcPct val="100000"/>
              </a:lnSpc>
              <a:spcBef>
                <a:spcPts val="0"/>
              </a:spcBef>
              <a:spcAft>
                <a:spcPts val="0"/>
              </a:spcAft>
              <a:buSzPts val="1100"/>
              <a:buChar char="-"/>
            </a:pPr>
            <a:r>
              <a:rPr lang="en-US"/>
              <a:t>Joining an existing environmental organisation or establishing a new one: Fridays For Future, Extinction Rebellion, Friends of the Earth, Greenpeace…</a:t>
            </a:r>
            <a:endParaRPr/>
          </a:p>
          <a:p>
            <a:pPr indent="-298450" lvl="1" marL="914400" rtl="0" algn="l">
              <a:lnSpc>
                <a:spcPct val="100000"/>
              </a:lnSpc>
              <a:spcBef>
                <a:spcPts val="0"/>
              </a:spcBef>
              <a:spcAft>
                <a:spcPts val="0"/>
              </a:spcAft>
              <a:buSzPts val="1100"/>
              <a:buChar char="-"/>
            </a:pPr>
            <a:r>
              <a:rPr lang="en-US"/>
              <a:t>Ideally meet physically, plan joint actions and support each other in raising awareness and campaigning for a better future. </a:t>
            </a:r>
            <a:endParaRPr/>
          </a:p>
          <a:p>
            <a:pPr indent="-298450" lvl="1" marL="914400" rtl="0" algn="l">
              <a:lnSpc>
                <a:spcPct val="100000"/>
              </a:lnSpc>
              <a:spcBef>
                <a:spcPts val="0"/>
              </a:spcBef>
              <a:spcAft>
                <a:spcPts val="0"/>
              </a:spcAft>
              <a:buSzPts val="1100"/>
              <a:buChar char="-"/>
            </a:pPr>
            <a:r>
              <a:rPr lang="en-US"/>
              <a:t>Organising protests and advocacy work has many different roles. </a:t>
            </a:r>
            <a:endParaRPr/>
          </a:p>
          <a:p>
            <a:pPr indent="-298450" lvl="0" marL="457200" rtl="0" algn="l">
              <a:lnSpc>
                <a:spcPct val="100000"/>
              </a:lnSpc>
              <a:spcBef>
                <a:spcPts val="0"/>
              </a:spcBef>
              <a:spcAft>
                <a:spcPts val="0"/>
              </a:spcAft>
              <a:buSzPts val="1100"/>
              <a:buChar char="-"/>
            </a:pPr>
            <a:r>
              <a:rPr lang="en-US"/>
              <a:t>Spending time outdoors, gardening. </a:t>
            </a:r>
            <a:endParaRPr/>
          </a:p>
          <a:p>
            <a:pPr indent="-298450" lvl="1" marL="914400" rtl="0" algn="l">
              <a:lnSpc>
                <a:spcPct val="100000"/>
              </a:lnSpc>
              <a:spcBef>
                <a:spcPts val="0"/>
              </a:spcBef>
              <a:spcAft>
                <a:spcPts val="0"/>
              </a:spcAft>
              <a:buSzPts val="1100"/>
              <a:buChar char="-"/>
            </a:pPr>
            <a:r>
              <a:rPr lang="en-US"/>
              <a:t>Natural environments are beneficial to mental health.</a:t>
            </a:r>
            <a:endParaRPr/>
          </a:p>
          <a:p>
            <a:pPr indent="-298450" lvl="0" marL="457200" rtl="0" algn="l">
              <a:lnSpc>
                <a:spcPct val="100000"/>
              </a:lnSpc>
              <a:spcBef>
                <a:spcPts val="0"/>
              </a:spcBef>
              <a:spcAft>
                <a:spcPts val="0"/>
              </a:spcAft>
              <a:buSzPts val="1100"/>
              <a:buChar char="-"/>
            </a:pPr>
            <a:r>
              <a:rPr lang="en-US"/>
              <a:t>Being an active citizen. </a:t>
            </a:r>
            <a:endParaRPr/>
          </a:p>
          <a:p>
            <a:pPr indent="-298450" lvl="1" marL="914400" rtl="0" algn="l">
              <a:lnSpc>
                <a:spcPct val="100000"/>
              </a:lnSpc>
              <a:spcBef>
                <a:spcPts val="0"/>
              </a:spcBef>
              <a:spcAft>
                <a:spcPts val="0"/>
              </a:spcAft>
              <a:buSzPts val="1100"/>
              <a:buChar char="-"/>
            </a:pPr>
            <a:r>
              <a:rPr lang="en-US"/>
              <a:t>Having their voice heard through opinion articles or by directly writing to (municipal) governments. </a:t>
            </a:r>
            <a:endParaRPr/>
          </a:p>
          <a:p>
            <a:pPr indent="-298450" lvl="1" marL="914400" rtl="0" algn="l">
              <a:lnSpc>
                <a:spcPct val="100000"/>
              </a:lnSpc>
              <a:spcBef>
                <a:spcPts val="0"/>
              </a:spcBef>
              <a:spcAft>
                <a:spcPts val="0"/>
              </a:spcAft>
              <a:buSzPts val="1100"/>
              <a:buChar char="-"/>
            </a:pPr>
            <a:r>
              <a:rPr lang="en-US"/>
              <a:t>Or contributing to the local community by attending meetings and workshops.</a:t>
            </a:r>
            <a:endParaRPr/>
          </a:p>
          <a:p>
            <a:pPr indent="-298450" lvl="0" marL="457200" rtl="0" algn="l">
              <a:lnSpc>
                <a:spcPct val="100000"/>
              </a:lnSpc>
              <a:spcBef>
                <a:spcPts val="0"/>
              </a:spcBef>
              <a:spcAft>
                <a:spcPts val="0"/>
              </a:spcAft>
              <a:buSzPts val="1100"/>
              <a:buChar char="-"/>
            </a:pPr>
            <a:r>
              <a:rPr lang="en-US"/>
              <a:t>Having fun. </a:t>
            </a:r>
            <a:endParaRPr/>
          </a:p>
          <a:p>
            <a:pPr indent="-298450" lvl="1" marL="914400" rtl="0" algn="l">
              <a:lnSpc>
                <a:spcPct val="100000"/>
              </a:lnSpc>
              <a:spcBef>
                <a:spcPts val="0"/>
              </a:spcBef>
              <a:spcAft>
                <a:spcPts val="0"/>
              </a:spcAft>
              <a:buSzPts val="1100"/>
              <a:buChar char="-"/>
            </a:pPr>
            <a:r>
              <a:rPr lang="en-US"/>
              <a:t>Whatever works - dancing, exercising, singing, writing, making music, playing. </a:t>
            </a:r>
            <a:endParaRPr/>
          </a:p>
          <a:p>
            <a:pPr indent="-298450" lvl="1" marL="914400" rtl="0" algn="l">
              <a:lnSpc>
                <a:spcPct val="100000"/>
              </a:lnSpc>
              <a:spcBef>
                <a:spcPts val="0"/>
              </a:spcBef>
              <a:spcAft>
                <a:spcPts val="0"/>
              </a:spcAft>
              <a:buSzPts val="1100"/>
              <a:buChar char="-"/>
            </a:pPr>
            <a:r>
              <a:rPr lang="en-US"/>
              <a:t>This is a form of internal activism that is necessary to enjoy our time on this earth.</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0a1983f2a8_0_49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30a1983f2a8_0_49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[Beginning of session 3.3/3.4 – you can leave this slide open or close the presentation here.]</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addition to those recommended measures, we can relieve anxiety and influence our thoughts, feelings and behaviour with the help of some mindfulness exercises.</a:t>
            </a:r>
            <a:endParaRPr b="1"/>
          </a:p>
          <a:p>
            <a:pPr indent="0" lvl="0" marL="0" rtl="0" algn="l">
              <a:spcBef>
                <a:spcPts val="0"/>
              </a:spcBef>
              <a:spcAft>
                <a:spcPts val="0"/>
              </a:spcAft>
              <a:buNone/>
            </a:pPr>
            <a:r>
              <a:rPr lang="en-US"/>
              <a:t>In our training programme, we have called these exercises the </a:t>
            </a:r>
            <a:r>
              <a:rPr b="1" lang="en-US"/>
              <a:t>Anxiety Relief Methods for Youth</a:t>
            </a:r>
            <a:r>
              <a:rPr lang="en-US"/>
              <a:t>. </a:t>
            </a:r>
            <a:endParaRPr/>
          </a:p>
          <a:p>
            <a:pPr indent="0" lvl="0" marL="0" rtl="0" algn="l">
              <a:spcBef>
                <a:spcPts val="0"/>
              </a:spcBef>
              <a:spcAft>
                <a:spcPts val="0"/>
              </a:spcAft>
              <a:buNone/>
            </a:pPr>
            <a:r>
              <a:rPr lang="en-US"/>
              <a:t>We will now experience three of them together: one that is used to influence thoughts, one for feelings and one for behaviour.</a:t>
            </a:r>
            <a:endParaRPr/>
          </a:p>
          <a:p>
            <a:pPr indent="0" lvl="0" marL="0" rtl="0" algn="l">
              <a:spcBef>
                <a:spcPts val="0"/>
              </a:spcBef>
              <a:spcAft>
                <a:spcPts val="0"/>
              </a:spcAft>
              <a:buNone/>
            </a:pPr>
            <a:r>
              <a:rPr b="1" lang="en-US"/>
              <a:t>I will facilitate them now, and later you will prepare and practice facilitating a few exercises yourself.</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US"/>
              <a:t>[With the whole group, instruct one exercise from each category. </a:t>
            </a:r>
            <a:r>
              <a:rPr b="1" lang="en-US">
                <a:solidFill>
                  <a:srgbClr val="F25620"/>
                </a:solidFill>
              </a:rPr>
              <a:t>You should practice and prepare facilitation beforehand </a:t>
            </a:r>
            <a:r>
              <a:rPr lang="en-US">
                <a:solidFill>
                  <a:srgbClr val="F25620"/>
                </a:solidFill>
              </a:rPr>
              <a:t>(find the instructions/script in the training programme).</a:t>
            </a:r>
            <a:endParaRPr>
              <a:solidFill>
                <a:srgbClr val="F25620"/>
              </a:solidFill>
            </a:endParaRPr>
          </a:p>
          <a:p>
            <a:pPr indent="0" lvl="0" marL="0" rtl="0" algn="l">
              <a:spcBef>
                <a:spcPts val="0"/>
              </a:spcBef>
              <a:spcAft>
                <a:spcPts val="0"/>
              </a:spcAft>
              <a:buNone/>
            </a:pPr>
            <a:r>
              <a:rPr lang="en-US"/>
              <a:t>→ 1 for thoughts – STOPP Method </a:t>
            </a:r>
            <a:endParaRPr/>
          </a:p>
          <a:p>
            <a:pPr indent="0" lvl="0" marL="0" rtl="0" algn="l">
              <a:spcBef>
                <a:spcPts val="0"/>
              </a:spcBef>
              <a:spcAft>
                <a:spcPts val="0"/>
              </a:spcAft>
              <a:buNone/>
            </a:pPr>
            <a:r>
              <a:rPr lang="en-US"/>
              <a:t>→ 1 for feelings – Anchor To The Ground OR The 5 Senses Exercise OR any Mindful Breathing Exercise </a:t>
            </a:r>
            <a:endParaRPr/>
          </a:p>
          <a:p>
            <a:pPr indent="0" lvl="0" marL="0" rtl="0" algn="l">
              <a:spcBef>
                <a:spcPts val="0"/>
              </a:spcBef>
              <a:spcAft>
                <a:spcPts val="0"/>
              </a:spcAft>
              <a:buNone/>
            </a:pPr>
            <a:r>
              <a:rPr lang="en-US"/>
              <a:t>→ 1 for behaviour – Slow Breathing With Prolonged Exhalations OR TIPP Skills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having conducted the three exercises, have the participants study the Method-handout (“Anxiety Relief Methods for Youth”).</a:t>
            </a:r>
            <a:endParaRPr/>
          </a:p>
          <a:p>
            <a:pPr indent="0" lvl="0" marL="0" rtl="0" algn="l">
              <a:spcBef>
                <a:spcPts val="0"/>
              </a:spcBef>
              <a:spcAft>
                <a:spcPts val="0"/>
              </a:spcAft>
              <a:buNone/>
            </a:pPr>
            <a:r>
              <a:rPr lang="en-US">
                <a:solidFill>
                  <a:srgbClr val="F25620"/>
                </a:solidFill>
              </a:rPr>
              <a:t>If you have already sent it to them online beforehand, ask them to find the file in their online device (phone/computer/tablet), or take it out if they have printed it. If you have printed the handouts yourself, now is the time to hand them out to the participants. Remind the participants that the handout includes information about the CBT model and the example situation. These are key topics of the training programme that they can work through at their own pace later at home.</a:t>
            </a:r>
            <a:endParaRPr/>
          </a:p>
          <a:p>
            <a:pPr indent="0" lvl="0" marL="0" rtl="0" algn="l">
              <a:spcBef>
                <a:spcPts val="0"/>
              </a:spcBef>
              <a:spcAft>
                <a:spcPts val="0"/>
              </a:spcAft>
              <a:buNone/>
            </a:pPr>
            <a:r>
              <a:rPr b="1" lang="en-US"/>
              <a:t>Ask everyone to study the exercise scripts and prepare to facilitate 1–2 exercises among each other in the fourth session.</a:t>
            </a:r>
            <a:endParaRPr b="1"/>
          </a:p>
          <a:p>
            <a:pPr indent="0" lvl="0" marL="0" rtl="0" algn="l">
              <a:spcBef>
                <a:spcPts val="0"/>
              </a:spcBef>
              <a:spcAft>
                <a:spcPts val="0"/>
              </a:spcAft>
              <a:buNone/>
            </a:pPr>
            <a:r>
              <a:rPr b="1" lang="en-US"/>
              <a:t>If you have time (20 min)</a:t>
            </a:r>
            <a:r>
              <a:rPr lang="en-US"/>
              <a:t>, let them prepare for carrying out both the STOPP Method and one they can choose themselves. </a:t>
            </a:r>
            <a:br>
              <a:rPr lang="en-US"/>
            </a:br>
            <a:r>
              <a:rPr b="1" lang="en-US"/>
              <a:t>If there's not so much time (10 min)</a:t>
            </a:r>
            <a:r>
              <a:rPr lang="en-US"/>
              <a:t>, let them facilitate just one exercise – </a:t>
            </a:r>
            <a:r>
              <a:rPr i="1" lang="en-US"/>
              <a:t>either</a:t>
            </a:r>
            <a:r>
              <a:rPr lang="en-US"/>
              <a:t> STOPP or the one of their choice.]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35: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[For session 4, there are no pre-prepared slides. Just follow the training programme.]</a:t>
            </a:r>
            <a:endParaRPr/>
          </a:p>
          <a:p>
            <a:pPr indent="0" lvl="0" marL="0" rtl="0" algn="l">
              <a:lnSpc>
                <a:spcPct val="100000"/>
              </a:lnSpc>
              <a:spcBef>
                <a:spcPts val="0"/>
              </a:spcBef>
              <a:spcAft>
                <a:spcPts val="0"/>
              </a:spcAft>
              <a:buSzPts val="1100"/>
              <a:buNone/>
            </a:pPr>
            <a:r>
              <a:rPr lang="en-US"/>
              <a:t>[NB! In subsession 4.2, there is a final collective discussion that can be conducted </a:t>
            </a:r>
            <a:r>
              <a:rPr b="1" lang="en-US"/>
              <a:t>in Menti</a:t>
            </a:r>
            <a:r>
              <a:rPr lang="en-US"/>
              <a:t>. Be prepared to use the screening setup one more time for this.]</a:t>
            </a:r>
            <a:endParaRPr/>
          </a:p>
        </p:txBody>
      </p:sp>
      <p:sp>
        <p:nvSpPr>
          <p:cNvPr id="544" name="Google Shape;544;p35: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090d6ba962_0_3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090d6ba962_0_30: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t>We’re now going to walk through an example to illustrate the CBT model.</a:t>
            </a:r>
            <a:endParaRPr b="1"/>
          </a:p>
          <a:p>
            <a:pPr indent="0" lvl="0" marL="0" rtl="0" algn="l">
              <a:spcBef>
                <a:spcPts val="0"/>
              </a:spcBef>
              <a:spcAft>
                <a:spcPts val="0"/>
              </a:spcAft>
              <a:buNone/>
            </a:pPr>
            <a:r>
              <a:rPr lang="en-US">
                <a:solidFill>
                  <a:schemeClr val="dk1"/>
                </a:solidFill>
              </a:rPr>
              <a:t>[Read out loud and ask from the group. Let anyone who wants answer out loud.]</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090d6ba962_0_4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3090d6ba962_0_4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and ask from the group. Let anyone who wants answer out loud.]</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US"/>
              <a:t>Tom could feel excited, joyful, calm, hopeful. </a:t>
            </a:r>
            <a:endParaRPr/>
          </a:p>
          <a:p>
            <a:pPr indent="0" lvl="0" marL="0" rtl="0" algn="l">
              <a:spcBef>
                <a:spcPts val="0"/>
              </a:spcBef>
              <a:spcAft>
                <a:spcPts val="0"/>
              </a:spcAft>
              <a:buNone/>
            </a:pPr>
            <a:r>
              <a:rPr lang="en-US"/>
              <a:t>Nancy could feel scared, nervous, anxious, panic, helpless.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090d6ba962_0_6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090d6ba962_0_6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and ask from the group. Let anyone who wants answer out loud.]</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090d6ba962_0_8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090d6ba962_0_8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Any situation first triggers our thoughts and mental images, and only then emotions.</a:t>
            </a:r>
            <a:endParaRPr b="1">
              <a:solidFill>
                <a:schemeClr val="dk1"/>
              </a:solidFill>
            </a:endParaRPr>
          </a:p>
          <a:p>
            <a:pPr indent="0" lvl="0" marL="0" rtl="0" algn="l">
              <a:spcBef>
                <a:spcPts val="0"/>
              </a:spcBef>
              <a:spcAft>
                <a:spcPts val="0"/>
              </a:spcAft>
              <a:buNone/>
            </a:pPr>
            <a:r>
              <a:rPr lang="en-US">
                <a:solidFill>
                  <a:schemeClr val="dk1"/>
                </a:solidFill>
              </a:rPr>
              <a:t>[Ask each question from the group. Let anyone who wants answer out loud.]</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090d6ba962_0_11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090d6ba962_0_111: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[Click through while reading out loud:]</a:t>
            </a:r>
            <a:endParaRPr>
              <a:solidFill>
                <a:schemeClr val="dk1"/>
              </a:solidFill>
            </a:endParaRPr>
          </a:p>
          <a:p>
            <a:pPr indent="0" lvl="0" marL="0" rtl="0" algn="l">
              <a:spcBef>
                <a:spcPts val="0"/>
              </a:spcBef>
              <a:spcAft>
                <a:spcPts val="0"/>
              </a:spcAft>
              <a:buNone/>
            </a:pPr>
            <a:r>
              <a:rPr lang="en-US">
                <a:solidFill>
                  <a:schemeClr val="dk1"/>
                </a:solidFill>
              </a:rPr>
              <a:t>Note that the situation is the same, but the meaning each person gives to the situation (the thoughts) are very different. </a:t>
            </a:r>
            <a:endParaRPr>
              <a:solidFill>
                <a:schemeClr val="dk1"/>
              </a:solidFill>
            </a:endParaRPr>
          </a:p>
          <a:p>
            <a:pPr indent="0" lvl="0" marL="0" rtl="0" algn="l">
              <a:spcBef>
                <a:spcPts val="0"/>
              </a:spcBef>
              <a:spcAft>
                <a:spcPts val="0"/>
              </a:spcAft>
              <a:buNone/>
            </a:pPr>
            <a:r>
              <a:rPr lang="en-US">
                <a:solidFill>
                  <a:schemeClr val="dk1"/>
                </a:solidFill>
              </a:rPr>
              <a:t>Therefore, the feelings are also different. </a:t>
            </a:r>
            <a:br>
              <a:rPr lang="en-US">
                <a:solidFill>
                  <a:schemeClr val="dk1"/>
                </a:solidFill>
              </a:rPr>
            </a:br>
            <a:r>
              <a:rPr lang="en-US">
                <a:solidFill>
                  <a:schemeClr val="dk1"/>
                </a:solidFill>
              </a:rPr>
              <a:t>What do you think, do they also act differently? What do you think each person might do?</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090d6ba962_0_16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090d6ba962_0_168: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Here you can see possible different behaviours and how this reinforces thoughts and leads to similar situations in the future. </a:t>
            </a:r>
            <a:endParaRPr>
              <a:solidFill>
                <a:schemeClr val="dk1"/>
              </a:solidFill>
            </a:endParaRPr>
          </a:p>
          <a:p>
            <a:pPr indent="0" lvl="0" marL="0" rtl="0" algn="l">
              <a:spcBef>
                <a:spcPts val="0"/>
              </a:spcBef>
              <a:spcAft>
                <a:spcPts val="0"/>
              </a:spcAft>
              <a:buNone/>
            </a:pPr>
            <a:r>
              <a:rPr lang="en-US">
                <a:solidFill>
                  <a:schemeClr val="dk1"/>
                </a:solidFill>
              </a:rPr>
              <a:t>This can become a vicious circle.</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090d6ba962_0_21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3090d6ba962_0_214: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Here you can see possible different behaviours and how this reinforces thoughts and leads to similar situations in the future. </a:t>
            </a:r>
            <a:endParaRPr>
              <a:solidFill>
                <a:schemeClr val="dk1"/>
              </a:solidFill>
            </a:endParaRPr>
          </a:p>
          <a:p>
            <a:pPr indent="0" lvl="0" marL="0" rtl="0" algn="l">
              <a:spcBef>
                <a:spcPts val="0"/>
              </a:spcBef>
              <a:spcAft>
                <a:spcPts val="0"/>
              </a:spcAft>
              <a:buNone/>
            </a:pPr>
            <a:r>
              <a:rPr lang="en-US">
                <a:solidFill>
                  <a:schemeClr val="dk1"/>
                </a:solidFill>
              </a:rPr>
              <a:t>This can become a vicious circle.</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1" name="Shape 11"/>
        <p:cNvGrpSpPr/>
        <p:nvPr/>
      </p:nvGrpSpPr>
      <p:grpSpPr>
        <a:xfrm>
          <a:off x="0" y="0"/>
          <a:ext cx="0" cy="0"/>
          <a:chOff x="0" y="0"/>
          <a:chExt cx="0" cy="0"/>
        </a:xfrm>
      </p:grpSpPr>
      <p:sp>
        <p:nvSpPr>
          <p:cNvPr id="12" name="Google Shape;12;p3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7"/>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1" name="Shape 41"/>
        <p:cNvGrpSpPr/>
        <p:nvPr/>
      </p:nvGrpSpPr>
      <p:grpSpPr>
        <a:xfrm>
          <a:off x="0" y="0"/>
          <a:ext cx="0" cy="0"/>
          <a:chOff x="0" y="0"/>
          <a:chExt cx="0" cy="0"/>
        </a:xfrm>
      </p:grpSpPr>
      <p:sp>
        <p:nvSpPr>
          <p:cNvPr id="42" name="Google Shape;42;p9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6"/>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4" name="Google Shape;44;p96"/>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5" name="Shape 45"/>
        <p:cNvGrpSpPr/>
        <p:nvPr/>
      </p:nvGrpSpPr>
      <p:grpSpPr>
        <a:xfrm>
          <a:off x="0" y="0"/>
          <a:ext cx="0" cy="0"/>
          <a:chOff x="0" y="0"/>
          <a:chExt cx="0" cy="0"/>
        </a:xfrm>
      </p:grpSpPr>
      <p:sp>
        <p:nvSpPr>
          <p:cNvPr id="46" name="Google Shape;46;p9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97"/>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97"/>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97"/>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97"/>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1" name="Shape 51"/>
        <p:cNvGrpSpPr/>
        <p:nvPr/>
      </p:nvGrpSpPr>
      <p:grpSpPr>
        <a:xfrm>
          <a:off x="0" y="0"/>
          <a:ext cx="0" cy="0"/>
          <a:chOff x="0" y="0"/>
          <a:chExt cx="0" cy="0"/>
        </a:xfrm>
      </p:grpSpPr>
      <p:sp>
        <p:nvSpPr>
          <p:cNvPr id="52" name="Google Shape;52;p9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8"/>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98"/>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98"/>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98"/>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7" name="Google Shape;57;p98"/>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8" name="Google Shape;58;p98"/>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5"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6" name="Shape 66"/>
        <p:cNvGrpSpPr/>
        <p:nvPr/>
      </p:nvGrpSpPr>
      <p:grpSpPr>
        <a:xfrm>
          <a:off x="0" y="0"/>
          <a:ext cx="0" cy="0"/>
          <a:chOff x="0" y="0"/>
          <a:chExt cx="0" cy="0"/>
        </a:xfrm>
      </p:grpSpPr>
      <p:sp>
        <p:nvSpPr>
          <p:cNvPr id="67" name="Google Shape;67;p16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5"/>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9" name="Shape 69"/>
        <p:cNvGrpSpPr/>
        <p:nvPr/>
      </p:nvGrpSpPr>
      <p:grpSpPr>
        <a:xfrm>
          <a:off x="0" y="0"/>
          <a:ext cx="0" cy="0"/>
          <a:chOff x="0" y="0"/>
          <a:chExt cx="0" cy="0"/>
        </a:xfrm>
      </p:grpSpPr>
      <p:sp>
        <p:nvSpPr>
          <p:cNvPr id="70" name="Google Shape;70;p16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6"/>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2" name="Shape 72"/>
        <p:cNvGrpSpPr/>
        <p:nvPr/>
      </p:nvGrpSpPr>
      <p:grpSpPr>
        <a:xfrm>
          <a:off x="0" y="0"/>
          <a:ext cx="0" cy="0"/>
          <a:chOff x="0" y="0"/>
          <a:chExt cx="0" cy="0"/>
        </a:xfrm>
      </p:grpSpPr>
      <p:sp>
        <p:nvSpPr>
          <p:cNvPr id="73" name="Google Shape;73;p16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7"/>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75" name="Google Shape;75;p167"/>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6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8" name="Shape 78"/>
        <p:cNvGrpSpPr/>
        <p:nvPr/>
      </p:nvGrpSpPr>
      <p:grpSpPr>
        <a:xfrm>
          <a:off x="0" y="0"/>
          <a:ext cx="0" cy="0"/>
          <a:chOff x="0" y="0"/>
          <a:chExt cx="0" cy="0"/>
        </a:xfrm>
      </p:grpSpPr>
      <p:sp>
        <p:nvSpPr>
          <p:cNvPr id="79" name="Google Shape;79;p16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0" name="Shape 80"/>
        <p:cNvGrpSpPr/>
        <p:nvPr/>
      </p:nvGrpSpPr>
      <p:grpSpPr>
        <a:xfrm>
          <a:off x="0" y="0"/>
          <a:ext cx="0" cy="0"/>
          <a:chOff x="0" y="0"/>
          <a:chExt cx="0" cy="0"/>
        </a:xfrm>
      </p:grpSpPr>
      <p:sp>
        <p:nvSpPr>
          <p:cNvPr id="81" name="Google Shape;81;p17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70"/>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3" name="Google Shape;83;p17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4" name="Google Shape;84;p170"/>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4"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5" name="Shape 85"/>
        <p:cNvGrpSpPr/>
        <p:nvPr/>
      </p:nvGrpSpPr>
      <p:grpSpPr>
        <a:xfrm>
          <a:off x="0" y="0"/>
          <a:ext cx="0" cy="0"/>
          <a:chOff x="0" y="0"/>
          <a:chExt cx="0" cy="0"/>
        </a:xfrm>
      </p:grpSpPr>
      <p:sp>
        <p:nvSpPr>
          <p:cNvPr id="86" name="Google Shape;86;p17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71"/>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8" name="Google Shape;88;p171"/>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9" name="Google Shape;89;p171"/>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0" name="Shape 90"/>
        <p:cNvGrpSpPr/>
        <p:nvPr/>
      </p:nvGrpSpPr>
      <p:grpSpPr>
        <a:xfrm>
          <a:off x="0" y="0"/>
          <a:ext cx="0" cy="0"/>
          <a:chOff x="0" y="0"/>
          <a:chExt cx="0" cy="0"/>
        </a:xfrm>
      </p:grpSpPr>
      <p:sp>
        <p:nvSpPr>
          <p:cNvPr id="91" name="Google Shape;91;p17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72"/>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3" name="Google Shape;93;p172"/>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4" name="Google Shape;94;p172"/>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5" name="Shape 95"/>
        <p:cNvGrpSpPr/>
        <p:nvPr/>
      </p:nvGrpSpPr>
      <p:grpSpPr>
        <a:xfrm>
          <a:off x="0" y="0"/>
          <a:ext cx="0" cy="0"/>
          <a:chOff x="0" y="0"/>
          <a:chExt cx="0" cy="0"/>
        </a:xfrm>
      </p:grpSpPr>
      <p:sp>
        <p:nvSpPr>
          <p:cNvPr id="96" name="Google Shape;96;p17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73"/>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8" name="Google Shape;98;p173"/>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9" name="Shape 99"/>
        <p:cNvGrpSpPr/>
        <p:nvPr/>
      </p:nvGrpSpPr>
      <p:grpSpPr>
        <a:xfrm>
          <a:off x="0" y="0"/>
          <a:ext cx="0" cy="0"/>
          <a:chOff x="0" y="0"/>
          <a:chExt cx="0" cy="0"/>
        </a:xfrm>
      </p:grpSpPr>
      <p:sp>
        <p:nvSpPr>
          <p:cNvPr id="100" name="Google Shape;100;p17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4"/>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2" name="Google Shape;102;p17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3" name="Google Shape;103;p174"/>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4" name="Google Shape;104;p174"/>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5" name="Shape 105"/>
        <p:cNvGrpSpPr/>
        <p:nvPr/>
      </p:nvGrpSpPr>
      <p:grpSpPr>
        <a:xfrm>
          <a:off x="0" y="0"/>
          <a:ext cx="0" cy="0"/>
          <a:chOff x="0" y="0"/>
          <a:chExt cx="0" cy="0"/>
        </a:xfrm>
      </p:grpSpPr>
      <p:sp>
        <p:nvSpPr>
          <p:cNvPr id="106" name="Google Shape;106;p17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75"/>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8" name="Google Shape;108;p175"/>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9" name="Google Shape;109;p175"/>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0" name="Google Shape;110;p175"/>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1" name="Google Shape;111;p175"/>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2" name="Google Shape;112;p175"/>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5" name="Shape 15"/>
        <p:cNvGrpSpPr/>
        <p:nvPr/>
      </p:nvGrpSpPr>
      <p:grpSpPr>
        <a:xfrm>
          <a:off x="0" y="0"/>
          <a:ext cx="0" cy="0"/>
          <a:chOff x="0" y="0"/>
          <a:chExt cx="0" cy="0"/>
        </a:xfrm>
      </p:grpSpPr>
      <p:sp>
        <p:nvSpPr>
          <p:cNvPr id="16" name="Google Shape;16;p89"/>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89"/>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8" name="Shape 18"/>
        <p:cNvGrpSpPr/>
        <p:nvPr/>
      </p:nvGrpSpPr>
      <p:grpSpPr>
        <a:xfrm>
          <a:off x="0" y="0"/>
          <a:ext cx="0" cy="0"/>
          <a:chOff x="0" y="0"/>
          <a:chExt cx="0" cy="0"/>
        </a:xfrm>
      </p:grpSpPr>
      <p:sp>
        <p:nvSpPr>
          <p:cNvPr id="19" name="Google Shape;19;p9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0"/>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1" name="Google Shape;21;p9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9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 name="Shape 24"/>
        <p:cNvGrpSpPr/>
        <p:nvPr/>
      </p:nvGrpSpPr>
      <p:grpSpPr>
        <a:xfrm>
          <a:off x="0" y="0"/>
          <a:ext cx="0" cy="0"/>
          <a:chOff x="0" y="0"/>
          <a:chExt cx="0" cy="0"/>
        </a:xfrm>
      </p:grpSpPr>
      <p:sp>
        <p:nvSpPr>
          <p:cNvPr id="25" name="Google Shape;25;p92"/>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 name="Shape 26"/>
        <p:cNvGrpSpPr/>
        <p:nvPr/>
      </p:nvGrpSpPr>
      <p:grpSpPr>
        <a:xfrm>
          <a:off x="0" y="0"/>
          <a:ext cx="0" cy="0"/>
          <a:chOff x="0" y="0"/>
          <a:chExt cx="0" cy="0"/>
        </a:xfrm>
      </p:grpSpPr>
      <p:sp>
        <p:nvSpPr>
          <p:cNvPr id="27" name="Google Shape;27;p9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3"/>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9" name="Google Shape;29;p93"/>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0" name="Google Shape;30;p93"/>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1" name="Shape 31"/>
        <p:cNvGrpSpPr/>
        <p:nvPr/>
      </p:nvGrpSpPr>
      <p:grpSpPr>
        <a:xfrm>
          <a:off x="0" y="0"/>
          <a:ext cx="0" cy="0"/>
          <a:chOff x="0" y="0"/>
          <a:chExt cx="0" cy="0"/>
        </a:xfrm>
      </p:grpSpPr>
      <p:sp>
        <p:nvSpPr>
          <p:cNvPr id="32" name="Google Shape;32;p9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4"/>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9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94"/>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6" name="Shape 36"/>
        <p:cNvGrpSpPr/>
        <p:nvPr/>
      </p:nvGrpSpPr>
      <p:grpSpPr>
        <a:xfrm>
          <a:off x="0" y="0"/>
          <a:ext cx="0" cy="0"/>
          <a:chOff x="0" y="0"/>
          <a:chExt cx="0" cy="0"/>
        </a:xfrm>
      </p:grpSpPr>
      <p:sp>
        <p:nvSpPr>
          <p:cNvPr id="37" name="Google Shape;37;p9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95"/>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9" name="Google Shape;39;p95"/>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0" name="Google Shape;40;p95"/>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1.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8" name="Google Shape;8;p36"/>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9" name="Google Shape;9;p36"/>
          <p:cNvSpPr txBox="1"/>
          <p:nvPr>
            <p:ph idx="1" type="body"/>
          </p:nvPr>
        </p:nvSpPr>
        <p:spPr>
          <a:xfrm>
            <a:off x="0" y="0"/>
            <a:ext cx="12191760" cy="685764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62" name="Google Shape;62;p50"/>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63" name="Google Shape;63;p50"/>
          <p:cNvSpPr txBox="1"/>
          <p:nvPr>
            <p:ph idx="1" type="body"/>
          </p:nvPr>
        </p:nvSpPr>
        <p:spPr>
          <a:xfrm>
            <a:off x="2090160" y="641160"/>
            <a:ext cx="8011440" cy="11998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3.jpg"/><Relationship Id="rId6"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hyperlink" Target="https://noustamine.peaasi.ee/kysi-noustajal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5.png"/><Relationship Id="rId4" Type="http://schemas.openxmlformats.org/officeDocument/2006/relationships/image" Target="../media/image10.jpg"/><Relationship Id="rId5" Type="http://schemas.openxmlformats.org/officeDocument/2006/relationships/image" Target="../media/image18.png"/><Relationship Id="rId6"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hyperlink" Target="http://creativecommons.org/licenses/by/4.0/" TargetMode="External"/><Relationship Id="rId5" Type="http://schemas.openxmlformats.org/officeDocument/2006/relationships/image" Target="../media/image12.png"/><Relationship Id="rId6" Type="http://schemas.openxmlformats.org/officeDocument/2006/relationships/image" Target="../media/image3.jpg"/><Relationship Id="rId7"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6.png"/><Relationship Id="rId5"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6.png"/><Relationship Id="rId5"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6.png"/><Relationship Id="rId5"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18" name="Google Shape;118;p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b="0" l="0" r="0" t="0"/>
          <a:stretch/>
        </p:blipFill>
        <p:spPr>
          <a:xfrm>
            <a:off x="0" y="6087960"/>
            <a:ext cx="8760960" cy="788760"/>
          </a:xfrm>
          <a:prstGeom prst="rect">
            <a:avLst/>
          </a:prstGeom>
          <a:noFill/>
          <a:ln>
            <a:noFill/>
          </a:ln>
        </p:spPr>
      </p:pic>
      <p:pic>
        <p:nvPicPr>
          <p:cNvPr descr="Blue text on a white background&#10;&#10;Description automatically generated with medium confidence" id="121" name="Google Shape;121;p1"/>
          <p:cNvPicPr preferRelativeResize="0"/>
          <p:nvPr/>
        </p:nvPicPr>
        <p:blipFill rotWithShape="1">
          <a:blip r:embed="rId5">
            <a:alphaModFix/>
          </a:blip>
          <a:srcRect b="0" l="0" r="0" t="0"/>
          <a:stretch/>
        </p:blipFill>
        <p:spPr>
          <a:xfrm>
            <a:off x="9712440" y="6222600"/>
            <a:ext cx="2479320" cy="51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cap="flat" cmpd="sng" w="19075">
            <a:solidFill>
              <a:srgbClr val="32797C"/>
            </a:solidFill>
            <a:prstDash val="solid"/>
            <a:miter lim="8000"/>
            <a:headEnd len="sm" w="sm" type="none"/>
            <a:tailEnd len="sm" w="sm" type="none"/>
          </a:ln>
        </p:spPr>
      </p:cxnSp>
      <p:sp>
        <p:nvSpPr>
          <p:cNvPr id="123" name="Google Shape;123;p1"/>
          <p:cNvSpPr/>
          <p:nvPr/>
        </p:nvSpPr>
        <p:spPr>
          <a:xfrm>
            <a:off x="7058025" y="0"/>
            <a:ext cx="5133900" cy="6143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
          <p:cNvSpPr txBox="1"/>
          <p:nvPr/>
        </p:nvSpPr>
        <p:spPr>
          <a:xfrm>
            <a:off x="438150" y="295275"/>
            <a:ext cx="62793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Cognitive behavioral therapy (CBT) model</a:t>
            </a:r>
            <a:endParaRPr b="1" sz="5500">
              <a:solidFill>
                <a:schemeClr val="lt1"/>
              </a:solidFill>
              <a:latin typeface="Calibri"/>
              <a:ea typeface="Calibri"/>
              <a:cs typeface="Calibri"/>
              <a:sym typeface="Calibri"/>
            </a:endParaRPr>
          </a:p>
          <a:p>
            <a:pPr indent="0" lvl="0" marL="0" marR="0" rtl="0" algn="l">
              <a:lnSpc>
                <a:spcPct val="85000"/>
              </a:lnSpc>
              <a:spcBef>
                <a:spcPts val="0"/>
              </a:spcBef>
              <a:spcAft>
                <a:spcPts val="0"/>
              </a:spcAft>
              <a:buClr>
                <a:srgbClr val="000000"/>
              </a:buClr>
              <a:buSzPts val="5500"/>
              <a:buFont typeface="Arial"/>
              <a:buNone/>
            </a:pPr>
            <a:r>
              <a:t/>
            </a:r>
            <a:endParaRPr b="1" sz="5500">
              <a:solidFill>
                <a:schemeClr val="lt1"/>
              </a:solidFill>
              <a:latin typeface="Calibri"/>
              <a:ea typeface="Calibri"/>
              <a:cs typeface="Calibri"/>
              <a:sym typeface="Calibri"/>
            </a:endParaRPr>
          </a:p>
        </p:txBody>
      </p:sp>
      <p:pic>
        <p:nvPicPr>
          <p:cNvPr id="125" name="Google Shape;125;p1"/>
          <p:cNvPicPr preferRelativeResize="0"/>
          <p:nvPr/>
        </p:nvPicPr>
        <p:blipFill rotWithShape="1">
          <a:blip r:embed="rId6">
            <a:alphaModFix/>
          </a:blip>
          <a:srcRect b="0" l="0" r="0" t="0"/>
          <a:stretch/>
        </p:blipFill>
        <p:spPr>
          <a:xfrm>
            <a:off x="7444325" y="1550150"/>
            <a:ext cx="4493914" cy="3719249"/>
          </a:xfrm>
          <a:prstGeom prst="rect">
            <a:avLst/>
          </a:prstGeom>
          <a:noFill/>
          <a:ln>
            <a:noFill/>
          </a:ln>
        </p:spPr>
      </p:pic>
      <p:grpSp>
        <p:nvGrpSpPr>
          <p:cNvPr id="126" name="Google Shape;126;p1"/>
          <p:cNvGrpSpPr/>
          <p:nvPr/>
        </p:nvGrpSpPr>
        <p:grpSpPr>
          <a:xfrm>
            <a:off x="0" y="2082575"/>
            <a:ext cx="4099050" cy="1282800"/>
            <a:chOff x="-228600" y="3216050"/>
            <a:chExt cx="4099050" cy="1282800"/>
          </a:xfrm>
        </p:grpSpPr>
        <p:sp>
          <p:nvSpPr>
            <p:cNvPr id="127" name="Google Shape;127;p1"/>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
            <p:cNvSpPr/>
            <p:nvPr/>
          </p:nvSpPr>
          <p:spPr>
            <a:xfrm>
              <a:off x="-228600" y="3216050"/>
              <a:ext cx="28383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9" name="Google Shape;129;p1"/>
          <p:cNvSpPr txBox="1"/>
          <p:nvPr/>
        </p:nvSpPr>
        <p:spPr>
          <a:xfrm>
            <a:off x="514350" y="2423825"/>
            <a:ext cx="3463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latin typeface="Work Sans Medium"/>
                <a:ea typeface="Work Sans Medium"/>
                <a:cs typeface="Work Sans Medium"/>
                <a:sym typeface="Work Sans Medium"/>
              </a:rPr>
              <a:t>Third</a:t>
            </a:r>
            <a:r>
              <a:rPr b="0" i="0" lang="en-US" sz="3000" u="none" cap="none" strike="noStrike">
                <a:solidFill>
                  <a:srgbClr val="000000"/>
                </a:solidFill>
                <a:latin typeface="Work Sans Medium"/>
                <a:ea typeface="Work Sans Medium"/>
                <a:cs typeface="Work Sans Medium"/>
                <a:sym typeface="Work Sans Medium"/>
              </a:rPr>
              <a:t> session</a:t>
            </a:r>
            <a:endParaRPr b="0" i="0" sz="30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g3090d6ba962_0_250"/>
          <p:cNvSpPr/>
          <p:nvPr/>
        </p:nvSpPr>
        <p:spPr>
          <a:xfrm>
            <a:off x="4954025" y="1453938"/>
            <a:ext cx="2290500" cy="1527000"/>
          </a:xfrm>
          <a:prstGeom prst="cloudCallout">
            <a:avLst>
              <a:gd fmla="val -20833" name="adj1"/>
              <a:gd fmla="val 62500" name="adj2"/>
            </a:avLst>
          </a:prstGeom>
          <a:solidFill>
            <a:srgbClr val="21B7A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900">
                <a:solidFill>
                  <a:srgbClr val="14676B"/>
                </a:solidFill>
                <a:latin typeface="Work Sans"/>
                <a:ea typeface="Work Sans"/>
                <a:cs typeface="Work Sans"/>
                <a:sym typeface="Work Sans"/>
              </a:rPr>
              <a:t>Thought</a:t>
            </a:r>
            <a:endParaRPr/>
          </a:p>
        </p:txBody>
      </p:sp>
      <p:sp>
        <p:nvSpPr>
          <p:cNvPr id="327" name="Google Shape;327;g3090d6ba962_0_250"/>
          <p:cNvSpPr/>
          <p:nvPr/>
        </p:nvSpPr>
        <p:spPr>
          <a:xfrm>
            <a:off x="5178738" y="3391588"/>
            <a:ext cx="1841100" cy="1751400"/>
          </a:xfrm>
          <a:prstGeom prst="ellipse">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 + physical symptoms</a:t>
            </a:r>
            <a:endParaRPr b="0" i="0" sz="1200" u="none" cap="none" strike="noStrike">
              <a:solidFill>
                <a:srgbClr val="14676B"/>
              </a:solidFill>
              <a:latin typeface="Work Sans Medium"/>
              <a:ea typeface="Work Sans Medium"/>
              <a:cs typeface="Work Sans Medium"/>
              <a:sym typeface="Work Sans Medium"/>
            </a:endParaRPr>
          </a:p>
        </p:txBody>
      </p:sp>
      <p:grpSp>
        <p:nvGrpSpPr>
          <p:cNvPr id="328" name="Google Shape;328;g3090d6ba962_0_250"/>
          <p:cNvGrpSpPr/>
          <p:nvPr/>
        </p:nvGrpSpPr>
        <p:grpSpPr>
          <a:xfrm>
            <a:off x="4972641" y="5538918"/>
            <a:ext cx="2253282" cy="843848"/>
            <a:chOff x="4387094" y="2794964"/>
            <a:chExt cx="3383815" cy="1267229"/>
          </a:xfrm>
        </p:grpSpPr>
        <p:sp>
          <p:nvSpPr>
            <p:cNvPr id="329" name="Google Shape;329;g3090d6ba962_0_250"/>
            <p:cNvSpPr/>
            <p:nvPr/>
          </p:nvSpPr>
          <p:spPr>
            <a:xfrm>
              <a:off x="6503710"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g3090d6ba962_0_250"/>
            <p:cNvSpPr/>
            <p:nvPr/>
          </p:nvSpPr>
          <p:spPr>
            <a:xfrm flipH="1">
              <a:off x="4387094"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g3090d6ba962_0_250"/>
            <p:cNvSpPr/>
            <p:nvPr/>
          </p:nvSpPr>
          <p:spPr>
            <a:xfrm>
              <a:off x="4984870" y="2794993"/>
              <a:ext cx="21687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Behaviour</a:t>
              </a:r>
              <a:endParaRPr b="1" i="0" sz="1900" u="none" cap="none" strike="noStrike">
                <a:solidFill>
                  <a:schemeClr val="lt1"/>
                </a:solidFill>
                <a:latin typeface="Work Sans"/>
                <a:ea typeface="Work Sans"/>
                <a:cs typeface="Work Sans"/>
                <a:sym typeface="Work Sans"/>
              </a:endParaRPr>
            </a:p>
          </p:txBody>
        </p:sp>
      </p:grpSp>
      <p:grpSp>
        <p:nvGrpSpPr>
          <p:cNvPr id="332" name="Google Shape;332;g3090d6ba962_0_250"/>
          <p:cNvGrpSpPr/>
          <p:nvPr/>
        </p:nvGrpSpPr>
        <p:grpSpPr>
          <a:xfrm>
            <a:off x="5006658" y="322843"/>
            <a:ext cx="2185247" cy="843836"/>
            <a:chOff x="4438180" y="2794964"/>
            <a:chExt cx="3281644" cy="1267211"/>
          </a:xfrm>
        </p:grpSpPr>
        <p:sp>
          <p:nvSpPr>
            <p:cNvPr id="333" name="Google Shape;333;g3090d6ba962_0_250"/>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g3090d6ba962_0_250"/>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g3090d6ba962_0_250"/>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sp>
        <p:nvSpPr>
          <p:cNvPr id="336" name="Google Shape;336;g3090d6ba962_0_250"/>
          <p:cNvSpPr/>
          <p:nvPr/>
        </p:nvSpPr>
        <p:spPr>
          <a:xfrm rot="5400000">
            <a:off x="5837153" y="292562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g3090d6ba962_0_250"/>
          <p:cNvSpPr/>
          <p:nvPr/>
        </p:nvSpPr>
        <p:spPr>
          <a:xfrm rot="5400000">
            <a:off x="5837153" y="5059498"/>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38" name="Google Shape;338;g3090d6ba962_0_250"/>
          <p:cNvCxnSpPr>
            <a:stCxn id="330" idx="3"/>
            <a:endCxn id="326" idx="0"/>
          </p:cNvCxnSpPr>
          <p:nvPr/>
        </p:nvCxnSpPr>
        <p:spPr>
          <a:xfrm rot="10800000">
            <a:off x="4961241" y="2217432"/>
            <a:ext cx="11400" cy="3743400"/>
          </a:xfrm>
          <a:prstGeom prst="curvedConnector3">
            <a:avLst>
              <a:gd fmla="val 8255619" name="adj1"/>
            </a:avLst>
          </a:prstGeom>
          <a:noFill/>
          <a:ln cap="flat" cmpd="sng" w="38100">
            <a:solidFill>
              <a:srgbClr val="4B9073"/>
            </a:solidFill>
            <a:prstDash val="solid"/>
            <a:round/>
            <a:headEnd len="med" w="med" type="none"/>
            <a:tailEnd len="med" w="med" type="triangle"/>
          </a:ln>
        </p:spPr>
      </p:cxnSp>
      <p:sp>
        <p:nvSpPr>
          <p:cNvPr id="339" name="Google Shape;339;g3090d6ba962_0_250"/>
          <p:cNvSpPr/>
          <p:nvPr/>
        </p:nvSpPr>
        <p:spPr>
          <a:xfrm rot="5400000">
            <a:off x="5837153" y="105722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40" name="Google Shape;340;g3090d6ba962_0_250"/>
          <p:cNvCxnSpPr>
            <a:stCxn id="326" idx="0"/>
            <a:endCxn id="334" idx="3"/>
          </p:cNvCxnSpPr>
          <p:nvPr/>
        </p:nvCxnSpPr>
        <p:spPr>
          <a:xfrm flipH="1" rot="10800000">
            <a:off x="4961130" y="744738"/>
            <a:ext cx="45600" cy="1472700"/>
          </a:xfrm>
          <a:prstGeom prst="curvedConnector3">
            <a:avLst>
              <a:gd fmla="val -1309989" name="adj1"/>
            </a:avLst>
          </a:prstGeom>
          <a:noFill/>
          <a:ln cap="flat" cmpd="sng" w="38100">
            <a:solidFill>
              <a:srgbClr val="4B9073"/>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9"/>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100"/>
                                        <p:tgtEl>
                                          <p:spTgt spid="3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100"/>
                                        <p:tgtEl>
                                          <p:spTgt spid="3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8"/>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100"/>
                                        <p:tgtEl>
                                          <p:spTgt spid="3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1000"/>
                                        <p:tgtEl>
                                          <p:spTgt spid="3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0"/>
                                        </p:tgtEl>
                                        <p:attrNameLst>
                                          <p:attrName>style.visibility</p:attrName>
                                        </p:attrNameLst>
                                      </p:cBhvr>
                                      <p:to>
                                        <p:strVal val="visible"/>
                                      </p:to>
                                    </p:set>
                                    <p:animEffect filter="fade" transition="in">
                                      <p:cBhvr>
                                        <p:cTn dur="800"/>
                                        <p:tgtEl>
                                          <p:spTgt spid="3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grpSp>
        <p:nvGrpSpPr>
          <p:cNvPr id="345" name="Google Shape;345;g3090d6ba962_0_276"/>
          <p:cNvGrpSpPr/>
          <p:nvPr/>
        </p:nvGrpSpPr>
        <p:grpSpPr>
          <a:xfrm>
            <a:off x="4701858" y="2106018"/>
            <a:ext cx="2794847" cy="843836"/>
            <a:chOff x="3980454" y="2794964"/>
            <a:chExt cx="4197097" cy="1267211"/>
          </a:xfrm>
        </p:grpSpPr>
        <p:sp>
          <p:nvSpPr>
            <p:cNvPr id="346" name="Google Shape;346;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Thoughts/</a:t>
              </a:r>
              <a:br>
                <a:rPr b="1" lang="en-US" sz="1900">
                  <a:solidFill>
                    <a:schemeClr val="dk1"/>
                  </a:solidFill>
                  <a:latin typeface="Work Sans"/>
                  <a:ea typeface="Work Sans"/>
                  <a:cs typeface="Work Sans"/>
                  <a:sym typeface="Work Sans"/>
                </a:rPr>
              </a:br>
              <a:r>
                <a:rPr b="1" lang="en-US" sz="1900">
                  <a:solidFill>
                    <a:schemeClr val="dk1"/>
                  </a:solidFill>
                  <a:latin typeface="Work Sans"/>
                  <a:ea typeface="Work Sans"/>
                  <a:cs typeface="Work Sans"/>
                  <a:sym typeface="Work Sans"/>
                </a:rPr>
                <a:t>cognitions</a:t>
              </a:r>
              <a:endParaRPr b="1" i="0" sz="1900" u="none" cap="none" strike="noStrike">
                <a:solidFill>
                  <a:schemeClr val="dk1"/>
                </a:solidFill>
                <a:latin typeface="Work Sans"/>
                <a:ea typeface="Work Sans"/>
                <a:cs typeface="Work Sans"/>
                <a:sym typeface="Work Sans"/>
              </a:endParaRPr>
            </a:p>
          </p:txBody>
        </p:sp>
      </p:grpSp>
      <p:grpSp>
        <p:nvGrpSpPr>
          <p:cNvPr id="349" name="Google Shape;349;g3090d6ba962_0_276"/>
          <p:cNvGrpSpPr/>
          <p:nvPr/>
        </p:nvGrpSpPr>
        <p:grpSpPr>
          <a:xfrm>
            <a:off x="4701858" y="5063218"/>
            <a:ext cx="2794847" cy="843836"/>
            <a:chOff x="3980454" y="2794964"/>
            <a:chExt cx="4197097" cy="1267211"/>
          </a:xfrm>
        </p:grpSpPr>
        <p:sp>
          <p:nvSpPr>
            <p:cNvPr id="350" name="Google Shape;350;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Behaviours</a:t>
              </a:r>
              <a:endParaRPr b="1" i="0" sz="1900" u="none" cap="none" strike="noStrike">
                <a:solidFill>
                  <a:schemeClr val="dk1"/>
                </a:solidFill>
                <a:latin typeface="Work Sans"/>
                <a:ea typeface="Work Sans"/>
                <a:cs typeface="Work Sans"/>
                <a:sym typeface="Work Sans"/>
              </a:endParaRPr>
            </a:p>
          </p:txBody>
        </p:sp>
      </p:grpSp>
      <p:grpSp>
        <p:nvGrpSpPr>
          <p:cNvPr id="353" name="Google Shape;353;g3090d6ba962_0_276"/>
          <p:cNvGrpSpPr/>
          <p:nvPr/>
        </p:nvGrpSpPr>
        <p:grpSpPr>
          <a:xfrm>
            <a:off x="1276586" y="3584618"/>
            <a:ext cx="3349069" cy="843836"/>
            <a:chOff x="2919300" y="2794964"/>
            <a:chExt cx="5029387" cy="1267211"/>
          </a:xfrm>
        </p:grpSpPr>
        <p:sp>
          <p:nvSpPr>
            <p:cNvPr id="354" name="Google Shape;354;g3090d6ba962_0_276"/>
            <p:cNvSpPr/>
            <p:nvPr/>
          </p:nvSpPr>
          <p:spPr>
            <a:xfrm>
              <a:off x="6681487"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3090d6ba962_0_276"/>
            <p:cNvSpPr/>
            <p:nvPr/>
          </p:nvSpPr>
          <p:spPr>
            <a:xfrm flipH="1">
              <a:off x="291930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g3090d6ba962_0_276"/>
            <p:cNvSpPr/>
            <p:nvPr/>
          </p:nvSpPr>
          <p:spPr>
            <a:xfrm>
              <a:off x="3453278" y="2794975"/>
              <a:ext cx="39255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Physical Reactions/</a:t>
              </a:r>
              <a:br>
                <a:rPr b="1" lang="en-US" sz="1900">
                  <a:solidFill>
                    <a:schemeClr val="dk1"/>
                  </a:solidFill>
                  <a:latin typeface="Work Sans"/>
                  <a:ea typeface="Work Sans"/>
                  <a:cs typeface="Work Sans"/>
                  <a:sym typeface="Work Sans"/>
                </a:rPr>
              </a:br>
              <a:r>
                <a:rPr b="1" lang="en-US" sz="1900">
                  <a:solidFill>
                    <a:schemeClr val="dk1"/>
                  </a:solidFill>
                  <a:latin typeface="Work Sans"/>
                  <a:ea typeface="Work Sans"/>
                  <a:cs typeface="Work Sans"/>
                  <a:sym typeface="Work Sans"/>
                </a:rPr>
                <a:t>Symptoms</a:t>
              </a:r>
              <a:endParaRPr b="1" i="0" sz="1900" u="none" cap="none" strike="noStrike">
                <a:solidFill>
                  <a:schemeClr val="dk1"/>
                </a:solidFill>
                <a:latin typeface="Work Sans"/>
                <a:ea typeface="Work Sans"/>
                <a:cs typeface="Work Sans"/>
                <a:sym typeface="Work Sans"/>
              </a:endParaRPr>
            </a:p>
          </p:txBody>
        </p:sp>
      </p:grpSp>
      <p:grpSp>
        <p:nvGrpSpPr>
          <p:cNvPr id="357" name="Google Shape;357;g3090d6ba962_0_276"/>
          <p:cNvGrpSpPr/>
          <p:nvPr/>
        </p:nvGrpSpPr>
        <p:grpSpPr>
          <a:xfrm>
            <a:off x="7496708" y="3584618"/>
            <a:ext cx="2794847" cy="843836"/>
            <a:chOff x="3980454" y="2794964"/>
            <a:chExt cx="4197097" cy="1267211"/>
          </a:xfrm>
        </p:grpSpPr>
        <p:sp>
          <p:nvSpPr>
            <p:cNvPr id="358" name="Google Shape;358;g3090d6ba962_0_276"/>
            <p:cNvSpPr/>
            <p:nvPr/>
          </p:nvSpPr>
          <p:spPr>
            <a:xfrm>
              <a:off x="6910350"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g3090d6ba962_0_276"/>
            <p:cNvSpPr/>
            <p:nvPr/>
          </p:nvSpPr>
          <p:spPr>
            <a:xfrm flipH="1">
              <a:off x="3980454" y="2794964"/>
              <a:ext cx="1267200" cy="1267200"/>
            </a:xfrm>
            <a:prstGeom prst="flowChartDelay">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g3090d6ba962_0_276"/>
            <p:cNvSpPr/>
            <p:nvPr/>
          </p:nvSpPr>
          <p:spPr>
            <a:xfrm>
              <a:off x="4574073" y="2794975"/>
              <a:ext cx="2990400" cy="1267200"/>
            </a:xfrm>
            <a:prstGeom prst="rect">
              <a:avLst/>
            </a:prstGeom>
            <a:solidFill>
              <a:srgbClr val="86D2D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dk1"/>
                  </a:solidFill>
                  <a:latin typeface="Work Sans"/>
                  <a:ea typeface="Work Sans"/>
                  <a:cs typeface="Work Sans"/>
                  <a:sym typeface="Work Sans"/>
                </a:rPr>
                <a:t>Emotions</a:t>
              </a:r>
              <a:endParaRPr b="1" i="0" sz="1900" u="none" cap="none" strike="noStrike">
                <a:solidFill>
                  <a:schemeClr val="dk1"/>
                </a:solidFill>
                <a:latin typeface="Work Sans"/>
                <a:ea typeface="Work Sans"/>
                <a:cs typeface="Work Sans"/>
                <a:sym typeface="Work Sans"/>
              </a:endParaRPr>
            </a:p>
          </p:txBody>
        </p:sp>
      </p:grpSp>
      <p:cxnSp>
        <p:nvCxnSpPr>
          <p:cNvPr id="361" name="Google Shape;361;g3090d6ba962_0_276"/>
          <p:cNvCxnSpPr>
            <a:stCxn id="362" idx="2"/>
            <a:endCxn id="348" idx="0"/>
          </p:cNvCxnSpPr>
          <p:nvPr/>
        </p:nvCxnSpPr>
        <p:spPr>
          <a:xfrm flipH="1" rot="-5400000">
            <a:off x="5622853" y="1636075"/>
            <a:ext cx="939300" cy="600"/>
          </a:xfrm>
          <a:prstGeom prst="curvedConnector3">
            <a:avLst>
              <a:gd fmla="val 50000" name="adj1"/>
            </a:avLst>
          </a:prstGeom>
          <a:noFill/>
          <a:ln cap="flat" cmpd="sng" w="38100">
            <a:solidFill>
              <a:srgbClr val="4B9073"/>
            </a:solidFill>
            <a:prstDash val="solid"/>
            <a:round/>
            <a:headEnd len="med" w="med" type="none"/>
            <a:tailEnd len="med" w="med" type="triangle"/>
          </a:ln>
        </p:spPr>
      </p:cxnSp>
      <p:cxnSp>
        <p:nvCxnSpPr>
          <p:cNvPr id="363" name="Google Shape;363;g3090d6ba962_0_276"/>
          <p:cNvCxnSpPr>
            <a:stCxn id="348" idx="2"/>
            <a:endCxn id="352" idx="0"/>
          </p:cNvCxnSpPr>
          <p:nvPr/>
        </p:nvCxnSpPr>
        <p:spPr>
          <a:xfrm flipH="1" rot="-5400000">
            <a:off x="5036353" y="4006303"/>
            <a:ext cx="2113500" cy="600"/>
          </a:xfrm>
          <a:prstGeom prst="curvedConnector3">
            <a:avLst>
              <a:gd fmla="val 49997" name="adj1"/>
            </a:avLst>
          </a:prstGeom>
          <a:noFill/>
          <a:ln cap="flat" cmpd="sng" w="38100">
            <a:solidFill>
              <a:srgbClr val="4B9073"/>
            </a:solidFill>
            <a:prstDash val="solid"/>
            <a:round/>
            <a:headEnd len="med" w="med" type="triangle"/>
            <a:tailEnd len="med" w="med" type="triangle"/>
          </a:ln>
        </p:spPr>
      </p:cxnSp>
      <p:cxnSp>
        <p:nvCxnSpPr>
          <p:cNvPr id="364" name="Google Shape;364;g3090d6ba962_0_276"/>
          <p:cNvCxnSpPr>
            <a:stCxn id="359" idx="3"/>
            <a:endCxn id="354" idx="3"/>
          </p:cNvCxnSpPr>
          <p:nvPr/>
        </p:nvCxnSpPr>
        <p:spPr>
          <a:xfrm flipH="1">
            <a:off x="4625708" y="4006532"/>
            <a:ext cx="2871000" cy="600"/>
          </a:xfrm>
          <a:prstGeom prst="curvedConnector3">
            <a:avLst>
              <a:gd fmla="val 50001" name="adj1"/>
            </a:avLst>
          </a:prstGeom>
          <a:noFill/>
          <a:ln cap="flat" cmpd="sng" w="38100">
            <a:solidFill>
              <a:srgbClr val="4B9073"/>
            </a:solidFill>
            <a:prstDash val="solid"/>
            <a:round/>
            <a:headEnd len="med" w="med" type="triangle"/>
            <a:tailEnd len="med" w="med" type="triangle"/>
          </a:ln>
        </p:spPr>
      </p:cxnSp>
      <p:cxnSp>
        <p:nvCxnSpPr>
          <p:cNvPr id="365" name="Google Shape;365;g3090d6ba962_0_276"/>
          <p:cNvCxnSpPr>
            <a:stCxn id="347" idx="3"/>
            <a:endCxn id="356" idx="0"/>
          </p:cNvCxnSpPr>
          <p:nvPr/>
        </p:nvCxnSpPr>
        <p:spPr>
          <a:xfrm flipH="1">
            <a:off x="2939058" y="2527932"/>
            <a:ext cx="17628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66" name="Google Shape;366;g3090d6ba962_0_276"/>
          <p:cNvCxnSpPr>
            <a:endCxn id="360" idx="0"/>
          </p:cNvCxnSpPr>
          <p:nvPr/>
        </p:nvCxnSpPr>
        <p:spPr>
          <a:xfrm>
            <a:off x="7484253" y="2528025"/>
            <a:ext cx="14034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67" name="Google Shape;367;g3090d6ba962_0_276"/>
          <p:cNvCxnSpPr/>
          <p:nvPr/>
        </p:nvCxnSpPr>
        <p:spPr>
          <a:xfrm flipH="1" rot="10800000">
            <a:off x="7484253" y="4429025"/>
            <a:ext cx="1403400" cy="1056600"/>
          </a:xfrm>
          <a:prstGeom prst="curvedConnector2">
            <a:avLst/>
          </a:prstGeom>
          <a:noFill/>
          <a:ln cap="flat" cmpd="sng" w="38100">
            <a:solidFill>
              <a:srgbClr val="4B9073"/>
            </a:solidFill>
            <a:prstDash val="solid"/>
            <a:round/>
            <a:headEnd len="med" w="med" type="triangle"/>
            <a:tailEnd len="med" w="med" type="triangle"/>
          </a:ln>
        </p:spPr>
      </p:cxnSp>
      <p:cxnSp>
        <p:nvCxnSpPr>
          <p:cNvPr id="368" name="Google Shape;368;g3090d6ba962_0_276"/>
          <p:cNvCxnSpPr/>
          <p:nvPr/>
        </p:nvCxnSpPr>
        <p:spPr>
          <a:xfrm rot="10800000">
            <a:off x="2862858" y="4428557"/>
            <a:ext cx="1839000" cy="1056600"/>
          </a:xfrm>
          <a:prstGeom prst="curvedConnector2">
            <a:avLst/>
          </a:prstGeom>
          <a:noFill/>
          <a:ln cap="flat" cmpd="sng" w="38100">
            <a:solidFill>
              <a:srgbClr val="4B9073"/>
            </a:solidFill>
            <a:prstDash val="solid"/>
            <a:round/>
            <a:headEnd len="med" w="med" type="triangle"/>
            <a:tailEnd len="med" w="med" type="triangle"/>
          </a:ln>
        </p:spPr>
      </p:cxnSp>
      <p:sp>
        <p:nvSpPr>
          <p:cNvPr id="369" name="Google Shape;369;g3090d6ba962_0_276"/>
          <p:cNvSpPr txBox="1"/>
          <p:nvPr/>
        </p:nvSpPr>
        <p:spPr>
          <a:xfrm>
            <a:off x="1921400" y="2423772"/>
            <a:ext cx="2613900" cy="67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Intervention:</a:t>
            </a:r>
            <a:endParaRPr>
              <a:solidFill>
                <a:srgbClr val="5A8444"/>
              </a:solidFill>
              <a:highlight>
                <a:schemeClr val="lt1"/>
              </a:highlight>
              <a:latin typeface="Work Sans SemiBold"/>
              <a:ea typeface="Work Sans SemiBold"/>
              <a:cs typeface="Work Sans SemiBold"/>
              <a:sym typeface="Work Sans SemiBold"/>
            </a:endParaRPr>
          </a:p>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Cognitive restructuring</a:t>
            </a:r>
            <a:endParaRPr>
              <a:solidFill>
                <a:srgbClr val="5A8444"/>
              </a:solidFill>
              <a:highlight>
                <a:schemeClr val="lt1"/>
              </a:highlight>
              <a:latin typeface="Work Sans SemiBold"/>
              <a:ea typeface="Work Sans SemiBold"/>
              <a:cs typeface="Work Sans SemiBold"/>
              <a:sym typeface="Work Sans SemiBold"/>
            </a:endParaRPr>
          </a:p>
        </p:txBody>
      </p:sp>
      <p:sp>
        <p:nvSpPr>
          <p:cNvPr id="370" name="Google Shape;370;g3090d6ba962_0_276"/>
          <p:cNvSpPr txBox="1"/>
          <p:nvPr/>
        </p:nvSpPr>
        <p:spPr>
          <a:xfrm>
            <a:off x="1921400" y="4835597"/>
            <a:ext cx="2613900" cy="67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Intervention:</a:t>
            </a:r>
            <a:endParaRPr>
              <a:solidFill>
                <a:srgbClr val="5A8444"/>
              </a:solidFill>
              <a:highlight>
                <a:schemeClr val="lt1"/>
              </a:highlight>
              <a:latin typeface="Work Sans SemiBold"/>
              <a:ea typeface="Work Sans SemiBold"/>
              <a:cs typeface="Work Sans SemiBold"/>
              <a:sym typeface="Work Sans SemiBold"/>
            </a:endParaRPr>
          </a:p>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Coping skills and exposure</a:t>
            </a:r>
            <a:endParaRPr>
              <a:solidFill>
                <a:srgbClr val="5A8444"/>
              </a:solidFill>
              <a:highlight>
                <a:schemeClr val="lt1"/>
              </a:highlight>
              <a:latin typeface="Work Sans SemiBold"/>
              <a:ea typeface="Work Sans SemiBold"/>
              <a:cs typeface="Work Sans SemiBold"/>
              <a:sym typeface="Work Sans SemiBold"/>
            </a:endParaRPr>
          </a:p>
        </p:txBody>
      </p:sp>
      <p:sp>
        <p:nvSpPr>
          <p:cNvPr id="371" name="Google Shape;371;g3090d6ba962_0_276"/>
          <p:cNvSpPr txBox="1"/>
          <p:nvPr/>
        </p:nvSpPr>
        <p:spPr>
          <a:xfrm>
            <a:off x="315025" y="3591625"/>
            <a:ext cx="1403400" cy="677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Intervention:</a:t>
            </a:r>
            <a:endParaRPr>
              <a:solidFill>
                <a:srgbClr val="5A8444"/>
              </a:solidFill>
              <a:highlight>
                <a:schemeClr val="lt1"/>
              </a:highlight>
              <a:latin typeface="Work Sans SemiBold"/>
              <a:ea typeface="Work Sans SemiBold"/>
              <a:cs typeface="Work Sans SemiBold"/>
              <a:sym typeface="Work Sans SemiBold"/>
            </a:endParaRPr>
          </a:p>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Relaxation </a:t>
            </a:r>
            <a:br>
              <a:rPr lang="en-US">
                <a:solidFill>
                  <a:srgbClr val="5A8444"/>
                </a:solidFill>
                <a:highlight>
                  <a:schemeClr val="lt1"/>
                </a:highlight>
                <a:latin typeface="Work Sans SemiBold"/>
                <a:ea typeface="Work Sans SemiBold"/>
                <a:cs typeface="Work Sans SemiBold"/>
                <a:sym typeface="Work Sans SemiBold"/>
              </a:rPr>
            </a:br>
            <a:r>
              <a:rPr lang="en-US">
                <a:solidFill>
                  <a:srgbClr val="5A8444"/>
                </a:solidFill>
                <a:highlight>
                  <a:schemeClr val="lt1"/>
                </a:highlight>
                <a:latin typeface="Work Sans SemiBold"/>
                <a:ea typeface="Work Sans SemiBold"/>
                <a:cs typeface="Work Sans SemiBold"/>
                <a:sym typeface="Work Sans SemiBold"/>
              </a:rPr>
              <a:t>training</a:t>
            </a:r>
            <a:endParaRPr>
              <a:solidFill>
                <a:srgbClr val="5A8444"/>
              </a:solidFill>
              <a:highlight>
                <a:schemeClr val="lt1"/>
              </a:highlight>
              <a:latin typeface="Work Sans SemiBold"/>
              <a:ea typeface="Work Sans SemiBold"/>
              <a:cs typeface="Work Sans SemiBold"/>
              <a:sym typeface="Work Sans SemiBold"/>
            </a:endParaRPr>
          </a:p>
        </p:txBody>
      </p:sp>
      <p:grpSp>
        <p:nvGrpSpPr>
          <p:cNvPr id="372" name="Google Shape;372;g3090d6ba962_0_276"/>
          <p:cNvGrpSpPr/>
          <p:nvPr/>
        </p:nvGrpSpPr>
        <p:grpSpPr>
          <a:xfrm>
            <a:off x="5006658" y="322843"/>
            <a:ext cx="2185247" cy="843836"/>
            <a:chOff x="4438180" y="2794964"/>
            <a:chExt cx="3281644" cy="1267211"/>
          </a:xfrm>
        </p:grpSpPr>
        <p:sp>
          <p:nvSpPr>
            <p:cNvPr id="373" name="Google Shape;373;g3090d6ba962_0_276"/>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g3090d6ba962_0_276"/>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g3090d6ba962_0_276"/>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sp>
        <p:nvSpPr>
          <p:cNvPr id="376" name="Google Shape;376;g3090d6ba962_0_276"/>
          <p:cNvSpPr txBox="1"/>
          <p:nvPr/>
        </p:nvSpPr>
        <p:spPr>
          <a:xfrm>
            <a:off x="3308375" y="6253823"/>
            <a:ext cx="55818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2000">
                <a:solidFill>
                  <a:srgbClr val="32797C"/>
                </a:solidFill>
                <a:latin typeface="Work Sans Medium"/>
                <a:ea typeface="Work Sans Medium"/>
                <a:cs typeface="Work Sans Medium"/>
                <a:sym typeface="Work Sans Medium"/>
              </a:rPr>
              <a:t>The CBT Five Areas model</a:t>
            </a:r>
            <a:endParaRPr b="0" i="0" sz="2000" u="none" cap="none" strike="noStrike">
              <a:solidFill>
                <a:srgbClr val="32797C"/>
              </a:solidFill>
              <a:latin typeface="Work Sans Medium"/>
              <a:ea typeface="Work Sans Medium"/>
              <a:cs typeface="Work Sans Medium"/>
              <a:sym typeface="Work Sans Medium"/>
            </a:endParaRPr>
          </a:p>
        </p:txBody>
      </p:sp>
      <p:sp>
        <p:nvSpPr>
          <p:cNvPr id="377" name="Google Shape;377;g3090d6ba962_0_276"/>
          <p:cNvSpPr txBox="1"/>
          <p:nvPr/>
        </p:nvSpPr>
        <p:spPr>
          <a:xfrm>
            <a:off x="152400" y="152400"/>
            <a:ext cx="3000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a:solidFill>
                <a:srgbClr val="5A8444"/>
              </a:solidFill>
              <a:highlight>
                <a:schemeClr val="lt1"/>
              </a:highlight>
              <a:latin typeface="Work Sans SemiBold"/>
              <a:ea typeface="Work Sans SemiBold"/>
              <a:cs typeface="Work Sans SemiBold"/>
              <a:sym typeface="Work Sans SemiBold"/>
            </a:endParaRPr>
          </a:p>
        </p:txBody>
      </p:sp>
      <p:sp>
        <p:nvSpPr>
          <p:cNvPr id="378" name="Google Shape;378;g3090d6ba962_0_276"/>
          <p:cNvSpPr txBox="1"/>
          <p:nvPr/>
        </p:nvSpPr>
        <p:spPr>
          <a:xfrm>
            <a:off x="8890175" y="3514675"/>
            <a:ext cx="30000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Intervention:</a:t>
            </a:r>
            <a:endParaRPr>
              <a:solidFill>
                <a:srgbClr val="5A8444"/>
              </a:solidFill>
              <a:highlight>
                <a:schemeClr val="lt1"/>
              </a:highlight>
              <a:latin typeface="Work Sans SemiBold"/>
              <a:ea typeface="Work Sans SemiBold"/>
              <a:cs typeface="Work Sans SemiBold"/>
              <a:sym typeface="Work Sans SemiBold"/>
            </a:endParaRPr>
          </a:p>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Naming </a:t>
            </a:r>
            <a:endParaRPr>
              <a:solidFill>
                <a:srgbClr val="5A8444"/>
              </a:solidFill>
              <a:highlight>
                <a:schemeClr val="lt1"/>
              </a:highlight>
              <a:latin typeface="Work Sans SemiBold"/>
              <a:ea typeface="Work Sans SemiBold"/>
              <a:cs typeface="Work Sans SemiBold"/>
              <a:sym typeface="Work Sans SemiBold"/>
            </a:endParaRPr>
          </a:p>
          <a:p>
            <a:pPr indent="0" lvl="0" marL="0" rtl="0" algn="ctr">
              <a:spcBef>
                <a:spcPts val="0"/>
              </a:spcBef>
              <a:spcAft>
                <a:spcPts val="0"/>
              </a:spcAft>
              <a:buNone/>
            </a:pPr>
            <a:r>
              <a:rPr lang="en-US">
                <a:solidFill>
                  <a:srgbClr val="5A8444"/>
                </a:solidFill>
                <a:highlight>
                  <a:schemeClr val="lt1"/>
                </a:highlight>
                <a:latin typeface="Work Sans SemiBold"/>
                <a:ea typeface="Work Sans SemiBold"/>
                <a:cs typeface="Work Sans SemiBold"/>
                <a:sym typeface="Work Sans SemiBold"/>
              </a:rPr>
              <a:t>Accepting</a:t>
            </a:r>
            <a:endParaRPr>
              <a:solidFill>
                <a:srgbClr val="5A8444"/>
              </a:solidFill>
              <a:highlight>
                <a:schemeClr val="lt1"/>
              </a:highlight>
              <a:latin typeface="Work Sans SemiBold"/>
              <a:ea typeface="Work Sans SemiBold"/>
              <a:cs typeface="Work Sans SemiBold"/>
              <a:sym typeface="Work Sans SemiBo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1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100"/>
                                        <p:tgtEl>
                                          <p:spTgt spid="3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
                                        </p:tgtEl>
                                        <p:attrNameLst>
                                          <p:attrName>style.visibility</p:attrName>
                                        </p:attrNameLst>
                                      </p:cBhvr>
                                      <p:to>
                                        <p:strVal val="visible"/>
                                      </p:to>
                                    </p:set>
                                    <p:animEffect filter="fade" transition="in">
                                      <p:cBhvr>
                                        <p:cTn dur="100"/>
                                        <p:tgtEl>
                                          <p:spTgt spid="3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g3090d6ba962_0_322"/>
          <p:cNvSpPr/>
          <p:nvPr/>
        </p:nvSpPr>
        <p:spPr>
          <a:xfrm>
            <a:off x="400400" y="4493550"/>
            <a:ext cx="1381381" cy="1804150"/>
          </a:xfrm>
          <a:custGeom>
            <a:rect b="b" l="l" r="r" t="t"/>
            <a:pathLst>
              <a:path extrusionOk="0" h="72166" w="52891">
                <a:moveTo>
                  <a:pt x="35858" y="897"/>
                </a:moveTo>
                <a:lnTo>
                  <a:pt x="31376" y="0"/>
                </a:lnTo>
                <a:lnTo>
                  <a:pt x="21515" y="3138"/>
                </a:lnTo>
                <a:lnTo>
                  <a:pt x="14791" y="12103"/>
                </a:lnTo>
                <a:lnTo>
                  <a:pt x="9413" y="17930"/>
                </a:lnTo>
                <a:lnTo>
                  <a:pt x="8516" y="28687"/>
                </a:lnTo>
                <a:lnTo>
                  <a:pt x="3586" y="35859"/>
                </a:lnTo>
                <a:lnTo>
                  <a:pt x="0" y="47962"/>
                </a:lnTo>
                <a:lnTo>
                  <a:pt x="2689" y="59616"/>
                </a:lnTo>
                <a:lnTo>
                  <a:pt x="9861" y="68132"/>
                </a:lnTo>
                <a:lnTo>
                  <a:pt x="24653" y="72166"/>
                </a:lnTo>
                <a:lnTo>
                  <a:pt x="41686" y="70373"/>
                </a:lnTo>
                <a:lnTo>
                  <a:pt x="52891" y="60064"/>
                </a:lnTo>
                <a:lnTo>
                  <a:pt x="51098" y="52892"/>
                </a:lnTo>
                <a:lnTo>
                  <a:pt x="40341" y="48410"/>
                </a:lnTo>
                <a:lnTo>
                  <a:pt x="36755" y="51547"/>
                </a:lnTo>
                <a:lnTo>
                  <a:pt x="30031" y="40790"/>
                </a:lnTo>
                <a:lnTo>
                  <a:pt x="35410" y="40790"/>
                </a:lnTo>
                <a:lnTo>
                  <a:pt x="41686" y="24653"/>
                </a:lnTo>
                <a:lnTo>
                  <a:pt x="46168" y="16585"/>
                </a:lnTo>
                <a:lnTo>
                  <a:pt x="44375" y="5827"/>
                </a:lnTo>
                <a:close/>
              </a:path>
            </a:pathLst>
          </a:custGeom>
          <a:solidFill>
            <a:srgbClr val="A5C595"/>
          </a:solidFill>
          <a:ln>
            <a:noFill/>
          </a:ln>
        </p:spPr>
      </p:sp>
      <p:sp>
        <p:nvSpPr>
          <p:cNvPr id="384" name="Google Shape;384;g3090d6ba962_0_322"/>
          <p:cNvSpPr/>
          <p:nvPr/>
        </p:nvSpPr>
        <p:spPr>
          <a:xfrm>
            <a:off x="9931943" y="4489075"/>
            <a:ext cx="1324061" cy="1638799"/>
          </a:xfrm>
          <a:custGeom>
            <a:rect b="b" l="l" r="r" t="t"/>
            <a:pathLst>
              <a:path extrusionOk="0" h="67684" w="54685">
                <a:moveTo>
                  <a:pt x="0" y="17033"/>
                </a:moveTo>
                <a:lnTo>
                  <a:pt x="16585" y="39445"/>
                </a:lnTo>
                <a:lnTo>
                  <a:pt x="22412" y="43479"/>
                </a:lnTo>
                <a:lnTo>
                  <a:pt x="30480" y="41686"/>
                </a:lnTo>
                <a:lnTo>
                  <a:pt x="35410" y="48858"/>
                </a:lnTo>
                <a:lnTo>
                  <a:pt x="20170" y="64546"/>
                </a:lnTo>
                <a:lnTo>
                  <a:pt x="28687" y="67684"/>
                </a:lnTo>
                <a:lnTo>
                  <a:pt x="48409" y="66339"/>
                </a:lnTo>
                <a:lnTo>
                  <a:pt x="54685" y="45272"/>
                </a:lnTo>
                <a:lnTo>
                  <a:pt x="49306" y="12999"/>
                </a:lnTo>
                <a:lnTo>
                  <a:pt x="27342" y="0"/>
                </a:lnTo>
                <a:lnTo>
                  <a:pt x="10309" y="6275"/>
                </a:lnTo>
                <a:lnTo>
                  <a:pt x="896" y="9861"/>
                </a:lnTo>
              </a:path>
            </a:pathLst>
          </a:custGeom>
          <a:solidFill>
            <a:srgbClr val="597E7F"/>
          </a:solidFill>
          <a:ln>
            <a:noFill/>
          </a:ln>
        </p:spPr>
      </p:sp>
      <p:grpSp>
        <p:nvGrpSpPr>
          <p:cNvPr id="385" name="Google Shape;385;g3090d6ba962_0_322"/>
          <p:cNvGrpSpPr/>
          <p:nvPr/>
        </p:nvGrpSpPr>
        <p:grpSpPr>
          <a:xfrm>
            <a:off x="5006658" y="304005"/>
            <a:ext cx="2185247" cy="843848"/>
            <a:chOff x="4438180" y="2794964"/>
            <a:chExt cx="3281644" cy="1267229"/>
          </a:xfrm>
        </p:grpSpPr>
        <p:sp>
          <p:nvSpPr>
            <p:cNvPr id="386" name="Google Shape;386;g3090d6ba962_0_322"/>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g3090d6ba962_0_322"/>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g3090d6ba962_0_322"/>
            <p:cNvSpPr/>
            <p:nvPr/>
          </p:nvSpPr>
          <p:spPr>
            <a:xfrm>
              <a:off x="5018699" y="2794993"/>
              <a:ext cx="21012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grpSp>
        <p:nvGrpSpPr>
          <p:cNvPr id="389" name="Google Shape;389;g3090d6ba962_0_322"/>
          <p:cNvGrpSpPr/>
          <p:nvPr/>
        </p:nvGrpSpPr>
        <p:grpSpPr>
          <a:xfrm>
            <a:off x="400404" y="2062633"/>
            <a:ext cx="1841100" cy="2035842"/>
            <a:chOff x="400404" y="2062633"/>
            <a:chExt cx="1841100" cy="2035842"/>
          </a:xfrm>
        </p:grpSpPr>
        <p:sp>
          <p:nvSpPr>
            <p:cNvPr id="390" name="Google Shape;390;g3090d6ba962_0_322"/>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3090d6ba962_0_322"/>
            <p:cNvSpPr/>
            <p:nvPr/>
          </p:nvSpPr>
          <p:spPr>
            <a:xfrm>
              <a:off x="4004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anxiety</a:t>
              </a:r>
              <a:endParaRPr b="0" i="0" sz="1200" u="none" cap="none" strike="noStrike">
                <a:solidFill>
                  <a:srgbClr val="14676B"/>
                </a:solidFill>
                <a:latin typeface="Work Sans Medium"/>
                <a:ea typeface="Work Sans Medium"/>
                <a:cs typeface="Work Sans Medium"/>
                <a:sym typeface="Work Sans Medium"/>
              </a:endParaRPr>
            </a:p>
          </p:txBody>
        </p:sp>
      </p:grpSp>
      <p:grpSp>
        <p:nvGrpSpPr>
          <p:cNvPr id="392" name="Google Shape;392;g3090d6ba962_0_322"/>
          <p:cNvGrpSpPr/>
          <p:nvPr/>
        </p:nvGrpSpPr>
        <p:grpSpPr>
          <a:xfrm>
            <a:off x="9899789" y="2073972"/>
            <a:ext cx="1841115" cy="2024503"/>
            <a:chOff x="9899789" y="2073972"/>
            <a:chExt cx="1841115" cy="2024503"/>
          </a:xfrm>
        </p:grpSpPr>
        <p:sp>
          <p:nvSpPr>
            <p:cNvPr id="393" name="Google Shape;393;g3090d6ba962_0_322"/>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3090d6ba962_0_322"/>
            <p:cNvSpPr/>
            <p:nvPr/>
          </p:nvSpPr>
          <p:spPr>
            <a:xfrm>
              <a:off x="98998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anxiety + hope</a:t>
              </a:r>
              <a:endParaRPr b="0" i="0" sz="1200" u="none" cap="none" strike="noStrike">
                <a:solidFill>
                  <a:srgbClr val="14676B"/>
                </a:solidFill>
                <a:latin typeface="Work Sans Medium"/>
                <a:ea typeface="Work Sans Medium"/>
                <a:cs typeface="Work Sans Medium"/>
                <a:sym typeface="Work Sans Medium"/>
              </a:endParaRPr>
            </a:p>
          </p:txBody>
        </p:sp>
      </p:grpSp>
      <p:sp>
        <p:nvSpPr>
          <p:cNvPr id="395" name="Google Shape;395;g3090d6ba962_0_322"/>
          <p:cNvSpPr txBox="1"/>
          <p:nvPr/>
        </p:nvSpPr>
        <p:spPr>
          <a:xfrm>
            <a:off x="4977150" y="1147850"/>
            <a:ext cx="22377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2000">
                <a:solidFill>
                  <a:srgbClr val="008887"/>
                </a:solidFill>
                <a:latin typeface="Work Sans Medium"/>
                <a:ea typeface="Work Sans Medium"/>
                <a:cs typeface="Work Sans Medium"/>
                <a:sym typeface="Work Sans Medium"/>
              </a:rPr>
              <a:t>Reading an article on climate change</a:t>
            </a:r>
            <a:endParaRPr b="0" i="0" sz="2000" u="none" cap="none" strike="noStrike">
              <a:solidFill>
                <a:srgbClr val="008887"/>
              </a:solidFill>
              <a:latin typeface="Work Sans Medium"/>
              <a:ea typeface="Work Sans Medium"/>
              <a:cs typeface="Work Sans Medium"/>
              <a:sym typeface="Work Sans Medium"/>
            </a:endParaRPr>
          </a:p>
        </p:txBody>
      </p:sp>
      <p:grpSp>
        <p:nvGrpSpPr>
          <p:cNvPr id="396" name="Google Shape;396;g3090d6ba962_0_322"/>
          <p:cNvGrpSpPr/>
          <p:nvPr/>
        </p:nvGrpSpPr>
        <p:grpSpPr>
          <a:xfrm>
            <a:off x="1303604" y="3726909"/>
            <a:ext cx="2496826" cy="1276319"/>
            <a:chOff x="1303604" y="3726909"/>
            <a:chExt cx="2496826" cy="1276319"/>
          </a:xfrm>
        </p:grpSpPr>
        <p:grpSp>
          <p:nvGrpSpPr>
            <p:cNvPr id="397" name="Google Shape;397;g3090d6ba962_0_322"/>
            <p:cNvGrpSpPr/>
            <p:nvPr/>
          </p:nvGrpSpPr>
          <p:grpSpPr>
            <a:xfrm>
              <a:off x="1462783" y="4159380"/>
              <a:ext cx="2337647" cy="843848"/>
              <a:chOff x="4323748" y="2794964"/>
              <a:chExt cx="3510507" cy="1267229"/>
            </a:xfrm>
          </p:grpSpPr>
          <p:sp>
            <p:nvSpPr>
              <p:cNvPr id="398" name="Google Shape;398;g3090d6ba962_0_322"/>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g3090d6ba962_0_322"/>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g3090d6ba962_0_322"/>
              <p:cNvSpPr/>
              <p:nvPr/>
            </p:nvSpPr>
            <p:spPr>
              <a:xfrm>
                <a:off x="4954009" y="2794993"/>
                <a:ext cx="22305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chemeClr val="lt1"/>
                    </a:solidFill>
                    <a:latin typeface="Work Sans"/>
                    <a:ea typeface="Work Sans"/>
                    <a:cs typeface="Work Sans"/>
                    <a:sym typeface="Work Sans"/>
                  </a:rPr>
                  <a:t>Behaviour:</a:t>
                </a:r>
                <a:endParaRPr b="1" sz="1700">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lang="en-US" sz="1700">
                    <a:solidFill>
                      <a:schemeClr val="lt1"/>
                    </a:solidFill>
                    <a:latin typeface="Work Sans Medium"/>
                    <a:ea typeface="Work Sans Medium"/>
                    <a:cs typeface="Work Sans Medium"/>
                    <a:sym typeface="Work Sans Medium"/>
                  </a:rPr>
                  <a:t>?</a:t>
                </a:r>
                <a:endParaRPr i="0" sz="1700" u="none" cap="none" strike="noStrike">
                  <a:solidFill>
                    <a:schemeClr val="lt1"/>
                  </a:solidFill>
                  <a:latin typeface="Work Sans Medium"/>
                  <a:ea typeface="Work Sans Medium"/>
                  <a:cs typeface="Work Sans Medium"/>
                  <a:sym typeface="Work Sans Medium"/>
                </a:endParaRPr>
              </a:p>
            </p:txBody>
          </p:sp>
        </p:grpSp>
        <p:sp>
          <p:nvSpPr>
            <p:cNvPr id="401" name="Google Shape;401;g3090d6ba962_0_322"/>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2" name="Google Shape;402;g3090d6ba962_0_322"/>
          <p:cNvGrpSpPr/>
          <p:nvPr/>
        </p:nvGrpSpPr>
        <p:grpSpPr>
          <a:xfrm>
            <a:off x="8302383" y="3726909"/>
            <a:ext cx="2481600" cy="1276319"/>
            <a:chOff x="8302383" y="3726909"/>
            <a:chExt cx="2481600" cy="1276319"/>
          </a:xfrm>
        </p:grpSpPr>
        <p:grpSp>
          <p:nvGrpSpPr>
            <p:cNvPr id="403" name="Google Shape;403;g3090d6ba962_0_322"/>
            <p:cNvGrpSpPr/>
            <p:nvPr/>
          </p:nvGrpSpPr>
          <p:grpSpPr>
            <a:xfrm>
              <a:off x="8302383" y="4159380"/>
              <a:ext cx="2337647" cy="843848"/>
              <a:chOff x="4323748" y="2794964"/>
              <a:chExt cx="3510507" cy="1267229"/>
            </a:xfrm>
          </p:grpSpPr>
          <p:sp>
            <p:nvSpPr>
              <p:cNvPr id="404" name="Google Shape;404;g3090d6ba962_0_322"/>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g3090d6ba962_0_322"/>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g3090d6ba962_0_322"/>
              <p:cNvSpPr/>
              <p:nvPr/>
            </p:nvSpPr>
            <p:spPr>
              <a:xfrm>
                <a:off x="4954009" y="2794993"/>
                <a:ext cx="22305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chemeClr val="lt1"/>
                    </a:solidFill>
                    <a:latin typeface="Work Sans"/>
                    <a:ea typeface="Work Sans"/>
                    <a:cs typeface="Work Sans"/>
                    <a:sym typeface="Work Sans"/>
                  </a:rPr>
                  <a:t>Behaviour:</a:t>
                </a:r>
                <a:endParaRPr b="1" sz="1700">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lang="en-US" sz="1700">
                    <a:solidFill>
                      <a:schemeClr val="lt1"/>
                    </a:solidFill>
                    <a:latin typeface="Work Sans Medium"/>
                    <a:ea typeface="Work Sans Medium"/>
                    <a:cs typeface="Work Sans Medium"/>
                    <a:sym typeface="Work Sans Medium"/>
                  </a:rPr>
                  <a:t>?</a:t>
                </a:r>
                <a:endParaRPr i="0" sz="1700" u="none" cap="none" strike="noStrike">
                  <a:solidFill>
                    <a:schemeClr val="lt1"/>
                  </a:solidFill>
                  <a:latin typeface="Work Sans Medium"/>
                  <a:ea typeface="Work Sans Medium"/>
                  <a:cs typeface="Work Sans Medium"/>
                  <a:sym typeface="Work Sans Medium"/>
                </a:endParaRPr>
              </a:p>
            </p:txBody>
          </p:sp>
        </p:grpSp>
        <p:sp>
          <p:nvSpPr>
            <p:cNvPr id="407" name="Google Shape;407;g3090d6ba962_0_322"/>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08" name="Google Shape;408;g3090d6ba962_0_322"/>
          <p:cNvSpPr/>
          <p:nvPr/>
        </p:nvSpPr>
        <p:spPr>
          <a:xfrm>
            <a:off x="348056" y="4431795"/>
            <a:ext cx="1842350" cy="1837825"/>
          </a:xfrm>
          <a:custGeom>
            <a:rect b="b" l="l" r="r" t="t"/>
            <a:pathLst>
              <a:path extrusionOk="0" h="73513" w="73694">
                <a:moveTo>
                  <a:pt x="46034" y="9717"/>
                </a:moveTo>
                <a:cubicBezTo>
                  <a:pt x="50448" y="9717"/>
                  <a:pt x="55487" y="11564"/>
                  <a:pt x="58136" y="15095"/>
                </a:cubicBezTo>
                <a:cubicBezTo>
                  <a:pt x="61150" y="19113"/>
                  <a:pt x="60411" y="25439"/>
                  <a:pt x="63963" y="28991"/>
                </a:cubicBezTo>
                <a:cubicBezTo>
                  <a:pt x="66377" y="31405"/>
                  <a:pt x="71850" y="29971"/>
                  <a:pt x="73376" y="33025"/>
                </a:cubicBezTo>
                <a:cubicBezTo>
                  <a:pt x="74387" y="35047"/>
                  <a:pt x="71227" y="37866"/>
                  <a:pt x="72480" y="39748"/>
                </a:cubicBezTo>
                <a:cubicBezTo>
                  <a:pt x="75234" y="43882"/>
                  <a:pt x="72705" y="51536"/>
                  <a:pt x="68446" y="54092"/>
                </a:cubicBezTo>
                <a:cubicBezTo>
                  <a:pt x="64550" y="56430"/>
                  <a:pt x="59218" y="58020"/>
                  <a:pt x="54999" y="56333"/>
                </a:cubicBezTo>
                <a:cubicBezTo>
                  <a:pt x="51690" y="55010"/>
                  <a:pt x="49598" y="50506"/>
                  <a:pt x="46034" y="50506"/>
                </a:cubicBezTo>
                <a:cubicBezTo>
                  <a:pt x="43695" y="50506"/>
                  <a:pt x="42028" y="54212"/>
                  <a:pt x="39759" y="53644"/>
                </a:cubicBezTo>
                <a:cubicBezTo>
                  <a:pt x="36771" y="52896"/>
                  <a:pt x="34438" y="49510"/>
                  <a:pt x="33932" y="46472"/>
                </a:cubicBezTo>
                <a:cubicBezTo>
                  <a:pt x="33711" y="45146"/>
                  <a:pt x="33186" y="43557"/>
                  <a:pt x="33932" y="42438"/>
                </a:cubicBezTo>
                <a:cubicBezTo>
                  <a:pt x="35119" y="40658"/>
                  <a:pt x="38427" y="42279"/>
                  <a:pt x="40207" y="41093"/>
                </a:cubicBezTo>
                <a:cubicBezTo>
                  <a:pt x="43675" y="38783"/>
                  <a:pt x="42335" y="33034"/>
                  <a:pt x="43345" y="28991"/>
                </a:cubicBezTo>
                <a:cubicBezTo>
                  <a:pt x="43781" y="27246"/>
                  <a:pt x="47451" y="29814"/>
                  <a:pt x="48723" y="28542"/>
                </a:cubicBezTo>
                <a:cubicBezTo>
                  <a:pt x="49811" y="27454"/>
                  <a:pt x="47762" y="23655"/>
                  <a:pt x="46482" y="24508"/>
                </a:cubicBezTo>
                <a:cubicBezTo>
                  <a:pt x="45926" y="24879"/>
                  <a:pt x="47620" y="25536"/>
                  <a:pt x="48275" y="25405"/>
                </a:cubicBezTo>
                <a:cubicBezTo>
                  <a:pt x="50965" y="24867"/>
                  <a:pt x="51921" y="20948"/>
                  <a:pt x="52309" y="18233"/>
                </a:cubicBezTo>
                <a:cubicBezTo>
                  <a:pt x="53066" y="12931"/>
                  <a:pt x="49032" y="6732"/>
                  <a:pt x="44241" y="4338"/>
                </a:cubicBezTo>
                <a:cubicBezTo>
                  <a:pt x="42632" y="3534"/>
                  <a:pt x="38936" y="6651"/>
                  <a:pt x="40207" y="7924"/>
                </a:cubicBezTo>
                <a:cubicBezTo>
                  <a:pt x="42191" y="9910"/>
                  <a:pt x="39132" y="1559"/>
                  <a:pt x="36621" y="304"/>
                </a:cubicBezTo>
                <a:cubicBezTo>
                  <a:pt x="34462" y="-775"/>
                  <a:pt x="32056" y="1913"/>
                  <a:pt x="29897" y="2993"/>
                </a:cubicBezTo>
                <a:cubicBezTo>
                  <a:pt x="28687" y="3598"/>
                  <a:pt x="27073" y="1940"/>
                  <a:pt x="25863" y="2545"/>
                </a:cubicBezTo>
                <a:cubicBezTo>
                  <a:pt x="22778" y="4087"/>
                  <a:pt x="26060" y="9582"/>
                  <a:pt x="24967" y="12854"/>
                </a:cubicBezTo>
                <a:cubicBezTo>
                  <a:pt x="23604" y="16934"/>
                  <a:pt x="15078" y="13648"/>
                  <a:pt x="12865" y="17337"/>
                </a:cubicBezTo>
                <a:cubicBezTo>
                  <a:pt x="12157" y="18518"/>
                  <a:pt x="13427" y="20035"/>
                  <a:pt x="13761" y="21371"/>
                </a:cubicBezTo>
                <a:cubicBezTo>
                  <a:pt x="14381" y="23852"/>
                  <a:pt x="12364" y="26483"/>
                  <a:pt x="12865" y="28991"/>
                </a:cubicBezTo>
                <a:cubicBezTo>
                  <a:pt x="13176" y="30548"/>
                  <a:pt x="16002" y="30989"/>
                  <a:pt x="16002" y="32577"/>
                </a:cubicBezTo>
                <a:cubicBezTo>
                  <a:pt x="16002" y="33579"/>
                  <a:pt x="14021" y="33212"/>
                  <a:pt x="13313" y="33921"/>
                </a:cubicBezTo>
                <a:cubicBezTo>
                  <a:pt x="12544" y="34690"/>
                  <a:pt x="15182" y="36573"/>
                  <a:pt x="14209" y="37059"/>
                </a:cubicBezTo>
                <a:cubicBezTo>
                  <a:pt x="11001" y="38661"/>
                  <a:pt x="6436" y="35071"/>
                  <a:pt x="3452" y="37059"/>
                </a:cubicBezTo>
                <a:cubicBezTo>
                  <a:pt x="1214" y="38550"/>
                  <a:pt x="4104" y="42518"/>
                  <a:pt x="3452" y="45127"/>
                </a:cubicBezTo>
                <a:cubicBezTo>
                  <a:pt x="2650" y="48336"/>
                  <a:pt x="-913" y="51469"/>
                  <a:pt x="314" y="54540"/>
                </a:cubicBezTo>
                <a:cubicBezTo>
                  <a:pt x="946" y="56122"/>
                  <a:pt x="4040" y="54681"/>
                  <a:pt x="5245" y="55885"/>
                </a:cubicBezTo>
                <a:cubicBezTo>
                  <a:pt x="7888" y="58525"/>
                  <a:pt x="4684" y="66114"/>
                  <a:pt x="8382" y="66642"/>
                </a:cubicBezTo>
                <a:cubicBezTo>
                  <a:pt x="10437" y="66935"/>
                  <a:pt x="15488" y="64656"/>
                  <a:pt x="13761" y="63505"/>
                </a:cubicBezTo>
                <a:cubicBezTo>
                  <a:pt x="12003" y="62333"/>
                  <a:pt x="12967" y="68512"/>
                  <a:pt x="14657" y="69780"/>
                </a:cubicBezTo>
                <a:cubicBezTo>
                  <a:pt x="17801" y="72139"/>
                  <a:pt x="22475" y="72425"/>
                  <a:pt x="26312" y="71573"/>
                </a:cubicBezTo>
                <a:cubicBezTo>
                  <a:pt x="28726" y="71037"/>
                  <a:pt x="31198" y="66599"/>
                  <a:pt x="29449" y="64850"/>
                </a:cubicBezTo>
                <a:cubicBezTo>
                  <a:pt x="27878" y="63279"/>
                  <a:pt x="29649" y="70250"/>
                  <a:pt x="31690" y="71125"/>
                </a:cubicBezTo>
                <a:cubicBezTo>
                  <a:pt x="32956" y="71668"/>
                  <a:pt x="34493" y="72637"/>
                  <a:pt x="35725" y="72021"/>
                </a:cubicBezTo>
                <a:cubicBezTo>
                  <a:pt x="36859" y="71454"/>
                  <a:pt x="37280" y="68765"/>
                  <a:pt x="38414" y="69332"/>
                </a:cubicBezTo>
                <a:cubicBezTo>
                  <a:pt x="40985" y="70617"/>
                  <a:pt x="43246" y="72669"/>
                  <a:pt x="46034" y="73366"/>
                </a:cubicBezTo>
                <a:cubicBezTo>
                  <a:pt x="48394" y="73956"/>
                  <a:pt x="49505" y="69933"/>
                  <a:pt x="50965" y="67987"/>
                </a:cubicBezTo>
                <a:cubicBezTo>
                  <a:pt x="52905" y="65401"/>
                  <a:pt x="58332" y="65763"/>
                  <a:pt x="59033" y="62608"/>
                </a:cubicBezTo>
                <a:cubicBezTo>
                  <a:pt x="59228" y="61733"/>
                  <a:pt x="59366" y="61647"/>
                  <a:pt x="59033" y="60815"/>
                </a:cubicBezTo>
                <a:cubicBezTo>
                  <a:pt x="58412" y="59264"/>
                  <a:pt x="54630" y="61504"/>
                  <a:pt x="54102" y="59919"/>
                </a:cubicBezTo>
                <a:cubicBezTo>
                  <a:pt x="53674" y="58635"/>
                  <a:pt x="55760" y="56490"/>
                  <a:pt x="54550" y="55885"/>
                </a:cubicBezTo>
              </a:path>
            </a:pathLst>
          </a:custGeom>
          <a:noFill/>
          <a:ln cap="flat" cmpd="sng" w="19050">
            <a:solidFill>
              <a:schemeClr val="dk1"/>
            </a:solidFill>
            <a:prstDash val="solid"/>
            <a:round/>
            <a:headEnd len="med" w="med" type="none"/>
            <a:tailEnd len="med" w="med" type="none"/>
          </a:ln>
        </p:spPr>
      </p:sp>
      <p:sp>
        <p:nvSpPr>
          <p:cNvPr id="409" name="Google Shape;409;g3090d6ba962_0_322"/>
          <p:cNvSpPr/>
          <p:nvPr/>
        </p:nvSpPr>
        <p:spPr>
          <a:xfrm>
            <a:off x="9532699" y="4517069"/>
            <a:ext cx="1680288" cy="1638642"/>
          </a:xfrm>
          <a:custGeom>
            <a:rect b="b" l="l" r="r" t="t"/>
            <a:pathLst>
              <a:path extrusionOk="0" h="73121" w="74971">
                <a:moveTo>
                  <a:pt x="24437" y="16254"/>
                </a:moveTo>
                <a:cubicBezTo>
                  <a:pt x="19366" y="14987"/>
                  <a:pt x="12257" y="19251"/>
                  <a:pt x="10990" y="24322"/>
                </a:cubicBezTo>
                <a:cubicBezTo>
                  <a:pt x="9894" y="28709"/>
                  <a:pt x="11219" y="33725"/>
                  <a:pt x="9197" y="37770"/>
                </a:cubicBezTo>
                <a:cubicBezTo>
                  <a:pt x="7260" y="41646"/>
                  <a:pt x="2171" y="43307"/>
                  <a:pt x="232" y="47182"/>
                </a:cubicBezTo>
                <a:cubicBezTo>
                  <a:pt x="-1236" y="50116"/>
                  <a:pt x="5958" y="52516"/>
                  <a:pt x="5163" y="55699"/>
                </a:cubicBezTo>
                <a:cubicBezTo>
                  <a:pt x="4771" y="57267"/>
                  <a:pt x="2866" y="58165"/>
                  <a:pt x="2474" y="59733"/>
                </a:cubicBezTo>
                <a:cubicBezTo>
                  <a:pt x="1822" y="62342"/>
                  <a:pt x="3966" y="65564"/>
                  <a:pt x="2474" y="67801"/>
                </a:cubicBezTo>
                <a:cubicBezTo>
                  <a:pt x="1723" y="68927"/>
                  <a:pt x="769" y="71333"/>
                  <a:pt x="2025" y="71835"/>
                </a:cubicBezTo>
                <a:cubicBezTo>
                  <a:pt x="5081" y="73057"/>
                  <a:pt x="8641" y="71743"/>
                  <a:pt x="11887" y="72284"/>
                </a:cubicBezTo>
                <a:cubicBezTo>
                  <a:pt x="18999" y="73469"/>
                  <a:pt x="27220" y="73753"/>
                  <a:pt x="33402" y="70042"/>
                </a:cubicBezTo>
                <a:cubicBezTo>
                  <a:pt x="35683" y="68673"/>
                  <a:pt x="36451" y="65648"/>
                  <a:pt x="38332" y="63767"/>
                </a:cubicBezTo>
                <a:cubicBezTo>
                  <a:pt x="40351" y="61748"/>
                  <a:pt x="44565" y="66377"/>
                  <a:pt x="46849" y="64664"/>
                </a:cubicBezTo>
                <a:cubicBezTo>
                  <a:pt x="51237" y="61372"/>
                  <a:pt x="53842" y="55699"/>
                  <a:pt x="54917" y="50320"/>
                </a:cubicBezTo>
                <a:cubicBezTo>
                  <a:pt x="55585" y="46979"/>
                  <a:pt x="50154" y="43219"/>
                  <a:pt x="46849" y="44045"/>
                </a:cubicBezTo>
                <a:cubicBezTo>
                  <a:pt x="44789" y="44560"/>
                  <a:pt x="43192" y="49778"/>
                  <a:pt x="41918" y="48079"/>
                </a:cubicBezTo>
                <a:cubicBezTo>
                  <a:pt x="40749" y="46521"/>
                  <a:pt x="43091" y="43332"/>
                  <a:pt x="41470" y="42252"/>
                </a:cubicBezTo>
                <a:cubicBezTo>
                  <a:pt x="40097" y="41337"/>
                  <a:pt x="37913" y="42719"/>
                  <a:pt x="36540" y="41804"/>
                </a:cubicBezTo>
                <a:cubicBezTo>
                  <a:pt x="33363" y="39686"/>
                  <a:pt x="33889" y="34061"/>
                  <a:pt x="30712" y="31942"/>
                </a:cubicBezTo>
                <a:cubicBezTo>
                  <a:pt x="26138" y="28892"/>
                  <a:pt x="20840" y="25174"/>
                  <a:pt x="19507" y="19840"/>
                </a:cubicBezTo>
                <a:cubicBezTo>
                  <a:pt x="18964" y="17666"/>
                  <a:pt x="18162" y="14910"/>
                  <a:pt x="19507" y="13117"/>
                </a:cubicBezTo>
                <a:cubicBezTo>
                  <a:pt x="22557" y="9052"/>
                  <a:pt x="29044" y="9455"/>
                  <a:pt x="33402" y="6841"/>
                </a:cubicBezTo>
                <a:cubicBezTo>
                  <a:pt x="37877" y="4156"/>
                  <a:pt x="43077" y="-1767"/>
                  <a:pt x="47745" y="566"/>
                </a:cubicBezTo>
                <a:cubicBezTo>
                  <a:pt x="56701" y="5041"/>
                  <a:pt x="66535" y="10251"/>
                  <a:pt x="71502" y="18944"/>
                </a:cubicBezTo>
                <a:cubicBezTo>
                  <a:pt x="76408" y="27530"/>
                  <a:pt x="74969" y="38714"/>
                  <a:pt x="73743" y="48527"/>
                </a:cubicBezTo>
                <a:cubicBezTo>
                  <a:pt x="73169" y="53123"/>
                  <a:pt x="75207" y="58028"/>
                  <a:pt x="73743" y="62422"/>
                </a:cubicBezTo>
                <a:cubicBezTo>
                  <a:pt x="70947" y="70814"/>
                  <a:pt x="56776" y="71738"/>
                  <a:pt x="48194" y="69594"/>
                </a:cubicBezTo>
                <a:cubicBezTo>
                  <a:pt x="45443" y="68907"/>
                  <a:pt x="41395" y="69440"/>
                  <a:pt x="40125" y="66905"/>
                </a:cubicBezTo>
              </a:path>
            </a:pathLst>
          </a:custGeom>
          <a:noFill/>
          <a:ln cap="flat" cmpd="sng" w="19050">
            <a:solidFill>
              <a:schemeClr val="dk1"/>
            </a:solidFill>
            <a:prstDash val="solid"/>
            <a:round/>
            <a:headEnd len="med" w="med" type="none"/>
            <a:tailEnd len="med" w="med" type="none"/>
          </a:ln>
        </p:spPr>
      </p:sp>
      <p:sp>
        <p:nvSpPr>
          <p:cNvPr id="410" name="Google Shape;410;g3090d6ba962_0_322"/>
          <p:cNvSpPr/>
          <p:nvPr/>
        </p:nvSpPr>
        <p:spPr>
          <a:xfrm>
            <a:off x="1583800" y="410050"/>
            <a:ext cx="3053700" cy="2035800"/>
          </a:xfrm>
          <a:prstGeom prst="cloudCallout">
            <a:avLst>
              <a:gd fmla="val -20833" name="adj1"/>
              <a:gd fmla="val 62500" name="adj2"/>
            </a:avLst>
          </a:prstGeom>
          <a:solidFill>
            <a:srgbClr val="21B7A9"/>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700">
                <a:solidFill>
                  <a:schemeClr val="dk1"/>
                </a:solidFill>
                <a:latin typeface="Work Sans"/>
                <a:ea typeface="Work Sans"/>
                <a:cs typeface="Work Sans"/>
                <a:sym typeface="Work Sans"/>
              </a:rPr>
              <a:t>Thoughts:</a:t>
            </a:r>
            <a:endParaRPr b="1" sz="1700">
              <a:solidFill>
                <a:schemeClr val="dk1"/>
              </a:solidFill>
              <a:latin typeface="Work Sans"/>
              <a:ea typeface="Work Sans"/>
              <a:cs typeface="Work Sans"/>
              <a:sym typeface="Work Sans"/>
            </a:endParaRPr>
          </a:p>
          <a:p>
            <a:pPr indent="0" lvl="0" marL="0" rtl="0" algn="ctr">
              <a:spcBef>
                <a:spcPts val="0"/>
              </a:spcBef>
              <a:spcAft>
                <a:spcPts val="0"/>
              </a:spcAft>
              <a:buNone/>
            </a:pPr>
            <a:r>
              <a:rPr lang="en-US" sz="1700">
                <a:solidFill>
                  <a:schemeClr val="dk1"/>
                </a:solidFill>
                <a:latin typeface="Work Sans Medium"/>
                <a:ea typeface="Work Sans Medium"/>
                <a:cs typeface="Work Sans Medium"/>
                <a:sym typeface="Work Sans Medium"/>
              </a:rPr>
              <a:t>The world is going to end!</a:t>
            </a:r>
            <a:endParaRPr>
              <a:solidFill>
                <a:schemeClr val="dk1"/>
              </a:solidFill>
            </a:endParaRPr>
          </a:p>
        </p:txBody>
      </p:sp>
      <p:sp>
        <p:nvSpPr>
          <p:cNvPr id="411" name="Google Shape;411;g3090d6ba962_0_322"/>
          <p:cNvSpPr/>
          <p:nvPr/>
        </p:nvSpPr>
        <p:spPr>
          <a:xfrm flipH="1">
            <a:off x="7475850" y="410050"/>
            <a:ext cx="3053700" cy="2035800"/>
          </a:xfrm>
          <a:prstGeom prst="cloudCallout">
            <a:avLst>
              <a:gd fmla="val -20833" name="adj1"/>
              <a:gd fmla="val 62500" name="adj2"/>
            </a:avLst>
          </a:prstGeom>
          <a:solidFill>
            <a:srgbClr val="21B7A9"/>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700">
                <a:solidFill>
                  <a:schemeClr val="dk1"/>
                </a:solidFill>
                <a:latin typeface="Work Sans"/>
                <a:ea typeface="Work Sans"/>
                <a:cs typeface="Work Sans"/>
                <a:sym typeface="Work Sans"/>
              </a:rPr>
              <a:t>Thoughts:</a:t>
            </a:r>
            <a:endParaRPr b="1" sz="1700">
              <a:solidFill>
                <a:schemeClr val="dk1"/>
              </a:solidFill>
              <a:latin typeface="Work Sans"/>
              <a:ea typeface="Work Sans"/>
              <a:cs typeface="Work Sans"/>
              <a:sym typeface="Work Sans"/>
            </a:endParaRPr>
          </a:p>
          <a:p>
            <a:pPr indent="0" lvl="0" marL="0" rtl="0" algn="ctr">
              <a:spcBef>
                <a:spcPts val="0"/>
              </a:spcBef>
              <a:spcAft>
                <a:spcPts val="0"/>
              </a:spcAft>
              <a:buNone/>
            </a:pPr>
            <a:r>
              <a:rPr lang="en-US" sz="1700">
                <a:solidFill>
                  <a:schemeClr val="dk1"/>
                </a:solidFill>
                <a:latin typeface="Work Sans Medium"/>
                <a:ea typeface="Work Sans Medium"/>
                <a:cs typeface="Work Sans Medium"/>
                <a:sym typeface="Work Sans Medium"/>
              </a:rPr>
              <a:t>This is bad, </a:t>
            </a:r>
            <a:br>
              <a:rPr lang="en-US" sz="1700">
                <a:solidFill>
                  <a:schemeClr val="dk1"/>
                </a:solidFill>
                <a:latin typeface="Work Sans Medium"/>
                <a:ea typeface="Work Sans Medium"/>
                <a:cs typeface="Work Sans Medium"/>
                <a:sym typeface="Work Sans Medium"/>
              </a:rPr>
            </a:br>
            <a:r>
              <a:rPr lang="en-US" sz="1700">
                <a:solidFill>
                  <a:schemeClr val="dk1"/>
                </a:solidFill>
                <a:latin typeface="Work Sans Medium"/>
                <a:ea typeface="Work Sans Medium"/>
                <a:cs typeface="Work Sans Medium"/>
                <a:sym typeface="Work Sans Medium"/>
              </a:rPr>
              <a:t>we need to act!</a:t>
            </a:r>
            <a:endParaRPr>
              <a:solidFill>
                <a:schemeClr val="dk1"/>
              </a:solidFill>
            </a:endParaRPr>
          </a:p>
        </p:txBody>
      </p:sp>
      <p:sp>
        <p:nvSpPr>
          <p:cNvPr id="412" name="Google Shape;412;g3090d6ba962_0_322"/>
          <p:cNvSpPr/>
          <p:nvPr/>
        </p:nvSpPr>
        <p:spPr>
          <a:xfrm rot="10025555">
            <a:off x="4685967" y="918817"/>
            <a:ext cx="515019" cy="32786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g3090d6ba962_0_322"/>
          <p:cNvSpPr/>
          <p:nvPr/>
        </p:nvSpPr>
        <p:spPr>
          <a:xfrm flipH="1" rot="-10025555">
            <a:off x="6964335" y="918817"/>
            <a:ext cx="515019" cy="32786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g3090d6ba962_0_322"/>
          <p:cNvSpPr/>
          <p:nvPr/>
        </p:nvSpPr>
        <p:spPr>
          <a:xfrm>
            <a:off x="5081702" y="2723025"/>
            <a:ext cx="2188025" cy="2560425"/>
          </a:xfrm>
          <a:custGeom>
            <a:rect b="b" l="l" r="r" t="t"/>
            <a:pathLst>
              <a:path extrusionOk="0" h="102417" w="87521">
                <a:moveTo>
                  <a:pt x="63650" y="896"/>
                </a:moveTo>
                <a:cubicBezTo>
                  <a:pt x="50992" y="896"/>
                  <a:pt x="38656" y="5827"/>
                  <a:pt x="25998" y="5827"/>
                </a:cubicBezTo>
                <a:cubicBezTo>
                  <a:pt x="19871" y="5827"/>
                  <a:pt x="13748" y="5379"/>
                  <a:pt x="7621" y="5379"/>
                </a:cubicBezTo>
                <a:cubicBezTo>
                  <a:pt x="5157" y="5379"/>
                  <a:pt x="1551" y="4968"/>
                  <a:pt x="449" y="7172"/>
                </a:cubicBezTo>
                <a:cubicBezTo>
                  <a:pt x="-902" y="9874"/>
                  <a:pt x="1366" y="13145"/>
                  <a:pt x="1793" y="16136"/>
                </a:cubicBezTo>
                <a:cubicBezTo>
                  <a:pt x="2472" y="20890"/>
                  <a:pt x="2739" y="25694"/>
                  <a:pt x="3138" y="30480"/>
                </a:cubicBezTo>
                <a:cubicBezTo>
                  <a:pt x="4045" y="41366"/>
                  <a:pt x="3136" y="52426"/>
                  <a:pt x="4931" y="63201"/>
                </a:cubicBezTo>
                <a:cubicBezTo>
                  <a:pt x="6486" y="72537"/>
                  <a:pt x="8903" y="81711"/>
                  <a:pt x="10758" y="90992"/>
                </a:cubicBezTo>
                <a:cubicBezTo>
                  <a:pt x="11527" y="94838"/>
                  <a:pt x="10540" y="101245"/>
                  <a:pt x="14344" y="102198"/>
                </a:cubicBezTo>
                <a:cubicBezTo>
                  <a:pt x="17585" y="103010"/>
                  <a:pt x="20893" y="100847"/>
                  <a:pt x="24205" y="100405"/>
                </a:cubicBezTo>
                <a:cubicBezTo>
                  <a:pt x="31647" y="99412"/>
                  <a:pt x="39109" y="98164"/>
                  <a:pt x="46617" y="98164"/>
                </a:cubicBezTo>
                <a:cubicBezTo>
                  <a:pt x="57021" y="98164"/>
                  <a:pt x="66940" y="93696"/>
                  <a:pt x="77097" y="91440"/>
                </a:cubicBezTo>
                <a:cubicBezTo>
                  <a:pt x="80215" y="90747"/>
                  <a:pt x="84737" y="92304"/>
                  <a:pt x="86510" y="89647"/>
                </a:cubicBezTo>
                <a:cubicBezTo>
                  <a:pt x="88666" y="86416"/>
                  <a:pt x="86510" y="81878"/>
                  <a:pt x="86510" y="77993"/>
                </a:cubicBezTo>
                <a:cubicBezTo>
                  <a:pt x="86510" y="63893"/>
                  <a:pt x="79861" y="50581"/>
                  <a:pt x="77097" y="36755"/>
                </a:cubicBezTo>
                <a:cubicBezTo>
                  <a:pt x="75287" y="27699"/>
                  <a:pt x="73920" y="18556"/>
                  <a:pt x="72615" y="9413"/>
                </a:cubicBezTo>
                <a:cubicBezTo>
                  <a:pt x="72148" y="6139"/>
                  <a:pt x="72784" y="0"/>
                  <a:pt x="69477" y="0"/>
                </a:cubicBezTo>
              </a:path>
            </a:pathLst>
          </a:custGeom>
          <a:noFill/>
          <a:ln cap="flat" cmpd="sng" w="19050">
            <a:solidFill>
              <a:schemeClr val="dk1"/>
            </a:solidFill>
            <a:prstDash val="solid"/>
            <a:round/>
            <a:headEnd len="med" w="med" type="none"/>
            <a:tailEnd len="med" w="med" type="none"/>
          </a:ln>
        </p:spPr>
      </p:sp>
      <p:sp>
        <p:nvSpPr>
          <p:cNvPr id="415" name="Google Shape;415;g3090d6ba962_0_322"/>
          <p:cNvSpPr/>
          <p:nvPr/>
        </p:nvSpPr>
        <p:spPr>
          <a:xfrm>
            <a:off x="4972054" y="3026235"/>
            <a:ext cx="2154875" cy="2363175"/>
          </a:xfrm>
          <a:custGeom>
            <a:rect b="b" l="l" r="r" t="t"/>
            <a:pathLst>
              <a:path extrusionOk="0" h="94527" w="86195">
                <a:moveTo>
                  <a:pt x="4169" y="423"/>
                </a:moveTo>
                <a:cubicBezTo>
                  <a:pt x="2974" y="423"/>
                  <a:pt x="1428" y="-422"/>
                  <a:pt x="583" y="423"/>
                </a:cubicBezTo>
                <a:cubicBezTo>
                  <a:pt x="-1121" y="2127"/>
                  <a:pt x="1479" y="5186"/>
                  <a:pt x="1479" y="7595"/>
                </a:cubicBezTo>
                <a:cubicBezTo>
                  <a:pt x="1479" y="15514"/>
                  <a:pt x="1479" y="23432"/>
                  <a:pt x="1479" y="31351"/>
                </a:cubicBezTo>
                <a:cubicBezTo>
                  <a:pt x="1479" y="47380"/>
                  <a:pt x="4830" y="63769"/>
                  <a:pt x="11340" y="78416"/>
                </a:cubicBezTo>
                <a:cubicBezTo>
                  <a:pt x="13365" y="82973"/>
                  <a:pt x="10817" y="89057"/>
                  <a:pt x="13582" y="93207"/>
                </a:cubicBezTo>
                <a:cubicBezTo>
                  <a:pt x="15321" y="95818"/>
                  <a:pt x="19888" y="93651"/>
                  <a:pt x="22994" y="93207"/>
                </a:cubicBezTo>
                <a:cubicBezTo>
                  <a:pt x="31237" y="92028"/>
                  <a:pt x="39433" y="90543"/>
                  <a:pt x="47647" y="89173"/>
                </a:cubicBezTo>
                <a:cubicBezTo>
                  <a:pt x="56232" y="87741"/>
                  <a:pt x="64561" y="84874"/>
                  <a:pt x="73197" y="83795"/>
                </a:cubicBezTo>
                <a:cubicBezTo>
                  <a:pt x="77699" y="83233"/>
                  <a:pt x="84165" y="83817"/>
                  <a:pt x="86196" y="79760"/>
                </a:cubicBezTo>
              </a:path>
            </a:pathLst>
          </a:custGeom>
          <a:noFill/>
          <a:ln cap="flat" cmpd="sng" w="19050">
            <a:solidFill>
              <a:schemeClr val="dk1"/>
            </a:solidFill>
            <a:prstDash val="solid"/>
            <a:round/>
            <a:headEnd len="med" w="med" type="none"/>
            <a:tailEnd len="med" w="med" type="none"/>
          </a:ln>
        </p:spPr>
      </p:sp>
      <p:sp>
        <p:nvSpPr>
          <p:cNvPr id="416" name="Google Shape;416;g3090d6ba962_0_322"/>
          <p:cNvSpPr txBox="1"/>
          <p:nvPr/>
        </p:nvSpPr>
        <p:spPr>
          <a:xfrm rot="-336067">
            <a:off x="5291820" y="3034591"/>
            <a:ext cx="1515335" cy="537769"/>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900">
                <a:latin typeface="Calibri"/>
                <a:ea typeface="Calibri"/>
                <a:cs typeface="Calibri"/>
                <a:sym typeface="Calibri"/>
              </a:rPr>
              <a:t>What do we need to know about climate change?</a:t>
            </a:r>
            <a:endParaRPr b="1" sz="900">
              <a:latin typeface="Calibri"/>
              <a:ea typeface="Calibri"/>
              <a:cs typeface="Calibri"/>
              <a:sym typeface="Calibri"/>
            </a:endParaRPr>
          </a:p>
        </p:txBody>
      </p:sp>
      <p:sp>
        <p:nvSpPr>
          <p:cNvPr id="417" name="Google Shape;417;g3090d6ba962_0_322"/>
          <p:cNvSpPr/>
          <p:nvPr/>
        </p:nvSpPr>
        <p:spPr>
          <a:xfrm>
            <a:off x="5378825" y="3581400"/>
            <a:ext cx="1322300" cy="134475"/>
          </a:xfrm>
          <a:custGeom>
            <a:rect b="b" l="l" r="r" t="t"/>
            <a:pathLst>
              <a:path extrusionOk="0" h="5379" w="52892">
                <a:moveTo>
                  <a:pt x="0" y="5379"/>
                </a:moveTo>
                <a:cubicBezTo>
                  <a:pt x="11838" y="5379"/>
                  <a:pt x="23646" y="3998"/>
                  <a:pt x="35411" y="2689"/>
                </a:cubicBezTo>
                <a:cubicBezTo>
                  <a:pt x="39905" y="2189"/>
                  <a:pt x="44471" y="1994"/>
                  <a:pt x="48858" y="896"/>
                </a:cubicBezTo>
                <a:cubicBezTo>
                  <a:pt x="50194" y="561"/>
                  <a:pt x="52892" y="1377"/>
                  <a:pt x="52892" y="0"/>
                </a:cubicBezTo>
              </a:path>
            </a:pathLst>
          </a:custGeom>
          <a:noFill/>
          <a:ln cap="flat" cmpd="sng" w="19050">
            <a:solidFill>
              <a:schemeClr val="dk1"/>
            </a:solidFill>
            <a:prstDash val="solid"/>
            <a:round/>
            <a:headEnd len="med" w="med" type="none"/>
            <a:tailEnd len="med" w="med" type="none"/>
          </a:ln>
        </p:spPr>
      </p:sp>
      <p:sp>
        <p:nvSpPr>
          <p:cNvPr id="418" name="Google Shape;418;g3090d6ba962_0_322"/>
          <p:cNvSpPr/>
          <p:nvPr/>
        </p:nvSpPr>
        <p:spPr>
          <a:xfrm>
            <a:off x="5423650" y="3771900"/>
            <a:ext cx="1277475" cy="179300"/>
          </a:xfrm>
          <a:custGeom>
            <a:rect b="b" l="l" r="r" t="t"/>
            <a:pathLst>
              <a:path extrusionOk="0" h="7172" w="51099">
                <a:moveTo>
                  <a:pt x="0" y="7172"/>
                </a:moveTo>
                <a:cubicBezTo>
                  <a:pt x="17200" y="7172"/>
                  <a:pt x="33899" y="0"/>
                  <a:pt x="51099" y="0"/>
                </a:cubicBezTo>
              </a:path>
            </a:pathLst>
          </a:custGeom>
          <a:noFill/>
          <a:ln cap="flat" cmpd="sng" w="19050">
            <a:solidFill>
              <a:schemeClr val="dk1"/>
            </a:solidFill>
            <a:prstDash val="solid"/>
            <a:round/>
            <a:headEnd len="med" w="med" type="none"/>
            <a:tailEnd len="med" w="med" type="none"/>
          </a:ln>
        </p:spPr>
      </p:sp>
      <p:sp>
        <p:nvSpPr>
          <p:cNvPr id="419" name="Google Shape;419;g3090d6ba962_0_322"/>
          <p:cNvSpPr/>
          <p:nvPr/>
        </p:nvSpPr>
        <p:spPr>
          <a:xfrm>
            <a:off x="5524500" y="3984800"/>
            <a:ext cx="1277475" cy="123275"/>
          </a:xfrm>
          <a:custGeom>
            <a:rect b="b" l="l" r="r" t="t"/>
            <a:pathLst>
              <a:path extrusionOk="0" h="4931" w="51099">
                <a:moveTo>
                  <a:pt x="0" y="4931"/>
                </a:moveTo>
                <a:cubicBezTo>
                  <a:pt x="17112" y="4931"/>
                  <a:pt x="33987" y="0"/>
                  <a:pt x="51099" y="0"/>
                </a:cubicBezTo>
              </a:path>
            </a:pathLst>
          </a:custGeom>
          <a:noFill/>
          <a:ln cap="flat" cmpd="sng" w="19050">
            <a:solidFill>
              <a:schemeClr val="dk1"/>
            </a:solidFill>
            <a:prstDash val="solid"/>
            <a:round/>
            <a:headEnd len="med" w="med" type="none"/>
            <a:tailEnd len="med" w="med" type="none"/>
          </a:ln>
        </p:spPr>
      </p:sp>
      <p:sp>
        <p:nvSpPr>
          <p:cNvPr id="420" name="Google Shape;420;g3090d6ba962_0_322"/>
          <p:cNvSpPr/>
          <p:nvPr/>
        </p:nvSpPr>
        <p:spPr>
          <a:xfrm>
            <a:off x="5502100" y="4276175"/>
            <a:ext cx="649925" cy="78425"/>
          </a:xfrm>
          <a:custGeom>
            <a:rect b="b" l="l" r="r" t="t"/>
            <a:pathLst>
              <a:path extrusionOk="0" h="3137" w="25997">
                <a:moveTo>
                  <a:pt x="0" y="3137"/>
                </a:moveTo>
                <a:cubicBezTo>
                  <a:pt x="8729" y="3137"/>
                  <a:pt x="17268" y="0"/>
                  <a:pt x="25997" y="0"/>
                </a:cubicBezTo>
              </a:path>
            </a:pathLst>
          </a:custGeom>
          <a:noFill/>
          <a:ln cap="flat" cmpd="sng" w="19050">
            <a:solidFill>
              <a:schemeClr val="dk1"/>
            </a:solidFill>
            <a:prstDash val="solid"/>
            <a:round/>
            <a:headEnd len="med" w="med" type="none"/>
            <a:tailEnd len="med" w="med" type="none"/>
          </a:ln>
        </p:spPr>
      </p:sp>
      <p:sp>
        <p:nvSpPr>
          <p:cNvPr id="421" name="Google Shape;421;g3090d6ba962_0_322"/>
          <p:cNvSpPr/>
          <p:nvPr/>
        </p:nvSpPr>
        <p:spPr>
          <a:xfrm>
            <a:off x="5546900" y="4489075"/>
            <a:ext cx="694775" cy="56025"/>
          </a:xfrm>
          <a:custGeom>
            <a:rect b="b" l="l" r="r" t="t"/>
            <a:pathLst>
              <a:path extrusionOk="0" h="2241" w="27791">
                <a:moveTo>
                  <a:pt x="0" y="2241"/>
                </a:moveTo>
                <a:cubicBezTo>
                  <a:pt x="9294" y="2241"/>
                  <a:pt x="18497" y="0"/>
                  <a:pt x="27791" y="0"/>
                </a:cubicBezTo>
              </a:path>
            </a:pathLst>
          </a:custGeom>
          <a:noFill/>
          <a:ln cap="flat" cmpd="sng" w="19050">
            <a:solidFill>
              <a:schemeClr val="dk1"/>
            </a:solidFill>
            <a:prstDash val="solid"/>
            <a:round/>
            <a:headEnd len="med" w="med" type="none"/>
            <a:tailEnd len="med" w="med" type="none"/>
          </a:ln>
        </p:spPr>
      </p:sp>
      <p:sp>
        <p:nvSpPr>
          <p:cNvPr id="422" name="Google Shape;422;g3090d6ba962_0_322"/>
          <p:cNvSpPr/>
          <p:nvPr/>
        </p:nvSpPr>
        <p:spPr>
          <a:xfrm>
            <a:off x="5589663" y="4679575"/>
            <a:ext cx="683550" cy="123275"/>
          </a:xfrm>
          <a:custGeom>
            <a:rect b="b" l="l" r="r" t="t"/>
            <a:pathLst>
              <a:path extrusionOk="0" h="4931" w="27342">
                <a:moveTo>
                  <a:pt x="0" y="4931"/>
                </a:moveTo>
                <a:cubicBezTo>
                  <a:pt x="6948" y="3668"/>
                  <a:pt x="14142" y="4074"/>
                  <a:pt x="21067" y="2690"/>
                </a:cubicBezTo>
                <a:cubicBezTo>
                  <a:pt x="23299" y="2244"/>
                  <a:pt x="25066" y="0"/>
                  <a:pt x="27342" y="0"/>
                </a:cubicBezTo>
              </a:path>
            </a:pathLst>
          </a:custGeom>
          <a:noFill/>
          <a:ln cap="flat" cmpd="sng" w="19050">
            <a:solidFill>
              <a:schemeClr val="dk1"/>
            </a:solidFill>
            <a:prstDash val="solid"/>
            <a:round/>
            <a:headEnd len="med" w="med" type="none"/>
            <a:tailEnd len="med" w="med" type="none"/>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g2d3b5114961_0_43"/>
          <p:cNvSpPr/>
          <p:nvPr/>
        </p:nvSpPr>
        <p:spPr>
          <a:xfrm>
            <a:off x="7470538" y="1906981"/>
            <a:ext cx="3039900" cy="30399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g2d3b5114961_0_43"/>
          <p:cNvSpPr/>
          <p:nvPr/>
        </p:nvSpPr>
        <p:spPr>
          <a:xfrm flipH="1">
            <a:off x="1681568" y="1906981"/>
            <a:ext cx="3039900" cy="30399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g2d3b5114961_0_43"/>
          <p:cNvSpPr/>
          <p:nvPr/>
        </p:nvSpPr>
        <p:spPr>
          <a:xfrm>
            <a:off x="3098313" y="1909050"/>
            <a:ext cx="5867100" cy="30399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chemeClr val="lt1"/>
                </a:solidFill>
                <a:latin typeface="Work Sans Medium"/>
                <a:ea typeface="Work Sans Medium"/>
                <a:cs typeface="Work Sans Medium"/>
                <a:sym typeface="Work Sans Medium"/>
              </a:rPr>
              <a:t>How do we encourage constructive behaviour?</a:t>
            </a:r>
            <a:endParaRPr b="0" i="0" sz="4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grpSp>
        <p:nvGrpSpPr>
          <p:cNvPr id="434" name="Google Shape;434;g3090d6ba962_0_409"/>
          <p:cNvGrpSpPr/>
          <p:nvPr/>
        </p:nvGrpSpPr>
        <p:grpSpPr>
          <a:xfrm>
            <a:off x="0" y="1107675"/>
            <a:ext cx="4338856" cy="1282806"/>
            <a:chOff x="-468406" y="3216044"/>
            <a:chExt cx="4338856" cy="1282806"/>
          </a:xfrm>
        </p:grpSpPr>
        <p:sp>
          <p:nvSpPr>
            <p:cNvPr id="435" name="Google Shape;435;g3090d6ba962_0_409"/>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g3090d6ba962_0_409"/>
            <p:cNvSpPr/>
            <p:nvPr/>
          </p:nvSpPr>
          <p:spPr>
            <a:xfrm>
              <a:off x="-468406" y="3216044"/>
              <a:ext cx="30780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7" name="Google Shape;437;g3090d6ba962_0_409"/>
          <p:cNvSpPr txBox="1"/>
          <p:nvPr/>
        </p:nvSpPr>
        <p:spPr>
          <a:xfrm>
            <a:off x="514350" y="1242743"/>
            <a:ext cx="35757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Constructive behaviour</a:t>
            </a:r>
            <a:endParaRPr b="0" i="0" sz="3000" u="none" cap="none" strike="noStrike">
              <a:solidFill>
                <a:schemeClr val="lt1"/>
              </a:solidFill>
              <a:latin typeface="Work Sans Medium"/>
              <a:ea typeface="Work Sans Medium"/>
              <a:cs typeface="Work Sans Medium"/>
              <a:sym typeface="Work Sans Medium"/>
            </a:endParaRPr>
          </a:p>
        </p:txBody>
      </p:sp>
      <p:sp>
        <p:nvSpPr>
          <p:cNvPr id="438" name="Google Shape;438;g3090d6ba962_0_409"/>
          <p:cNvSpPr txBox="1"/>
          <p:nvPr/>
        </p:nvSpPr>
        <p:spPr>
          <a:xfrm>
            <a:off x="50137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Analys</a:t>
            </a:r>
            <a:r>
              <a:rPr lang="en-US" sz="2500">
                <a:solidFill>
                  <a:schemeClr val="dk1"/>
                </a:solidFill>
                <a:latin typeface="Calibri"/>
                <a:ea typeface="Calibri"/>
                <a:cs typeface="Calibri"/>
                <a:sym typeface="Calibri"/>
              </a:rPr>
              <a:t>ing</a:t>
            </a:r>
            <a:r>
              <a:rPr lang="en-US" sz="2500">
                <a:solidFill>
                  <a:schemeClr val="dk1"/>
                </a:solidFill>
                <a:latin typeface="Calibri"/>
                <a:ea typeface="Calibri"/>
                <a:cs typeface="Calibri"/>
                <a:sym typeface="Calibri"/>
              </a:rPr>
              <a:t> thoughts</a:t>
            </a:r>
            <a:r>
              <a:rPr lang="en-US" sz="2500">
                <a:solidFill>
                  <a:schemeClr val="dk1"/>
                </a:solidFill>
                <a:latin typeface="Calibri"/>
                <a:ea typeface="Calibri"/>
                <a:cs typeface="Calibri"/>
                <a:sym typeface="Calibri"/>
              </a:rPr>
              <a:t> and </a:t>
            </a:r>
            <a:br>
              <a:rPr lang="en-US" sz="2500">
                <a:solidFill>
                  <a:schemeClr val="dk1"/>
                </a:solidFill>
                <a:latin typeface="Calibri"/>
                <a:ea typeface="Calibri"/>
                <a:cs typeface="Calibri"/>
                <a:sym typeface="Calibri"/>
              </a:rPr>
            </a:br>
            <a:r>
              <a:rPr lang="en-US" sz="2500">
                <a:solidFill>
                  <a:schemeClr val="dk1"/>
                </a:solidFill>
                <a:latin typeface="Calibri"/>
                <a:ea typeface="Calibri"/>
                <a:cs typeface="Calibri"/>
                <a:sym typeface="Calibri"/>
              </a:rPr>
              <a:t>chang</a:t>
            </a:r>
            <a:r>
              <a:rPr lang="en-US" sz="2500">
                <a:solidFill>
                  <a:schemeClr val="dk1"/>
                </a:solidFill>
                <a:latin typeface="Calibri"/>
                <a:ea typeface="Calibri"/>
                <a:cs typeface="Calibri"/>
                <a:sym typeface="Calibri"/>
              </a:rPr>
              <a:t>ing</a:t>
            </a:r>
            <a:r>
              <a:rPr lang="en-US" sz="2500">
                <a:solidFill>
                  <a:schemeClr val="dk1"/>
                </a:solidFill>
                <a:latin typeface="Calibri"/>
                <a:ea typeface="Calibri"/>
                <a:cs typeface="Calibri"/>
                <a:sym typeface="Calibri"/>
              </a:rPr>
              <a:t> them into more realistic and motivating ones</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Accepting emotions</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Doing something differently</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Soothing the body</a:t>
            </a:r>
            <a:endParaRPr sz="25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442" name="Shape 442"/>
        <p:cNvGrpSpPr/>
        <p:nvPr/>
      </p:nvGrpSpPr>
      <p:grpSpPr>
        <a:xfrm>
          <a:off x="0" y="0"/>
          <a:ext cx="0" cy="0"/>
          <a:chOff x="0" y="0"/>
          <a:chExt cx="0" cy="0"/>
        </a:xfrm>
      </p:grpSpPr>
      <p:sp>
        <p:nvSpPr>
          <p:cNvPr id="443" name="Google Shape;443;g30a1983f2a8_0_315"/>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4" name="Google Shape;444;g30a1983f2a8_0_315"/>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45" name="Google Shape;445;g30a1983f2a8_0_315"/>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rtl="0" algn="l">
              <a:lnSpc>
                <a:spcPct val="85000"/>
              </a:lnSpc>
              <a:spcBef>
                <a:spcPts val="0"/>
              </a:spcBef>
              <a:spcAft>
                <a:spcPts val="0"/>
              </a:spcAft>
              <a:buNone/>
            </a:pPr>
            <a:r>
              <a:rPr b="1" lang="en-US" sz="5500">
                <a:solidFill>
                  <a:schemeClr val="lt1"/>
                </a:solidFill>
                <a:latin typeface="Calibri"/>
                <a:ea typeface="Calibri"/>
                <a:cs typeface="Calibri"/>
                <a:sym typeface="Calibri"/>
              </a:rPr>
              <a:t>Further support measures</a:t>
            </a:r>
            <a:endParaRPr sz="3000">
              <a:solidFill>
                <a:schemeClr val="lt1"/>
              </a:solidFill>
              <a:latin typeface="Work Sans Medium"/>
              <a:ea typeface="Work Sans Medium"/>
              <a:cs typeface="Work Sans Medium"/>
              <a:sym typeface="Work Sans Medium"/>
            </a:endParaRPr>
          </a:p>
        </p:txBody>
      </p:sp>
      <p:pic>
        <p:nvPicPr>
          <p:cNvPr descr="A logo for a mental health company&#10;&#10;Description automatically generated" id="446" name="Google Shape;446;g30a1983f2a8_0_315"/>
          <p:cNvPicPr preferRelativeResize="0"/>
          <p:nvPr/>
        </p:nvPicPr>
        <p:blipFill rotWithShape="1">
          <a:blip r:embed="rId3">
            <a:alphaModFix/>
          </a:blip>
          <a:srcRect b="0" l="0" r="0" t="0"/>
          <a:stretch/>
        </p:blipFill>
        <p:spPr>
          <a:xfrm>
            <a:off x="6863700" y="1504110"/>
            <a:ext cx="5236276" cy="4374270"/>
          </a:xfrm>
          <a:prstGeom prst="rect">
            <a:avLst/>
          </a:prstGeom>
          <a:noFill/>
          <a:ln>
            <a:noFill/>
          </a:ln>
        </p:spPr>
      </p:pic>
      <p:sp>
        <p:nvSpPr>
          <p:cNvPr id="447" name="Google Shape;447;g30a1983f2a8_0_315"/>
          <p:cNvSpPr/>
          <p:nvPr/>
        </p:nvSpPr>
        <p:spPr>
          <a:xfrm>
            <a:off x="8514654" y="18877"/>
            <a:ext cx="1412908" cy="2705035"/>
          </a:xfrm>
          <a:custGeom>
            <a:rect b="b" l="l" r="r" t="t"/>
            <a:pathLst>
              <a:path extrusionOk="0" h="488" w="253">
                <a:moveTo>
                  <a:pt x="60" y="0"/>
                </a:moveTo>
                <a:cubicBezTo>
                  <a:pt x="0" y="0"/>
                  <a:pt x="0" y="0"/>
                  <a:pt x="0" y="0"/>
                </a:cubicBezTo>
                <a:cubicBezTo>
                  <a:pt x="0" y="0"/>
                  <a:pt x="170" y="187"/>
                  <a:pt x="222" y="488"/>
                </a:cubicBezTo>
                <a:cubicBezTo>
                  <a:pt x="232" y="467"/>
                  <a:pt x="243" y="447"/>
                  <a:pt x="253" y="427"/>
                </a:cubicBezTo>
                <a:cubicBezTo>
                  <a:pt x="181" y="176"/>
                  <a:pt x="60" y="0"/>
                  <a:pt x="60" y="0"/>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30a1983f2a8_0_315"/>
          <p:cNvSpPr/>
          <p:nvPr/>
        </p:nvSpPr>
        <p:spPr>
          <a:xfrm>
            <a:off x="10693700" y="4775041"/>
            <a:ext cx="574009" cy="502676"/>
          </a:xfrm>
          <a:custGeom>
            <a:rect b="b" l="l" r="r" t="t"/>
            <a:pathLst>
              <a:path extrusionOk="0" h="91" w="103">
                <a:moveTo>
                  <a:pt x="56" y="91"/>
                </a:moveTo>
                <a:cubicBezTo>
                  <a:pt x="56" y="91"/>
                  <a:pt x="0" y="56"/>
                  <a:pt x="56" y="0"/>
                </a:cubicBezTo>
                <a:cubicBezTo>
                  <a:pt x="56" y="0"/>
                  <a:pt x="103" y="40"/>
                  <a:pt x="56" y="91"/>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g30a1983f2a8_0_315"/>
          <p:cNvSpPr/>
          <p:nvPr/>
        </p:nvSpPr>
        <p:spPr>
          <a:xfrm>
            <a:off x="8994976" y="-4426"/>
            <a:ext cx="557364" cy="454644"/>
          </a:xfrm>
          <a:custGeom>
            <a:rect b="b" l="l" r="r" t="t"/>
            <a:pathLst>
              <a:path extrusionOk="0" h="82" w="100">
                <a:moveTo>
                  <a:pt x="35" y="82"/>
                </a:moveTo>
                <a:cubicBezTo>
                  <a:pt x="35" y="82"/>
                  <a:pt x="0" y="26"/>
                  <a:pt x="75" y="0"/>
                </a:cubicBezTo>
                <a:cubicBezTo>
                  <a:pt x="75" y="0"/>
                  <a:pt x="100" y="57"/>
                  <a:pt x="35" y="82"/>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g30a1983f2a8_0_315"/>
          <p:cNvSpPr/>
          <p:nvPr/>
        </p:nvSpPr>
        <p:spPr>
          <a:xfrm>
            <a:off x="10116838" y="5028995"/>
            <a:ext cx="714777" cy="622520"/>
          </a:xfrm>
          <a:custGeom>
            <a:rect b="b" l="l" r="r" t="t"/>
            <a:pathLst>
              <a:path extrusionOk="0" h="112" w="128">
                <a:moveTo>
                  <a:pt x="69" y="112"/>
                </a:moveTo>
                <a:cubicBezTo>
                  <a:pt x="69" y="112"/>
                  <a:pt x="0" y="69"/>
                  <a:pt x="69" y="0"/>
                </a:cubicBezTo>
                <a:cubicBezTo>
                  <a:pt x="69" y="0"/>
                  <a:pt x="128" y="49"/>
                  <a:pt x="69" y="112"/>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g30a1983f2a8_0_315"/>
          <p:cNvSpPr/>
          <p:nvPr/>
        </p:nvSpPr>
        <p:spPr>
          <a:xfrm>
            <a:off x="8376264" y="434049"/>
            <a:ext cx="618236" cy="719060"/>
          </a:xfrm>
          <a:custGeom>
            <a:rect b="b" l="l" r="r" t="t"/>
            <a:pathLst>
              <a:path extrusionOk="0" h="130" w="111">
                <a:moveTo>
                  <a:pt x="111" y="68"/>
                </a:moveTo>
                <a:cubicBezTo>
                  <a:pt x="111" y="68"/>
                  <a:pt x="58" y="130"/>
                  <a:pt x="0" y="51"/>
                </a:cubicBezTo>
                <a:cubicBezTo>
                  <a:pt x="0" y="51"/>
                  <a:pt x="58" y="0"/>
                  <a:pt x="111" y="6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g30a1983f2a8_0_315"/>
          <p:cNvSpPr/>
          <p:nvPr/>
        </p:nvSpPr>
        <p:spPr>
          <a:xfrm>
            <a:off x="10123020" y="5844595"/>
            <a:ext cx="741884" cy="896922"/>
          </a:xfrm>
          <a:custGeom>
            <a:rect b="b" l="l" r="r" t="t"/>
            <a:pathLst>
              <a:path extrusionOk="0" h="162" w="133">
                <a:moveTo>
                  <a:pt x="133" y="100"/>
                </a:moveTo>
                <a:cubicBezTo>
                  <a:pt x="133" y="100"/>
                  <a:pt x="48" y="162"/>
                  <a:pt x="0" y="46"/>
                </a:cubicBezTo>
                <a:cubicBezTo>
                  <a:pt x="0" y="46"/>
                  <a:pt x="86" y="0"/>
                  <a:pt x="133" y="100"/>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g30a1983f2a8_0_315"/>
          <p:cNvSpPr/>
          <p:nvPr/>
        </p:nvSpPr>
        <p:spPr>
          <a:xfrm>
            <a:off x="9536171" y="5028995"/>
            <a:ext cx="1960286" cy="1823807"/>
          </a:xfrm>
          <a:custGeom>
            <a:rect b="b" l="l" r="r" t="t"/>
            <a:pathLst>
              <a:path extrusionOk="0" h="329" w="351">
                <a:moveTo>
                  <a:pt x="43" y="211"/>
                </a:moveTo>
                <a:cubicBezTo>
                  <a:pt x="0" y="329"/>
                  <a:pt x="0" y="329"/>
                  <a:pt x="0" y="329"/>
                </a:cubicBezTo>
                <a:cubicBezTo>
                  <a:pt x="40" y="223"/>
                  <a:pt x="253" y="73"/>
                  <a:pt x="351" y="8"/>
                </a:cubicBezTo>
                <a:cubicBezTo>
                  <a:pt x="351" y="0"/>
                  <a:pt x="351" y="0"/>
                  <a:pt x="351" y="0"/>
                </a:cubicBezTo>
                <a:cubicBezTo>
                  <a:pt x="174" y="88"/>
                  <a:pt x="43" y="211"/>
                  <a:pt x="43" y="211"/>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g30a1983f2a8_0_315"/>
          <p:cNvSpPr/>
          <p:nvPr/>
        </p:nvSpPr>
        <p:spPr>
          <a:xfrm>
            <a:off x="8162259" y="1619166"/>
            <a:ext cx="2440609" cy="5234107"/>
          </a:xfrm>
          <a:custGeom>
            <a:rect b="b" l="l" r="r" t="t"/>
            <a:pathLst>
              <a:path extrusionOk="0" h="944" w="437">
                <a:moveTo>
                  <a:pt x="189" y="840"/>
                </a:moveTo>
                <a:cubicBezTo>
                  <a:pt x="204" y="651"/>
                  <a:pt x="250" y="479"/>
                  <a:pt x="298" y="342"/>
                </a:cubicBezTo>
                <a:cubicBezTo>
                  <a:pt x="312" y="302"/>
                  <a:pt x="326" y="264"/>
                  <a:pt x="340" y="231"/>
                </a:cubicBezTo>
                <a:cubicBezTo>
                  <a:pt x="392" y="104"/>
                  <a:pt x="437" y="27"/>
                  <a:pt x="437" y="27"/>
                </a:cubicBezTo>
                <a:cubicBezTo>
                  <a:pt x="394" y="0"/>
                  <a:pt x="394" y="0"/>
                  <a:pt x="394" y="0"/>
                </a:cubicBezTo>
                <a:cubicBezTo>
                  <a:pt x="373" y="32"/>
                  <a:pt x="345" y="78"/>
                  <a:pt x="315" y="134"/>
                </a:cubicBezTo>
                <a:cubicBezTo>
                  <a:pt x="305" y="154"/>
                  <a:pt x="294" y="174"/>
                  <a:pt x="284" y="195"/>
                </a:cubicBezTo>
                <a:cubicBezTo>
                  <a:pt x="183" y="393"/>
                  <a:pt x="61" y="681"/>
                  <a:pt x="0" y="944"/>
                </a:cubicBezTo>
                <a:cubicBezTo>
                  <a:pt x="148" y="944"/>
                  <a:pt x="148" y="944"/>
                  <a:pt x="148" y="944"/>
                </a:cubicBezTo>
                <a:cubicBezTo>
                  <a:pt x="159" y="909"/>
                  <a:pt x="173" y="875"/>
                  <a:pt x="189" y="84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g30a1983f2a8_0_315"/>
          <p:cNvSpPr/>
          <p:nvPr/>
        </p:nvSpPr>
        <p:spPr>
          <a:xfrm>
            <a:off x="8988794" y="2900349"/>
            <a:ext cx="1341574" cy="3952453"/>
          </a:xfrm>
          <a:custGeom>
            <a:rect b="b" l="l" r="r" t="t"/>
            <a:pathLst>
              <a:path extrusionOk="0" h="713" w="240">
                <a:moveTo>
                  <a:pt x="159" y="614"/>
                </a:moveTo>
                <a:cubicBezTo>
                  <a:pt x="240" y="401"/>
                  <a:pt x="232" y="185"/>
                  <a:pt x="192" y="0"/>
                </a:cubicBezTo>
                <a:cubicBezTo>
                  <a:pt x="178" y="33"/>
                  <a:pt x="164" y="71"/>
                  <a:pt x="150" y="111"/>
                </a:cubicBezTo>
                <a:cubicBezTo>
                  <a:pt x="153" y="259"/>
                  <a:pt x="125" y="427"/>
                  <a:pt x="41" y="609"/>
                </a:cubicBezTo>
                <a:cubicBezTo>
                  <a:pt x="25" y="644"/>
                  <a:pt x="11" y="678"/>
                  <a:pt x="0" y="713"/>
                </a:cubicBezTo>
                <a:cubicBezTo>
                  <a:pt x="127" y="713"/>
                  <a:pt x="127" y="713"/>
                  <a:pt x="127" y="713"/>
                </a:cubicBezTo>
                <a:cubicBezTo>
                  <a:pt x="136" y="680"/>
                  <a:pt x="147" y="648"/>
                  <a:pt x="159" y="614"/>
                </a:cubicBezTo>
                <a:close/>
              </a:path>
            </a:pathLst>
          </a:cu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g30a1983f2a8_0_28"/>
          <p:cNvSpPr txBox="1"/>
          <p:nvPr/>
        </p:nvSpPr>
        <p:spPr>
          <a:xfrm>
            <a:off x="48613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Suicidal thoughts</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Self harming behaviour </a:t>
            </a:r>
            <a:br>
              <a:rPr lang="en-US" sz="2500">
                <a:solidFill>
                  <a:schemeClr val="dk1"/>
                </a:solidFill>
                <a:latin typeface="Calibri"/>
                <a:ea typeface="Calibri"/>
                <a:cs typeface="Calibri"/>
                <a:sym typeface="Calibri"/>
              </a:rPr>
            </a:br>
            <a:r>
              <a:rPr lang="en-US" sz="2500">
                <a:solidFill>
                  <a:schemeClr val="dk1"/>
                </a:solidFill>
                <a:latin typeface="Calibri"/>
                <a:ea typeface="Calibri"/>
                <a:cs typeface="Calibri"/>
                <a:sym typeface="Calibri"/>
              </a:rPr>
              <a:t>(eg. restricting eating/sleeping, skin picking/punching/cutting) </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No supportive network, self-isolation</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Very strong emotions that interfere with everyday life</a:t>
            </a:r>
            <a:endParaRPr sz="2500">
              <a:solidFill>
                <a:schemeClr val="dk1"/>
              </a:solidFill>
              <a:latin typeface="Calibri"/>
              <a:ea typeface="Calibri"/>
              <a:cs typeface="Calibri"/>
              <a:sym typeface="Calibri"/>
            </a:endParaRPr>
          </a:p>
        </p:txBody>
      </p:sp>
      <p:grpSp>
        <p:nvGrpSpPr>
          <p:cNvPr id="461" name="Google Shape;461;g30a1983f2a8_0_28"/>
          <p:cNvGrpSpPr/>
          <p:nvPr/>
        </p:nvGrpSpPr>
        <p:grpSpPr>
          <a:xfrm>
            <a:off x="0" y="1107675"/>
            <a:ext cx="3881656" cy="1282806"/>
            <a:chOff x="-11206" y="3216044"/>
            <a:chExt cx="3881656" cy="1282806"/>
          </a:xfrm>
        </p:grpSpPr>
        <p:sp>
          <p:nvSpPr>
            <p:cNvPr id="462" name="Google Shape;462;g30a1983f2a8_0_28"/>
            <p:cNvSpPr/>
            <p:nvPr/>
          </p:nvSpPr>
          <p:spPr>
            <a:xfrm>
              <a:off x="2587650" y="3216050"/>
              <a:ext cx="1282800" cy="12828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g30a1983f2a8_0_28"/>
            <p:cNvSpPr/>
            <p:nvPr/>
          </p:nvSpPr>
          <p:spPr>
            <a:xfrm>
              <a:off x="-11206" y="3216044"/>
              <a:ext cx="2620800" cy="1282800"/>
            </a:xfrm>
            <a:prstGeom prst="rect">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64" name="Google Shape;464;g30a1983f2a8_0_28"/>
          <p:cNvSpPr txBox="1"/>
          <p:nvPr/>
        </p:nvSpPr>
        <p:spPr>
          <a:xfrm>
            <a:off x="514350" y="1448915"/>
            <a:ext cx="3145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Indicators</a:t>
            </a:r>
            <a:endParaRPr b="0" i="0" sz="3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g30a1983f2a8_0_36"/>
          <p:cNvSpPr txBox="1"/>
          <p:nvPr/>
        </p:nvSpPr>
        <p:spPr>
          <a:xfrm>
            <a:off x="4861375" y="1107675"/>
            <a:ext cx="6225300" cy="4842600"/>
          </a:xfrm>
          <a:prstGeom prst="rect">
            <a:avLst/>
          </a:prstGeom>
          <a:noFill/>
          <a:ln>
            <a:noFill/>
          </a:ln>
        </p:spPr>
        <p:txBody>
          <a:bodyPr anchorCtr="0" anchor="t" bIns="91425" lIns="91425" spcFirstLastPara="1" rIns="91425" wrap="square" tIns="91425">
            <a:noAutofit/>
          </a:bodyPr>
          <a:lstStyle/>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Express your worry and will to help</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Ask if they have contacted someone already or has a trustful adult to turn to</a:t>
            </a:r>
            <a:endParaRPr sz="2500">
              <a:solidFill>
                <a:schemeClr val="dk1"/>
              </a:solidFill>
              <a:latin typeface="Calibri"/>
              <a:ea typeface="Calibri"/>
              <a:cs typeface="Calibri"/>
              <a:sym typeface="Calibri"/>
            </a:endParaRPr>
          </a:p>
          <a:p>
            <a:pPr indent="-387350" lvl="0" marL="457200" marR="0" rtl="0" algn="l">
              <a:lnSpc>
                <a:spcPct val="10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Introduce the possible ways (based on the national options) for psychological support and crisis situation (112).</a:t>
            </a:r>
            <a:endParaRPr sz="2500">
              <a:solidFill>
                <a:schemeClr val="dk1"/>
              </a:solidFill>
              <a:latin typeface="Calibri"/>
              <a:ea typeface="Calibri"/>
              <a:cs typeface="Calibri"/>
              <a:sym typeface="Calibri"/>
            </a:endParaRPr>
          </a:p>
          <a:p>
            <a:pPr indent="-387350" lvl="1" marL="914400" marR="0" rtl="0" algn="l">
              <a:lnSpc>
                <a:spcPct val="10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If possible/needed make first steps with a young person.</a:t>
            </a:r>
            <a:endParaRPr sz="2500">
              <a:solidFill>
                <a:schemeClr val="dk1"/>
              </a:solidFill>
              <a:latin typeface="Calibri"/>
              <a:ea typeface="Calibri"/>
              <a:cs typeface="Calibri"/>
              <a:sym typeface="Calibri"/>
            </a:endParaRPr>
          </a:p>
        </p:txBody>
      </p:sp>
      <p:grpSp>
        <p:nvGrpSpPr>
          <p:cNvPr id="470" name="Google Shape;470;g30a1983f2a8_0_36"/>
          <p:cNvGrpSpPr/>
          <p:nvPr/>
        </p:nvGrpSpPr>
        <p:grpSpPr>
          <a:xfrm>
            <a:off x="0" y="1107675"/>
            <a:ext cx="3881656" cy="1282806"/>
            <a:chOff x="-11206" y="3216044"/>
            <a:chExt cx="3881656" cy="1282806"/>
          </a:xfrm>
        </p:grpSpPr>
        <p:sp>
          <p:nvSpPr>
            <p:cNvPr id="471" name="Google Shape;471;g30a1983f2a8_0_36"/>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g30a1983f2a8_0_36"/>
            <p:cNvSpPr/>
            <p:nvPr/>
          </p:nvSpPr>
          <p:spPr>
            <a:xfrm>
              <a:off x="-11206" y="3216044"/>
              <a:ext cx="26208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73" name="Google Shape;473;g30a1983f2a8_0_36"/>
          <p:cNvSpPr txBox="1"/>
          <p:nvPr/>
        </p:nvSpPr>
        <p:spPr>
          <a:xfrm>
            <a:off x="514350" y="1448915"/>
            <a:ext cx="3145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How to help</a:t>
            </a:r>
            <a:endParaRPr b="0" i="0" sz="3000" u="none" cap="none" strike="noStrike">
              <a:solidFill>
                <a:srgbClr val="14676B"/>
              </a:solidFill>
              <a:latin typeface="Work Sans Medium"/>
              <a:ea typeface="Work Sans Medium"/>
              <a:cs typeface="Work Sans Medium"/>
              <a:sym typeface="Work Sans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97E7F">
            <a:alpha val="20000"/>
          </a:srgbClr>
        </a:solidFill>
      </p:bgPr>
    </p:bg>
    <p:spTree>
      <p:nvGrpSpPr>
        <p:cNvPr id="477" name="Shape 477"/>
        <p:cNvGrpSpPr/>
        <p:nvPr/>
      </p:nvGrpSpPr>
      <p:grpSpPr>
        <a:xfrm>
          <a:off x="0" y="0"/>
          <a:ext cx="0" cy="0"/>
          <a:chOff x="0" y="0"/>
          <a:chExt cx="0" cy="0"/>
        </a:xfrm>
      </p:grpSpPr>
      <p:grpSp>
        <p:nvGrpSpPr>
          <p:cNvPr id="478" name="Google Shape;478;g30a1983f2a8_0_44"/>
          <p:cNvGrpSpPr/>
          <p:nvPr/>
        </p:nvGrpSpPr>
        <p:grpSpPr>
          <a:xfrm>
            <a:off x="0" y="1107675"/>
            <a:ext cx="3881656" cy="1282806"/>
            <a:chOff x="-11206" y="3216044"/>
            <a:chExt cx="3881656" cy="1282806"/>
          </a:xfrm>
        </p:grpSpPr>
        <p:sp>
          <p:nvSpPr>
            <p:cNvPr id="479" name="Google Shape;479;g30a1983f2a8_0_44"/>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0" name="Google Shape;480;g30a1983f2a8_0_44"/>
            <p:cNvSpPr/>
            <p:nvPr/>
          </p:nvSpPr>
          <p:spPr>
            <a:xfrm>
              <a:off x="-11206" y="3216044"/>
              <a:ext cx="26208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81" name="Google Shape;481;g30a1983f2a8_0_44"/>
          <p:cNvSpPr txBox="1"/>
          <p:nvPr/>
        </p:nvSpPr>
        <p:spPr>
          <a:xfrm>
            <a:off x="514350" y="1245315"/>
            <a:ext cx="31455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Mental health resources</a:t>
            </a:r>
            <a:endParaRPr b="0" i="0" sz="3000" u="none" cap="none" strike="noStrike">
              <a:solidFill>
                <a:schemeClr val="lt1"/>
              </a:solidFill>
              <a:latin typeface="Work Sans Medium"/>
              <a:ea typeface="Work Sans Medium"/>
              <a:cs typeface="Work Sans Medium"/>
              <a:sym typeface="Work Sans Medium"/>
            </a:endParaRPr>
          </a:p>
        </p:txBody>
      </p:sp>
      <p:sp>
        <p:nvSpPr>
          <p:cNvPr id="482" name="Google Shape;482;g30a1983f2a8_0_44"/>
          <p:cNvSpPr txBox="1"/>
          <p:nvPr/>
        </p:nvSpPr>
        <p:spPr>
          <a:xfrm>
            <a:off x="4311850" y="563300"/>
            <a:ext cx="6927300" cy="5387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Lasteabi</a:t>
            </a:r>
            <a:r>
              <a:rPr lang="en-US" sz="1800">
                <a:solidFill>
                  <a:schemeClr val="dk1"/>
                </a:solidFill>
                <a:latin typeface="Calibri"/>
                <a:ea typeface="Calibri"/>
                <a:cs typeface="Calibri"/>
                <a:sym typeface="Calibri"/>
              </a:rPr>
              <a:t>/Help for children: 116111 (24h)</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Help for victims</a:t>
            </a:r>
            <a:r>
              <a:rPr lang="en-US" sz="1800">
                <a:solidFill>
                  <a:schemeClr val="dk1"/>
                </a:solidFill>
                <a:latin typeface="Calibri"/>
                <a:ea typeface="Calibri"/>
                <a:cs typeface="Calibri"/>
                <a:sym typeface="Calibri"/>
              </a:rPr>
              <a:t>: 116 006 (24h)</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Emotsionaalse toe ja hingehoiu telefon</a:t>
            </a:r>
            <a:r>
              <a:rPr lang="en-US" sz="1800">
                <a:solidFill>
                  <a:schemeClr val="dk1"/>
                </a:solidFill>
                <a:latin typeface="Calibri"/>
                <a:ea typeface="Calibri"/>
                <a:cs typeface="Calibri"/>
                <a:sym typeface="Calibri"/>
              </a:rPr>
              <a:t>/</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Emotional support and soul support: 116 123 (every day 14-24)</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Lifeline</a:t>
            </a:r>
            <a:r>
              <a:rPr lang="en-US" sz="1800">
                <a:solidFill>
                  <a:schemeClr val="dk1"/>
                </a:solidFill>
                <a:latin typeface="Calibri"/>
                <a:ea typeface="Calibri"/>
                <a:cs typeface="Calibri"/>
                <a:sym typeface="Calibri"/>
              </a:rPr>
              <a:t>: 6558 088 (Estonian), 655 5688 (Russian)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(every day 19–07)</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Your school or region school psychiatrist</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Ambulance</a:t>
            </a:r>
            <a:r>
              <a:rPr lang="en-US" sz="1800">
                <a:solidFill>
                  <a:schemeClr val="dk1"/>
                </a:solidFill>
                <a:latin typeface="Calibri"/>
                <a:ea typeface="Calibri"/>
                <a:cs typeface="Calibri"/>
                <a:sym typeface="Calibri"/>
              </a:rPr>
              <a:t>: 112 (24h)</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The psychiatric clinic’s emergency room in Tartu</a:t>
            </a:r>
            <a:r>
              <a:rPr lang="en-US" sz="1800">
                <a:solidFill>
                  <a:schemeClr val="dk1"/>
                </a:solidFill>
                <a:latin typeface="Calibri"/>
                <a:ea typeface="Calibri"/>
                <a:cs typeface="Calibri"/>
                <a:sym typeface="Calibri"/>
              </a:rPr>
              <a:t>: 731 8764 (24h), Raja tn 31. (Also in Tallinn, Pärnu, Viljandi, Narva, Ahtme) </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Lahendus.net</a:t>
            </a:r>
            <a:r>
              <a:rPr lang="en-US" sz="1800">
                <a:solidFill>
                  <a:schemeClr val="dk1"/>
                </a:solidFill>
                <a:latin typeface="Calibri"/>
                <a:ea typeface="Calibri"/>
                <a:cs typeface="Calibri"/>
                <a:sym typeface="Calibri"/>
              </a:rPr>
              <a:t> – free and anonymous counseling</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Peaasi.ee</a:t>
            </a:r>
            <a:r>
              <a:rPr lang="en-US" sz="1800">
                <a:solidFill>
                  <a:schemeClr val="dk1"/>
                </a:solidFill>
                <a:latin typeface="Calibri"/>
                <a:ea typeface="Calibri"/>
                <a:cs typeface="Calibri"/>
                <a:sym typeface="Calibri"/>
              </a:rPr>
              <a:t> – ask questions anonymously and free –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if you don't know how to move on, how to support yourself,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who to talk to or which specialist to contact </a:t>
            </a:r>
            <a:r>
              <a:rPr lang="en-US" sz="1800" u="sng">
                <a:solidFill>
                  <a:schemeClr val="dk1"/>
                </a:solidFill>
                <a:latin typeface="Calibri"/>
                <a:ea typeface="Calibri"/>
                <a:cs typeface="Calibri"/>
                <a:sym typeface="Calibri"/>
                <a:hlinkClick r:id="rId3">
                  <a:extLst>
                    <a:ext uri="{A12FA001-AC4F-418D-AE19-62706E023703}">
                      <ahyp:hlinkClr val="tx"/>
                    </a:ext>
                  </a:extLst>
                </a:hlinkClick>
              </a:rPr>
              <a:t>https://noustamine.peaasi.ee/kysi-noustajalt</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342900" lvl="0" marL="457200" marR="0" rtl="0" algn="l">
              <a:lnSpc>
                <a:spcPct val="100000"/>
              </a:lnSpc>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Online Counseling of the Social Insurance Board for Mental Health</a:t>
            </a:r>
            <a:r>
              <a:rPr lang="en-US" sz="1800">
                <a:solidFill>
                  <a:schemeClr val="dk1"/>
                </a:solidFill>
                <a:latin typeface="Calibri"/>
                <a:ea typeface="Calibri"/>
                <a:cs typeface="Calibri"/>
                <a:sym typeface="Calibri"/>
              </a:rPr>
              <a:t> –  free in Estonian, English, Ukrainian and Russian –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you can discuss with the counselor how to better help yourself and where to go for professional help.</a:t>
            </a:r>
            <a:endParaRPr sz="1800">
              <a:solidFill>
                <a:schemeClr val="dk1"/>
              </a:solidFill>
              <a:latin typeface="Calibri"/>
              <a:ea typeface="Calibri"/>
              <a:cs typeface="Calibri"/>
              <a:sym typeface="Calibri"/>
            </a:endParaRPr>
          </a:p>
        </p:txBody>
      </p:sp>
      <p:sp>
        <p:nvSpPr>
          <p:cNvPr id="483" name="Google Shape;483;g30a1983f2a8_0_44"/>
          <p:cNvSpPr txBox="1"/>
          <p:nvPr/>
        </p:nvSpPr>
        <p:spPr>
          <a:xfrm>
            <a:off x="514350" y="2550950"/>
            <a:ext cx="3112500" cy="3924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latin typeface="Work Sans Medium"/>
                <a:ea typeface="Work Sans Medium"/>
                <a:cs typeface="Work Sans Medium"/>
                <a:sym typeface="Work Sans Medium"/>
              </a:rPr>
              <a:t>Estonian/Tartu example</a:t>
            </a:r>
            <a:endParaRPr sz="1500">
              <a:solidFill>
                <a:srgbClr val="000000"/>
              </a:solidFill>
              <a:latin typeface="Work Sans Medium"/>
              <a:ea typeface="Work Sans Medium"/>
              <a:cs typeface="Work Sans Medium"/>
              <a:sym typeface="Work Sans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97E7F">
            <a:alpha val="20000"/>
          </a:srgbClr>
        </a:solidFill>
      </p:bgPr>
    </p:bg>
    <p:spTree>
      <p:nvGrpSpPr>
        <p:cNvPr id="487" name="Shape 487"/>
        <p:cNvGrpSpPr/>
        <p:nvPr/>
      </p:nvGrpSpPr>
      <p:grpSpPr>
        <a:xfrm>
          <a:off x="0" y="0"/>
          <a:ext cx="0" cy="0"/>
          <a:chOff x="0" y="0"/>
          <a:chExt cx="0" cy="0"/>
        </a:xfrm>
      </p:grpSpPr>
      <p:grpSp>
        <p:nvGrpSpPr>
          <p:cNvPr id="488" name="Google Shape;488;g30a1983f2a8_0_53"/>
          <p:cNvGrpSpPr/>
          <p:nvPr/>
        </p:nvGrpSpPr>
        <p:grpSpPr>
          <a:xfrm>
            <a:off x="0" y="1107675"/>
            <a:ext cx="3881656" cy="1282806"/>
            <a:chOff x="-11206" y="3216044"/>
            <a:chExt cx="3881656" cy="1282806"/>
          </a:xfrm>
        </p:grpSpPr>
        <p:sp>
          <p:nvSpPr>
            <p:cNvPr id="489" name="Google Shape;489;g30a1983f2a8_0_53"/>
            <p:cNvSpPr/>
            <p:nvPr/>
          </p:nvSpPr>
          <p:spPr>
            <a:xfrm>
              <a:off x="2587650" y="3216050"/>
              <a:ext cx="1282800" cy="12828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g30a1983f2a8_0_53"/>
            <p:cNvSpPr/>
            <p:nvPr/>
          </p:nvSpPr>
          <p:spPr>
            <a:xfrm>
              <a:off x="-11206" y="3216044"/>
              <a:ext cx="2620800" cy="12828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91" name="Google Shape;491;g30a1983f2a8_0_53"/>
          <p:cNvSpPr txBox="1"/>
          <p:nvPr/>
        </p:nvSpPr>
        <p:spPr>
          <a:xfrm>
            <a:off x="514350" y="1245315"/>
            <a:ext cx="31455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Mental health resources</a:t>
            </a:r>
            <a:endParaRPr b="0" i="0" sz="3000" u="none" cap="none" strike="noStrike">
              <a:solidFill>
                <a:schemeClr val="lt1"/>
              </a:solidFill>
              <a:latin typeface="Work Sans Medium"/>
              <a:ea typeface="Work Sans Medium"/>
              <a:cs typeface="Work Sans Medium"/>
              <a:sym typeface="Work Sans Medium"/>
            </a:endParaRPr>
          </a:p>
        </p:txBody>
      </p:sp>
      <p:sp>
        <p:nvSpPr>
          <p:cNvPr id="492" name="Google Shape;492;g30a1983f2a8_0_53"/>
          <p:cNvSpPr txBox="1"/>
          <p:nvPr/>
        </p:nvSpPr>
        <p:spPr>
          <a:xfrm>
            <a:off x="4311850" y="563300"/>
            <a:ext cx="6927300" cy="5387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dk1"/>
              </a:buClr>
              <a:buSzPts val="1800"/>
              <a:buFont typeface="Calibri"/>
              <a:buChar char="●"/>
            </a:pPr>
            <a:r>
              <a:t/>
            </a:r>
            <a:endParaRPr sz="1800">
              <a:solidFill>
                <a:schemeClr val="dk1"/>
              </a:solidFill>
              <a:latin typeface="Calibri"/>
              <a:ea typeface="Calibri"/>
              <a:cs typeface="Calibri"/>
              <a:sym typeface="Calibri"/>
            </a:endParaRPr>
          </a:p>
        </p:txBody>
      </p:sp>
      <p:sp>
        <p:nvSpPr>
          <p:cNvPr id="493" name="Google Shape;493;g30a1983f2a8_0_53"/>
          <p:cNvSpPr txBox="1"/>
          <p:nvPr/>
        </p:nvSpPr>
        <p:spPr>
          <a:xfrm>
            <a:off x="514350" y="2550950"/>
            <a:ext cx="3112500" cy="3924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500">
                <a:latin typeface="Work Sans Medium"/>
                <a:ea typeface="Work Sans Medium"/>
                <a:cs typeface="Work Sans Medium"/>
                <a:sym typeface="Work Sans Medium"/>
              </a:rPr>
              <a:t>in our area</a:t>
            </a:r>
            <a:endParaRPr sz="1500">
              <a:solidFill>
                <a:srgbClr val="000000"/>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pSp>
        <p:nvGrpSpPr>
          <p:cNvPr id="134" name="Google Shape;134;g3090d6ba962_0_4"/>
          <p:cNvGrpSpPr/>
          <p:nvPr/>
        </p:nvGrpSpPr>
        <p:grpSpPr>
          <a:xfrm>
            <a:off x="4323899" y="1237349"/>
            <a:ext cx="3544203" cy="1552504"/>
            <a:chOff x="4323899" y="1187749"/>
            <a:chExt cx="3544203" cy="1552504"/>
          </a:xfrm>
        </p:grpSpPr>
        <p:sp>
          <p:nvSpPr>
            <p:cNvPr id="135" name="Google Shape;135;g3090d6ba962_0_4"/>
            <p:cNvSpPr/>
            <p:nvPr/>
          </p:nvSpPr>
          <p:spPr>
            <a:xfrm>
              <a:off x="4323899" y="1187753"/>
              <a:ext cx="1552500" cy="1552500"/>
            </a:xfrm>
            <a:prstGeom prst="ellipse">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C</a:t>
              </a:r>
              <a:endParaRPr b="0" i="0" sz="3000" u="none" cap="none" strike="noStrike">
                <a:solidFill>
                  <a:schemeClr val="lt1"/>
                </a:solidFill>
                <a:latin typeface="Work Sans Medium"/>
                <a:ea typeface="Work Sans Medium"/>
                <a:cs typeface="Work Sans Medium"/>
                <a:sym typeface="Work Sans Medium"/>
              </a:endParaRPr>
            </a:p>
          </p:txBody>
        </p:sp>
        <p:sp>
          <p:nvSpPr>
            <p:cNvPr id="136" name="Google Shape;136;g3090d6ba962_0_4"/>
            <p:cNvSpPr/>
            <p:nvPr/>
          </p:nvSpPr>
          <p:spPr>
            <a:xfrm>
              <a:off x="5284748" y="1187749"/>
              <a:ext cx="1552500" cy="15525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lang="en-US" sz="2700">
                  <a:solidFill>
                    <a:srgbClr val="314546"/>
                  </a:solidFill>
                  <a:latin typeface="Work Sans Medium"/>
                  <a:ea typeface="Work Sans Medium"/>
                  <a:cs typeface="Work Sans Medium"/>
                  <a:sym typeface="Work Sans Medium"/>
                </a:rPr>
                <a:t>B</a:t>
              </a:r>
              <a:endParaRPr b="0" i="0" sz="2700" u="none" cap="none" strike="noStrike">
                <a:solidFill>
                  <a:srgbClr val="314546"/>
                </a:solidFill>
                <a:latin typeface="Work Sans Medium"/>
                <a:ea typeface="Work Sans Medium"/>
                <a:cs typeface="Work Sans Medium"/>
                <a:sym typeface="Work Sans Medium"/>
              </a:endParaRPr>
            </a:p>
          </p:txBody>
        </p:sp>
        <p:sp>
          <p:nvSpPr>
            <p:cNvPr id="137" name="Google Shape;137;g3090d6ba962_0_4"/>
            <p:cNvSpPr/>
            <p:nvPr/>
          </p:nvSpPr>
          <p:spPr>
            <a:xfrm>
              <a:off x="6315602" y="1187753"/>
              <a:ext cx="1552500" cy="1552500"/>
            </a:xfrm>
            <a:prstGeom prst="ellipse">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300"/>
                <a:buFont typeface="Arial"/>
                <a:buNone/>
              </a:pPr>
              <a:r>
                <a:rPr lang="en-US" sz="2300">
                  <a:solidFill>
                    <a:srgbClr val="2D6D70"/>
                  </a:solidFill>
                  <a:latin typeface="Work Sans Medium"/>
                  <a:ea typeface="Work Sans Medium"/>
                  <a:cs typeface="Work Sans Medium"/>
                  <a:sym typeface="Work Sans Medium"/>
                </a:rPr>
                <a:t>T</a:t>
              </a:r>
              <a:endParaRPr b="0" i="0" sz="2300" u="none" cap="none" strike="noStrike">
                <a:solidFill>
                  <a:srgbClr val="2D6D70"/>
                </a:solidFill>
                <a:latin typeface="Work Sans Medium"/>
                <a:ea typeface="Work Sans Medium"/>
                <a:cs typeface="Work Sans Medium"/>
                <a:sym typeface="Work Sans Medium"/>
              </a:endParaRPr>
            </a:p>
          </p:txBody>
        </p:sp>
      </p:grpSp>
      <p:grpSp>
        <p:nvGrpSpPr>
          <p:cNvPr id="138" name="Google Shape;138;g3090d6ba962_0_4"/>
          <p:cNvGrpSpPr/>
          <p:nvPr/>
        </p:nvGrpSpPr>
        <p:grpSpPr>
          <a:xfrm>
            <a:off x="1556843" y="4215914"/>
            <a:ext cx="3281644" cy="1267211"/>
            <a:chOff x="4438180" y="2794964"/>
            <a:chExt cx="3281644" cy="1267211"/>
          </a:xfrm>
        </p:grpSpPr>
        <p:sp>
          <p:nvSpPr>
            <p:cNvPr id="139" name="Google Shape;139;g3090d6ba962_0_4"/>
            <p:cNvSpPr/>
            <p:nvPr/>
          </p:nvSpPr>
          <p:spPr>
            <a:xfrm>
              <a:off x="6452624" y="2794964"/>
              <a:ext cx="1267200" cy="1267200"/>
            </a:xfrm>
            <a:prstGeom prst="flowChartDelay">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090d6ba962_0_4"/>
            <p:cNvSpPr/>
            <p:nvPr/>
          </p:nvSpPr>
          <p:spPr>
            <a:xfrm flipH="1">
              <a:off x="4438180" y="2794964"/>
              <a:ext cx="1267200" cy="1267200"/>
            </a:xfrm>
            <a:prstGeom prst="flowChartDelay">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g3090d6ba962_0_4"/>
            <p:cNvSpPr/>
            <p:nvPr/>
          </p:nvSpPr>
          <p:spPr>
            <a:xfrm>
              <a:off x="5111075" y="2794975"/>
              <a:ext cx="1916400" cy="1267200"/>
            </a:xfrm>
            <a:prstGeom prst="rect">
              <a:avLst/>
            </a:prstGeom>
            <a:solidFill>
              <a:srgbClr val="46B7B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Thoughts</a:t>
              </a:r>
              <a:endParaRPr b="0" i="0" sz="2500" u="none" cap="none" strike="noStrike">
                <a:solidFill>
                  <a:schemeClr val="lt1"/>
                </a:solidFill>
                <a:latin typeface="Work Sans Medium"/>
                <a:ea typeface="Work Sans Medium"/>
                <a:cs typeface="Work Sans Medium"/>
                <a:sym typeface="Work Sans Medium"/>
              </a:endParaRPr>
            </a:p>
          </p:txBody>
        </p:sp>
      </p:grpSp>
      <p:grpSp>
        <p:nvGrpSpPr>
          <p:cNvPr id="142" name="Google Shape;142;g3090d6ba962_0_4"/>
          <p:cNvGrpSpPr/>
          <p:nvPr/>
        </p:nvGrpSpPr>
        <p:grpSpPr>
          <a:xfrm>
            <a:off x="4337268" y="3901192"/>
            <a:ext cx="3281644" cy="1267211"/>
            <a:chOff x="4438180" y="2794964"/>
            <a:chExt cx="3281644" cy="1267211"/>
          </a:xfrm>
        </p:grpSpPr>
        <p:sp>
          <p:nvSpPr>
            <p:cNvPr id="143" name="Google Shape;143;g3090d6ba962_0_4"/>
            <p:cNvSpPr/>
            <p:nvPr/>
          </p:nvSpPr>
          <p:spPr>
            <a:xfrm>
              <a:off x="6452624" y="2794964"/>
              <a:ext cx="1267200" cy="1267200"/>
            </a:xfrm>
            <a:prstGeom prst="flowChartDelay">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090d6ba962_0_4"/>
            <p:cNvSpPr/>
            <p:nvPr/>
          </p:nvSpPr>
          <p:spPr>
            <a:xfrm flipH="1">
              <a:off x="4438180" y="2794964"/>
              <a:ext cx="1267200" cy="1267200"/>
            </a:xfrm>
            <a:prstGeom prst="flowChartDelay">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090d6ba962_0_4"/>
            <p:cNvSpPr/>
            <p:nvPr/>
          </p:nvSpPr>
          <p:spPr>
            <a:xfrm>
              <a:off x="5111075" y="2794975"/>
              <a:ext cx="1916400" cy="1267200"/>
            </a:xfrm>
            <a:prstGeom prst="rect">
              <a:avLst/>
            </a:prstGeom>
            <a:solidFill>
              <a:srgbClr val="BE772A"/>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Behaviour</a:t>
              </a:r>
              <a:endParaRPr b="0" i="0" sz="2500" u="none" cap="none" strike="noStrike">
                <a:solidFill>
                  <a:schemeClr val="lt1"/>
                </a:solidFill>
                <a:latin typeface="Work Sans Medium"/>
                <a:ea typeface="Work Sans Medium"/>
                <a:cs typeface="Work Sans Medium"/>
                <a:sym typeface="Work Sans Medium"/>
              </a:endParaRPr>
            </a:p>
          </p:txBody>
        </p:sp>
      </p:grpSp>
      <p:grpSp>
        <p:nvGrpSpPr>
          <p:cNvPr id="146" name="Google Shape;146;g3090d6ba962_0_4"/>
          <p:cNvGrpSpPr/>
          <p:nvPr/>
        </p:nvGrpSpPr>
        <p:grpSpPr>
          <a:xfrm>
            <a:off x="7353517" y="4215914"/>
            <a:ext cx="3281644" cy="1267211"/>
            <a:chOff x="4438180" y="2794964"/>
            <a:chExt cx="3281644" cy="1267211"/>
          </a:xfrm>
        </p:grpSpPr>
        <p:sp>
          <p:nvSpPr>
            <p:cNvPr id="147" name="Google Shape;147;g3090d6ba962_0_4"/>
            <p:cNvSpPr/>
            <p:nvPr/>
          </p:nvSpPr>
          <p:spPr>
            <a:xfrm>
              <a:off x="6452624" y="279496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090d6ba962_0_4"/>
            <p:cNvSpPr/>
            <p:nvPr/>
          </p:nvSpPr>
          <p:spPr>
            <a:xfrm flipH="1">
              <a:off x="4438180" y="279496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090d6ba962_0_4"/>
            <p:cNvSpPr/>
            <p:nvPr/>
          </p:nvSpPr>
          <p:spPr>
            <a:xfrm>
              <a:off x="5111075" y="2794975"/>
              <a:ext cx="1916400" cy="1267200"/>
            </a:xfrm>
            <a:prstGeom prst="rect">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2500">
                  <a:solidFill>
                    <a:schemeClr val="lt1"/>
                  </a:solidFill>
                  <a:latin typeface="Work Sans Medium"/>
                  <a:ea typeface="Work Sans Medium"/>
                  <a:cs typeface="Work Sans Medium"/>
                  <a:sym typeface="Work Sans Medium"/>
                </a:rPr>
                <a:t>Feelings</a:t>
              </a:r>
              <a:endParaRPr b="0" i="0" sz="2500" u="none" cap="none" strike="noStrike">
                <a:solidFill>
                  <a:schemeClr val="lt1"/>
                </a:solidFill>
                <a:latin typeface="Work Sans Medium"/>
                <a:ea typeface="Work Sans Medium"/>
                <a:cs typeface="Work Sans Medium"/>
                <a:sym typeface="Work Sans Medium"/>
              </a:endParaRPr>
            </a:p>
          </p:txBody>
        </p:sp>
      </p:grpSp>
      <p:sp>
        <p:nvSpPr>
          <p:cNvPr id="150" name="Google Shape;150;g3090d6ba962_0_4"/>
          <p:cNvSpPr/>
          <p:nvPr/>
        </p:nvSpPr>
        <p:spPr>
          <a:xfrm rot="5400000">
            <a:off x="5933900" y="3216173"/>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1B7A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30a1983f2a8_0_62"/>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None/>
            </a:pPr>
            <a:r>
              <a:rPr lang="en-US" sz="3000">
                <a:solidFill>
                  <a:srgbClr val="008887"/>
                </a:solidFill>
                <a:latin typeface="Work Sans Medium"/>
                <a:ea typeface="Work Sans Medium"/>
                <a:cs typeface="Work Sans Medium"/>
                <a:sym typeface="Work Sans Medium"/>
              </a:rPr>
              <a:t>Ongoing support measures</a:t>
            </a:r>
            <a:endParaRPr sz="3000">
              <a:solidFill>
                <a:srgbClr val="008887"/>
              </a:solidFill>
              <a:latin typeface="Work Sans Medium"/>
              <a:ea typeface="Work Sans Medium"/>
              <a:cs typeface="Work Sans Medium"/>
              <a:sym typeface="Work Sans Medium"/>
            </a:endParaRPr>
          </a:p>
        </p:txBody>
      </p:sp>
      <p:grpSp>
        <p:nvGrpSpPr>
          <p:cNvPr id="499" name="Google Shape;499;g30a1983f2a8_0_62"/>
          <p:cNvGrpSpPr/>
          <p:nvPr/>
        </p:nvGrpSpPr>
        <p:grpSpPr>
          <a:xfrm>
            <a:off x="708113" y="1196525"/>
            <a:ext cx="5350838" cy="2388401"/>
            <a:chOff x="708113" y="1196525"/>
            <a:chExt cx="5350838" cy="2388401"/>
          </a:xfrm>
        </p:grpSpPr>
        <p:sp>
          <p:nvSpPr>
            <p:cNvPr id="500" name="Google Shape;500;g30a1983f2a8_0_62"/>
            <p:cNvSpPr/>
            <p:nvPr/>
          </p:nvSpPr>
          <p:spPr>
            <a:xfrm>
              <a:off x="708113" y="1196525"/>
              <a:ext cx="5270100" cy="2314800"/>
            </a:xfrm>
            <a:prstGeom prst="roundRect">
              <a:avLst>
                <a:gd fmla="val 16667" name="adj"/>
              </a:avLst>
            </a:prstGeom>
            <a:solidFill>
              <a:srgbClr val="A5C595">
                <a:alpha val="300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14676B"/>
                  </a:solidFill>
                  <a:latin typeface="Work Sans Medium"/>
                  <a:ea typeface="Work Sans Medium"/>
                  <a:cs typeface="Work Sans Medium"/>
                  <a:sym typeface="Work Sans Medium"/>
                </a:rPr>
                <a:t>Joining an existing environmental organisation or establishing a new one</a:t>
              </a:r>
              <a:endParaRPr sz="1800">
                <a:solidFill>
                  <a:srgbClr val="14676B"/>
                </a:solidFill>
                <a:latin typeface="Work Sans Medium"/>
                <a:ea typeface="Work Sans Medium"/>
                <a:cs typeface="Work Sans Medium"/>
                <a:sym typeface="Work Sans Medium"/>
              </a:endParaRPr>
            </a:p>
            <a:p>
              <a:pPr indent="-317500" lvl="0" marL="457200" rtl="0" algn="l">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Fridays For Future, Extinction Rebellion,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Friends of the Earth, Greenpeace…</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Physical meetings, planning actions,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campaigning, raising awareness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Many different roles available</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rgbClr val="14676B"/>
                </a:solidFill>
                <a:latin typeface="Calibri"/>
                <a:ea typeface="Calibri"/>
                <a:cs typeface="Calibri"/>
                <a:sym typeface="Calibri"/>
              </a:endParaRPr>
            </a:p>
          </p:txBody>
        </p:sp>
        <p:pic>
          <p:nvPicPr>
            <p:cNvPr id="501" name="Google Shape;501;g30a1983f2a8_0_62"/>
            <p:cNvPicPr preferRelativeResize="0"/>
            <p:nvPr/>
          </p:nvPicPr>
          <p:blipFill>
            <a:blip r:embed="rId3">
              <a:alphaModFix/>
            </a:blip>
            <a:stretch>
              <a:fillRect/>
            </a:stretch>
          </p:blipFill>
          <p:spPr>
            <a:xfrm>
              <a:off x="4409750" y="1935725"/>
              <a:ext cx="1649201" cy="1649201"/>
            </a:xfrm>
            <a:prstGeom prst="rect">
              <a:avLst/>
            </a:prstGeom>
            <a:noFill/>
            <a:ln>
              <a:noFill/>
            </a:ln>
          </p:spPr>
        </p:pic>
      </p:grpSp>
      <p:grpSp>
        <p:nvGrpSpPr>
          <p:cNvPr id="502" name="Google Shape;502;g30a1983f2a8_0_62"/>
          <p:cNvGrpSpPr/>
          <p:nvPr/>
        </p:nvGrpSpPr>
        <p:grpSpPr>
          <a:xfrm>
            <a:off x="6137574" y="1196525"/>
            <a:ext cx="5346310" cy="2385960"/>
            <a:chOff x="6137574" y="1196525"/>
            <a:chExt cx="5346310" cy="2385960"/>
          </a:xfrm>
        </p:grpSpPr>
        <p:sp>
          <p:nvSpPr>
            <p:cNvPr id="503" name="Google Shape;503;g30a1983f2a8_0_62"/>
            <p:cNvSpPr/>
            <p:nvPr/>
          </p:nvSpPr>
          <p:spPr>
            <a:xfrm>
              <a:off x="6213784" y="1196525"/>
              <a:ext cx="5270100" cy="2314800"/>
            </a:xfrm>
            <a:prstGeom prst="roundRect">
              <a:avLst>
                <a:gd fmla="val 16667" name="adj"/>
              </a:avLst>
            </a:prstGeom>
            <a:solidFill>
              <a:srgbClr val="4BA798">
                <a:alpha val="29409"/>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rtl="0" algn="r">
                <a:spcBef>
                  <a:spcPts val="0"/>
                </a:spcBef>
                <a:spcAft>
                  <a:spcPts val="0"/>
                </a:spcAft>
                <a:buNone/>
              </a:pPr>
              <a:r>
                <a:rPr lang="en-US" sz="1800">
                  <a:solidFill>
                    <a:srgbClr val="14676B"/>
                  </a:solidFill>
                  <a:latin typeface="Work Sans Medium"/>
                  <a:ea typeface="Work Sans Medium"/>
                  <a:cs typeface="Work Sans Medium"/>
                  <a:sym typeface="Work Sans Medium"/>
                </a:rPr>
                <a:t>Spending time outdoors, gardening</a:t>
              </a:r>
              <a:endParaRPr sz="1800">
                <a:solidFill>
                  <a:srgbClr val="14676B"/>
                </a:solidFill>
                <a:latin typeface="Work Sans Medium"/>
                <a:ea typeface="Work Sans Medium"/>
                <a:cs typeface="Work Sans Medium"/>
                <a:sym typeface="Work Sans Medium"/>
              </a:endParaRPr>
            </a:p>
            <a:p>
              <a:pPr indent="0" lvl="0" marL="0" rtl="0" algn="r">
                <a:spcBef>
                  <a:spcPts val="1000"/>
                </a:spcBef>
                <a:spcAft>
                  <a:spcPts val="0"/>
                </a:spcAft>
                <a:buNone/>
              </a:pPr>
              <a:r>
                <a:rPr lang="en-US">
                  <a:solidFill>
                    <a:schemeClr val="dk1"/>
                  </a:solidFill>
                  <a:latin typeface="Calibri"/>
                  <a:ea typeface="Calibri"/>
                  <a:cs typeface="Calibri"/>
                  <a:sym typeface="Calibri"/>
                </a:rPr>
                <a:t>Natural environments are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beneficial to mental health</a:t>
              </a:r>
              <a:endParaRPr>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rgbClr val="14676B"/>
                </a:solidFill>
                <a:latin typeface="Calibri"/>
                <a:ea typeface="Calibri"/>
                <a:cs typeface="Calibri"/>
                <a:sym typeface="Calibri"/>
              </a:endParaRPr>
            </a:p>
            <a:p>
              <a:pPr indent="0" lvl="0" marL="0" rtl="0" algn="r">
                <a:spcBef>
                  <a:spcPts val="0"/>
                </a:spcBef>
                <a:spcAft>
                  <a:spcPts val="0"/>
                </a:spcAft>
                <a:buNone/>
              </a:pPr>
              <a:r>
                <a:t/>
              </a:r>
              <a:endParaRPr/>
            </a:p>
          </p:txBody>
        </p:sp>
        <p:sp>
          <p:nvSpPr>
            <p:cNvPr id="504" name="Google Shape;504;g30a1983f2a8_0_62"/>
            <p:cNvSpPr/>
            <p:nvPr/>
          </p:nvSpPr>
          <p:spPr>
            <a:xfrm>
              <a:off x="6137574" y="1935898"/>
              <a:ext cx="1646587" cy="1646587"/>
            </a:xfrm>
            <a:custGeom>
              <a:rect b="b" l="l" r="r" t="t"/>
              <a:pathLst>
                <a:path extrusionOk="0" h="2247900" w="2247900">
                  <a:moveTo>
                    <a:pt x="1123950" y="0"/>
                  </a:moveTo>
                  <a:cubicBezTo>
                    <a:pt x="1744690" y="0"/>
                    <a:pt x="2247900" y="503210"/>
                    <a:pt x="2247900" y="1123950"/>
                  </a:cubicBezTo>
                  <a:cubicBezTo>
                    <a:pt x="2247900" y="1744690"/>
                    <a:pt x="1744690" y="2247900"/>
                    <a:pt x="1123950" y="2247900"/>
                  </a:cubicBezTo>
                  <a:cubicBezTo>
                    <a:pt x="503210" y="2247900"/>
                    <a:pt x="0" y="1744690"/>
                    <a:pt x="0" y="1123950"/>
                  </a:cubicBezTo>
                  <a:cubicBezTo>
                    <a:pt x="0" y="503210"/>
                    <a:pt x="503210" y="0"/>
                    <a:pt x="1123950" y="0"/>
                  </a:cubicBezTo>
                  <a:close/>
                </a:path>
                <a:path extrusionOk="0" h="2247900" w="2247900">
                  <a:moveTo>
                    <a:pt x="1123950" y="0"/>
                  </a:moveTo>
                  <a:cubicBezTo>
                    <a:pt x="1744690" y="0"/>
                    <a:pt x="2247900" y="503210"/>
                    <a:pt x="2247900" y="1123950"/>
                  </a:cubicBezTo>
                  <a:cubicBezTo>
                    <a:pt x="2247900" y="1744690"/>
                    <a:pt x="1744690" y="2247900"/>
                    <a:pt x="1123950" y="2247900"/>
                  </a:cubicBezTo>
                  <a:cubicBezTo>
                    <a:pt x="503210" y="2247900"/>
                    <a:pt x="0" y="1744690"/>
                    <a:pt x="0" y="1123950"/>
                  </a:cubicBezTo>
                  <a:cubicBezTo>
                    <a:pt x="0" y="503210"/>
                    <a:pt x="503210" y="0"/>
                    <a:pt x="1123950" y="0"/>
                  </a:cubicBezTo>
                  <a:close/>
                </a:path>
              </a:pathLst>
            </a:cu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05" name="Google Shape;505;g30a1983f2a8_0_62"/>
          <p:cNvGrpSpPr/>
          <p:nvPr/>
        </p:nvGrpSpPr>
        <p:grpSpPr>
          <a:xfrm>
            <a:off x="708113" y="3631500"/>
            <a:ext cx="5349590" cy="2391000"/>
            <a:chOff x="708113" y="3631500"/>
            <a:chExt cx="5349590" cy="2391000"/>
          </a:xfrm>
        </p:grpSpPr>
        <p:sp>
          <p:nvSpPr>
            <p:cNvPr id="506" name="Google Shape;506;g30a1983f2a8_0_62"/>
            <p:cNvSpPr/>
            <p:nvPr/>
          </p:nvSpPr>
          <p:spPr>
            <a:xfrm>
              <a:off x="708113" y="3707700"/>
              <a:ext cx="5270100" cy="2314800"/>
            </a:xfrm>
            <a:prstGeom prst="roundRect">
              <a:avLst>
                <a:gd fmla="val 16667" name="adj"/>
              </a:avLst>
            </a:prstGeom>
            <a:solidFill>
              <a:srgbClr val="32797C">
                <a:alpha val="200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14676B"/>
                  </a:solidFill>
                  <a:latin typeface="Work Sans Medium"/>
                  <a:ea typeface="Work Sans Medium"/>
                  <a:cs typeface="Work Sans Medium"/>
                  <a:sym typeface="Work Sans Medium"/>
                </a:rPr>
                <a:t>Being an active citizen</a:t>
              </a:r>
              <a:endParaRPr sz="1800">
                <a:solidFill>
                  <a:srgbClr val="14676B"/>
                </a:solidFill>
                <a:latin typeface="Work Sans Medium"/>
                <a:ea typeface="Work Sans Medium"/>
                <a:cs typeface="Work Sans Medium"/>
                <a:sym typeface="Work Sans Medium"/>
              </a:endParaRPr>
            </a:p>
            <a:p>
              <a:pPr indent="-317500" lvl="0" marL="457200" rtl="0" algn="l">
                <a:spcBef>
                  <a:spcPts val="1000"/>
                </a:spcBef>
                <a:spcAft>
                  <a:spcPts val="0"/>
                </a:spcAft>
                <a:buClr>
                  <a:schemeClr val="dk1"/>
                </a:buClr>
                <a:buSzPts val="1400"/>
                <a:buFont typeface="Calibri"/>
                <a:buChar char="●"/>
              </a:pPr>
              <a:r>
                <a:rPr lang="en-US">
                  <a:solidFill>
                    <a:schemeClr val="dk1"/>
                  </a:solidFill>
                  <a:latin typeface="Calibri"/>
                  <a:ea typeface="Calibri"/>
                  <a:cs typeface="Calibri"/>
                  <a:sym typeface="Calibri"/>
                </a:rPr>
                <a:t>Opinion articles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Directly writing to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(municipal) governments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US">
                  <a:solidFill>
                    <a:schemeClr val="dk1"/>
                  </a:solidFill>
                  <a:latin typeface="Calibri"/>
                  <a:ea typeface="Calibri"/>
                  <a:cs typeface="Calibri"/>
                  <a:sym typeface="Calibri"/>
                </a:rPr>
                <a:t>Contributing to the local community,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attending meetings and workshops</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rgbClr val="14676B"/>
                </a:solidFill>
                <a:latin typeface="Work Sans Medium"/>
                <a:ea typeface="Work Sans Medium"/>
                <a:cs typeface="Work Sans Medium"/>
                <a:sym typeface="Work Sans Medium"/>
              </a:endParaRPr>
            </a:p>
          </p:txBody>
        </p:sp>
        <p:pic>
          <p:nvPicPr>
            <p:cNvPr id="507" name="Google Shape;507;g30a1983f2a8_0_62"/>
            <p:cNvPicPr preferRelativeResize="0"/>
            <p:nvPr/>
          </p:nvPicPr>
          <p:blipFill rotWithShape="1">
            <a:blip r:embed="rId5">
              <a:alphaModFix/>
            </a:blip>
            <a:srcRect b="0" l="17135" r="17135" t="0"/>
            <a:stretch/>
          </p:blipFill>
          <p:spPr>
            <a:xfrm>
              <a:off x="4411003" y="3631500"/>
              <a:ext cx="1646700" cy="1669500"/>
            </a:xfrm>
            <a:prstGeom prst="ellipse">
              <a:avLst/>
            </a:prstGeom>
            <a:noFill/>
            <a:ln>
              <a:noFill/>
            </a:ln>
          </p:spPr>
        </p:pic>
      </p:grpSp>
      <p:grpSp>
        <p:nvGrpSpPr>
          <p:cNvPr id="508" name="Google Shape;508;g30a1983f2a8_0_62"/>
          <p:cNvGrpSpPr/>
          <p:nvPr/>
        </p:nvGrpSpPr>
        <p:grpSpPr>
          <a:xfrm>
            <a:off x="6136300" y="3631500"/>
            <a:ext cx="5347584" cy="2391000"/>
            <a:chOff x="6136300" y="3631500"/>
            <a:chExt cx="5347584" cy="2391000"/>
          </a:xfrm>
        </p:grpSpPr>
        <p:sp>
          <p:nvSpPr>
            <p:cNvPr id="509" name="Google Shape;509;g30a1983f2a8_0_62"/>
            <p:cNvSpPr/>
            <p:nvPr/>
          </p:nvSpPr>
          <p:spPr>
            <a:xfrm>
              <a:off x="6213784" y="3707700"/>
              <a:ext cx="5270100" cy="2314800"/>
            </a:xfrm>
            <a:prstGeom prst="roundRect">
              <a:avLst>
                <a:gd fmla="val 16667" name="adj"/>
              </a:avLst>
            </a:prstGeom>
            <a:solidFill>
              <a:srgbClr val="FFBE5F">
                <a:alpha val="30000"/>
              </a:srgbClr>
            </a:solidFill>
            <a:ln cap="flat" cmpd="sng" w="9525">
              <a:solidFill>
                <a:srgbClr val="32797C"/>
              </a:solidFill>
              <a:prstDash val="solid"/>
              <a:round/>
              <a:headEnd len="sm" w="sm" type="none"/>
              <a:tailEnd len="sm" w="sm" type="none"/>
            </a:ln>
          </p:spPr>
          <p:txBody>
            <a:bodyPr anchorCtr="0" anchor="t" bIns="91425" lIns="91425" spcFirstLastPara="1" rIns="91425" wrap="square" tIns="91425">
              <a:noAutofit/>
            </a:bodyPr>
            <a:lstStyle/>
            <a:p>
              <a:pPr indent="0" lvl="0" marL="0" rtl="0" algn="r">
                <a:spcBef>
                  <a:spcPts val="0"/>
                </a:spcBef>
                <a:spcAft>
                  <a:spcPts val="0"/>
                </a:spcAft>
                <a:buNone/>
              </a:pPr>
              <a:r>
                <a:rPr lang="en-US" sz="1800">
                  <a:solidFill>
                    <a:srgbClr val="14676B"/>
                  </a:solidFill>
                  <a:latin typeface="Work Sans Medium"/>
                  <a:ea typeface="Work Sans Medium"/>
                  <a:cs typeface="Work Sans Medium"/>
                  <a:sym typeface="Work Sans Medium"/>
                </a:rPr>
                <a:t>Having fun</a:t>
              </a:r>
              <a:endParaRPr sz="1800">
                <a:solidFill>
                  <a:srgbClr val="14676B"/>
                </a:solidFill>
                <a:latin typeface="Work Sans Medium"/>
                <a:ea typeface="Work Sans Medium"/>
                <a:cs typeface="Work Sans Medium"/>
                <a:sym typeface="Work Sans Medium"/>
              </a:endParaRPr>
            </a:p>
            <a:p>
              <a:pPr indent="0" lvl="0" marL="0" rtl="0" algn="r">
                <a:spcBef>
                  <a:spcPts val="1000"/>
                </a:spcBef>
                <a:spcAft>
                  <a:spcPts val="0"/>
                </a:spcAft>
                <a:buNone/>
              </a:pPr>
              <a:r>
                <a:rPr lang="en-US">
                  <a:solidFill>
                    <a:schemeClr val="dk1"/>
                  </a:solidFill>
                  <a:latin typeface="Calibri"/>
                  <a:ea typeface="Calibri"/>
                  <a:cs typeface="Calibri"/>
                  <a:sym typeface="Calibri"/>
                </a:rPr>
                <a:t>Whatever works: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dancing, exercising, singing, writing,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making music, playing…</a:t>
              </a:r>
              <a:br>
                <a:rPr lang="en-US">
                  <a:solidFill>
                    <a:schemeClr val="dk1"/>
                  </a:solidFill>
                  <a:latin typeface="Calibri"/>
                  <a:ea typeface="Calibri"/>
                  <a:cs typeface="Calibri"/>
                  <a:sym typeface="Calibri"/>
                </a:rPr>
              </a:br>
              <a:endParaRPr>
                <a:solidFill>
                  <a:schemeClr val="dk1"/>
                </a:solidFill>
                <a:latin typeface="Calibri"/>
                <a:ea typeface="Calibri"/>
                <a:cs typeface="Calibri"/>
                <a:sym typeface="Calibri"/>
              </a:endParaRPr>
            </a:p>
            <a:p>
              <a:pPr indent="0" lvl="0" marL="0" rtl="0" algn="r">
                <a:spcBef>
                  <a:spcPts val="0"/>
                </a:spcBef>
                <a:spcAft>
                  <a:spcPts val="0"/>
                </a:spcAft>
                <a:buNone/>
              </a:pPr>
              <a:r>
                <a:rPr b="1" lang="en-US">
                  <a:solidFill>
                    <a:schemeClr val="dk1"/>
                  </a:solidFill>
                  <a:latin typeface="Calibri"/>
                  <a:ea typeface="Calibri"/>
                  <a:cs typeface="Calibri"/>
                  <a:sym typeface="Calibri"/>
                </a:rPr>
                <a:t>This is a form of internal activism </a:t>
              </a:r>
              <a:br>
                <a:rPr b="1" lang="en-US">
                  <a:solidFill>
                    <a:schemeClr val="dk1"/>
                  </a:solidFill>
                  <a:latin typeface="Calibri"/>
                  <a:ea typeface="Calibri"/>
                  <a:cs typeface="Calibri"/>
                  <a:sym typeface="Calibri"/>
                </a:rPr>
              </a:br>
              <a:r>
                <a:rPr b="1" lang="en-US">
                  <a:solidFill>
                    <a:schemeClr val="dk1"/>
                  </a:solidFill>
                  <a:latin typeface="Calibri"/>
                  <a:ea typeface="Calibri"/>
                  <a:cs typeface="Calibri"/>
                  <a:sym typeface="Calibri"/>
                </a:rPr>
                <a:t>that is necessary to enjoy our time on this earth.</a:t>
              </a:r>
              <a:endParaRPr b="1" sz="1800">
                <a:solidFill>
                  <a:srgbClr val="14676B"/>
                </a:solidFill>
                <a:latin typeface="Work Sans"/>
                <a:ea typeface="Work Sans"/>
                <a:cs typeface="Work Sans"/>
                <a:sym typeface="Work Sans"/>
              </a:endParaRPr>
            </a:p>
          </p:txBody>
        </p:sp>
        <p:pic>
          <p:nvPicPr>
            <p:cNvPr id="510" name="Google Shape;510;g30a1983f2a8_0_62"/>
            <p:cNvPicPr preferRelativeResize="0"/>
            <p:nvPr/>
          </p:nvPicPr>
          <p:blipFill rotWithShape="1">
            <a:blip r:embed="rId6">
              <a:alphaModFix/>
            </a:blip>
            <a:srcRect b="0" l="11749" r="23550" t="0"/>
            <a:stretch/>
          </p:blipFill>
          <p:spPr>
            <a:xfrm>
              <a:off x="6136300" y="3631500"/>
              <a:ext cx="1649100" cy="1698900"/>
            </a:xfrm>
            <a:prstGeom prst="ellipse">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100"/>
                                        <p:tgtEl>
                                          <p:spTgt spid="4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
                                        <p:tgtEl>
                                          <p:spTgt spid="5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
                                        <p:tgtEl>
                                          <p:spTgt spid="5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8"/>
                                        </p:tgtEl>
                                        <p:attrNameLst>
                                          <p:attrName>style.visibility</p:attrName>
                                        </p:attrNameLst>
                                      </p:cBhvr>
                                      <p:to>
                                        <p:strVal val="visible"/>
                                      </p:to>
                                    </p:set>
                                    <p:animEffect filter="fade" transition="in">
                                      <p:cBhvr>
                                        <p:cTn dur="100"/>
                                        <p:tgtEl>
                                          <p:spTgt spid="5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grpSp>
        <p:nvGrpSpPr>
          <p:cNvPr id="515" name="Google Shape;515;g30a1983f2a8_0_494"/>
          <p:cNvGrpSpPr/>
          <p:nvPr/>
        </p:nvGrpSpPr>
        <p:grpSpPr>
          <a:xfrm>
            <a:off x="4268493" y="1544355"/>
            <a:ext cx="3655025" cy="3769294"/>
            <a:chOff x="7339680" y="2555280"/>
            <a:chExt cx="3655025" cy="3769294"/>
          </a:xfrm>
        </p:grpSpPr>
        <p:sp>
          <p:nvSpPr>
            <p:cNvPr id="516" name="Google Shape;516;g30a1983f2a8_0_494"/>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g30a1983f2a8_0_494"/>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8" name="Google Shape;518;g30a1983f2a8_0_494"/>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9" name="Google Shape;519;g30a1983f2a8_0_494"/>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20" name="Google Shape;520;g30a1983f2a8_0_494"/>
            <p:cNvGrpSpPr/>
            <p:nvPr/>
          </p:nvGrpSpPr>
          <p:grpSpPr>
            <a:xfrm>
              <a:off x="7653240" y="3197160"/>
              <a:ext cx="2942116" cy="2738870"/>
              <a:chOff x="7653240" y="3197160"/>
              <a:chExt cx="2942116" cy="2738870"/>
            </a:xfrm>
          </p:grpSpPr>
          <p:sp>
            <p:nvSpPr>
              <p:cNvPr id="521" name="Google Shape;521;g30a1983f2a8_0_494"/>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2" name="Google Shape;522;g30a1983f2a8_0_494"/>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g30a1983f2a8_0_494"/>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4" name="Google Shape;524;g30a1983f2a8_0_494"/>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5" name="Google Shape;525;g30a1983f2a8_0_494"/>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g30a1983f2a8_0_494"/>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g30a1983f2a8_0_494"/>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28" name="Google Shape;528;g30a1983f2a8_0_494"/>
              <p:cNvGrpSpPr/>
              <p:nvPr/>
            </p:nvGrpSpPr>
            <p:grpSpPr>
              <a:xfrm>
                <a:off x="8632800" y="3431160"/>
                <a:ext cx="1236900" cy="1076380"/>
                <a:chOff x="8632800" y="3431160"/>
                <a:chExt cx="1236900" cy="1076380"/>
              </a:xfrm>
            </p:grpSpPr>
            <p:sp>
              <p:nvSpPr>
                <p:cNvPr id="529" name="Google Shape;529;g30a1983f2a8_0_494"/>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0" name="Google Shape;530;g30a1983f2a8_0_494"/>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1" name="Google Shape;531;g30a1983f2a8_0_494"/>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32" name="Google Shape;532;g30a1983f2a8_0_494"/>
                <p:cNvGrpSpPr/>
                <p:nvPr/>
              </p:nvGrpSpPr>
              <p:grpSpPr>
                <a:xfrm>
                  <a:off x="9015120" y="3859920"/>
                  <a:ext cx="432364" cy="254964"/>
                  <a:chOff x="9015120" y="3859920"/>
                  <a:chExt cx="432364" cy="254964"/>
                </a:xfrm>
              </p:grpSpPr>
              <p:sp>
                <p:nvSpPr>
                  <p:cNvPr id="533" name="Google Shape;533;g30a1983f2a8_0_494"/>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4" name="Google Shape;534;g30a1983f2a8_0_494"/>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5" name="Google Shape;535;g30a1983f2a8_0_494"/>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536" name="Google Shape;536;g30a1983f2a8_0_494"/>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537" name="Google Shape;537;g30a1983f2a8_0_494"/>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538" name="Google Shape;538;g30a1983f2a8_0_494"/>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539" name="Google Shape;539;g30a1983f2a8_0_494"/>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540" name="Google Shape;540;g30a1983f2a8_0_494"/>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541" name="Google Shape;541;g30a1983f2a8_0_494"/>
          <p:cNvSpPr txBox="1"/>
          <p:nvPr/>
        </p:nvSpPr>
        <p:spPr>
          <a:xfrm>
            <a:off x="3627450" y="496027"/>
            <a:ext cx="49371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And now…</a:t>
            </a:r>
            <a:br>
              <a:rPr b="1" lang="en-US" sz="2000">
                <a:solidFill>
                  <a:srgbClr val="4BA798"/>
                </a:solidFill>
                <a:latin typeface="Calibri"/>
                <a:ea typeface="Calibri"/>
                <a:cs typeface="Calibri"/>
                <a:sym typeface="Calibri"/>
              </a:rPr>
            </a:br>
            <a:r>
              <a:rPr b="1" lang="en-US" sz="2000">
                <a:solidFill>
                  <a:srgbClr val="4BA798"/>
                </a:solidFill>
                <a:latin typeface="Calibri"/>
                <a:ea typeface="Calibri"/>
                <a:cs typeface="Calibri"/>
                <a:sym typeface="Calibri"/>
              </a:rPr>
              <a:t>Anxiety Relief Methods</a:t>
            </a:r>
            <a:endParaRPr b="1" sz="2000">
              <a:solidFill>
                <a:srgbClr val="4BA798"/>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35"/>
          <p:cNvSpPr/>
          <p:nvPr/>
        </p:nvSpPr>
        <p:spPr>
          <a:xfrm>
            <a:off x="0" y="0"/>
            <a:ext cx="609408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547" name="Google Shape;547;p35"/>
          <p:cNvPicPr preferRelativeResize="0"/>
          <p:nvPr/>
        </p:nvPicPr>
        <p:blipFill rotWithShape="1">
          <a:blip r:embed="rId3">
            <a:alphaModFix/>
          </a:blip>
          <a:srcRect b="0" l="0" r="0" t="0"/>
          <a:stretch/>
        </p:blipFill>
        <p:spPr>
          <a:xfrm>
            <a:off x="1389130" y="3753000"/>
            <a:ext cx="3185204" cy="2659300"/>
          </a:xfrm>
          <a:prstGeom prst="rect">
            <a:avLst/>
          </a:prstGeom>
          <a:noFill/>
          <a:ln>
            <a:noFill/>
          </a:ln>
        </p:spPr>
      </p:pic>
      <p:sp>
        <p:nvSpPr>
          <p:cNvPr id="548" name="Google Shape;548;p35"/>
          <p:cNvSpPr/>
          <p:nvPr/>
        </p:nvSpPr>
        <p:spPr>
          <a:xfrm>
            <a:off x="6094440" y="6121440"/>
            <a:ext cx="6095520" cy="75384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9" name="Google Shape;549;p35"/>
          <p:cNvSpPr/>
          <p:nvPr/>
        </p:nvSpPr>
        <p:spPr>
          <a:xfrm>
            <a:off x="6467400" y="3328560"/>
            <a:ext cx="5014440" cy="17352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The project is co-financed by the European Commission through the Erasmus+ Programme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Project Number: 2023-1-EE01-KA220-YOU-000158460	</a:t>
            </a:r>
            <a:endParaRPr b="0" i="0" sz="900" u="none" cap="none" strike="noStrike">
              <a:solidFill>
                <a:srgbClr val="000000"/>
              </a:solidFill>
              <a:latin typeface="Arial"/>
              <a:ea typeface="Arial"/>
              <a:cs typeface="Arial"/>
              <a:sym typeface="Arial"/>
            </a:endParaRPr>
          </a:p>
        </p:txBody>
      </p:sp>
      <p:sp>
        <p:nvSpPr>
          <p:cNvPr id="550" name="Google Shape;550;p35"/>
          <p:cNvSpPr/>
          <p:nvPr/>
        </p:nvSpPr>
        <p:spPr>
          <a:xfrm>
            <a:off x="6475320" y="2911440"/>
            <a:ext cx="5094000" cy="451500"/>
          </a:xfrm>
          <a:prstGeom prst="rect">
            <a:avLst/>
          </a:prstGeom>
          <a:noFill/>
          <a:ln>
            <a:noFill/>
          </a:ln>
        </p:spPr>
        <p:txBody>
          <a:bodyPr anchorCtr="0" anchor="t" bIns="45000" lIns="90000" spcFirstLastPara="1" rIns="90000" wrap="square" tIns="45000">
            <a:normAutofit/>
          </a:bodyPr>
          <a:lstStyle/>
          <a:p>
            <a:pPr indent="0" lvl="0" marL="0" marR="0" rtl="0" algn="l">
              <a:lnSpc>
                <a:spcPct val="90000"/>
              </a:lnSpc>
              <a:spcBef>
                <a:spcPts val="0"/>
              </a:spcBef>
              <a:spcAft>
                <a:spcPts val="0"/>
              </a:spcAft>
              <a:buClr>
                <a:srgbClr val="32797C"/>
              </a:buClr>
              <a:buSzPts val="2632"/>
              <a:buFont typeface="Calibri"/>
              <a:buNone/>
            </a:pPr>
            <a:r>
              <a:rPr b="1" i="0" lang="en-US" sz="2632" u="none" cap="none" strike="noStrike">
                <a:solidFill>
                  <a:srgbClr val="32797C"/>
                </a:solidFill>
                <a:latin typeface="Calibri"/>
                <a:ea typeface="Calibri"/>
                <a:cs typeface="Calibri"/>
                <a:sym typeface="Calibri"/>
              </a:rPr>
              <a:t>www.calm-ey.eu</a:t>
            </a:r>
            <a:endParaRPr b="0" i="0" sz="2632" u="none" cap="none" strike="noStrike">
              <a:solidFill>
                <a:srgbClr val="000000"/>
              </a:solidFill>
              <a:latin typeface="Arial"/>
              <a:ea typeface="Arial"/>
              <a:cs typeface="Arial"/>
              <a:sym typeface="Arial"/>
            </a:endParaRPr>
          </a:p>
        </p:txBody>
      </p:sp>
      <p:sp>
        <p:nvSpPr>
          <p:cNvPr id="551" name="Google Shape;551;p35"/>
          <p:cNvSpPr/>
          <p:nvPr/>
        </p:nvSpPr>
        <p:spPr>
          <a:xfrm>
            <a:off x="6467400" y="5571720"/>
            <a:ext cx="5014440" cy="3636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This work is licensed under a </a:t>
            </a:r>
            <a:r>
              <a:rPr b="0" i="0" lang="en-US" sz="900" u="sng" cap="none" strike="noStrike">
                <a:solidFill>
                  <a:srgbClr val="FFBE5F"/>
                </a:solidFill>
                <a:latin typeface="Calibri"/>
                <a:ea typeface="Calibri"/>
                <a:cs typeface="Calibri"/>
                <a:sym typeface="Calibri"/>
                <a:hlinkClick r:id="rId4">
                  <a:extLst>
                    <a:ext uri="{A12FA001-AC4F-418D-AE19-62706E023703}">
                      <ahyp:hlinkClr val="tx"/>
                    </a:ext>
                  </a:extLst>
                </a:hlinkClick>
              </a:rPr>
              <a:t>Creative Commons Attribution 4.0 International License</a:t>
            </a:r>
            <a:r>
              <a:rPr b="0" i="0" lang="en-US" sz="900" u="none" cap="none" strike="noStrike">
                <a:solidFill>
                  <a:srgbClr val="314546"/>
                </a:solidFill>
                <a:latin typeface="Calibri"/>
                <a:ea typeface="Calibri"/>
                <a:cs typeface="Calibri"/>
                <a:sym typeface="Calibri"/>
              </a:rPr>
              <a:t>.</a:t>
            </a:r>
            <a:endParaRPr b="0" i="0" sz="900" u="none" cap="none" strike="noStrike">
              <a:solidFill>
                <a:srgbClr val="000000"/>
              </a:solidFill>
              <a:latin typeface="Arial"/>
              <a:ea typeface="Arial"/>
              <a:cs typeface="Arial"/>
              <a:sym typeface="Arial"/>
            </a:endParaRPr>
          </a:p>
        </p:txBody>
      </p:sp>
      <p:pic>
        <p:nvPicPr>
          <p:cNvPr descr="A grey and black sign with a person in a circle&#10;&#10;Description automatically generated with low confidence" id="552" name="Google Shape;552;p35"/>
          <p:cNvPicPr preferRelativeResize="0"/>
          <p:nvPr/>
        </p:nvPicPr>
        <p:blipFill rotWithShape="1">
          <a:blip r:embed="rId5">
            <a:alphaModFix/>
          </a:blip>
          <a:srcRect b="0" l="0" r="0" t="0"/>
          <a:stretch/>
        </p:blipFill>
        <p:spPr>
          <a:xfrm>
            <a:off x="6554880" y="5164200"/>
            <a:ext cx="1226880" cy="429840"/>
          </a:xfrm>
          <a:prstGeom prst="rect">
            <a:avLst/>
          </a:prstGeom>
          <a:noFill/>
          <a:ln>
            <a:noFill/>
          </a:ln>
        </p:spPr>
      </p:pic>
      <p:pic>
        <p:nvPicPr>
          <p:cNvPr descr="Blue text on a white background&#10;&#10;Description automatically generated with medium confidence" id="553" name="Google Shape;553;p35"/>
          <p:cNvPicPr preferRelativeResize="0"/>
          <p:nvPr/>
        </p:nvPicPr>
        <p:blipFill rotWithShape="1">
          <a:blip r:embed="rId6">
            <a:alphaModFix/>
          </a:blip>
          <a:srcRect b="0" l="0" r="0" t="0"/>
          <a:stretch/>
        </p:blipFill>
        <p:spPr>
          <a:xfrm>
            <a:off x="6541920" y="3753000"/>
            <a:ext cx="2479320" cy="518760"/>
          </a:xfrm>
          <a:prstGeom prst="rect">
            <a:avLst/>
          </a:prstGeom>
          <a:noFill/>
          <a:ln>
            <a:noFill/>
          </a:ln>
        </p:spPr>
      </p:pic>
      <p:pic>
        <p:nvPicPr>
          <p:cNvPr id="554" name="Google Shape;554;p35"/>
          <p:cNvPicPr preferRelativeResize="0"/>
          <p:nvPr/>
        </p:nvPicPr>
        <p:blipFill rotWithShape="1">
          <a:blip r:embed="rId7">
            <a:alphaModFix/>
          </a:blip>
          <a:srcRect b="0" l="0" r="0" t="0"/>
          <a:stretch/>
        </p:blipFill>
        <p:spPr>
          <a:xfrm>
            <a:off x="6370560" y="6205680"/>
            <a:ext cx="5544720" cy="499680"/>
          </a:xfrm>
          <a:prstGeom prst="rect">
            <a:avLst/>
          </a:prstGeom>
          <a:noFill/>
          <a:ln>
            <a:noFill/>
          </a:ln>
        </p:spPr>
      </p:pic>
      <p:grpSp>
        <p:nvGrpSpPr>
          <p:cNvPr id="555" name="Google Shape;555;p35"/>
          <p:cNvGrpSpPr/>
          <p:nvPr/>
        </p:nvGrpSpPr>
        <p:grpSpPr>
          <a:xfrm rot="10800000">
            <a:off x="8092950" y="536275"/>
            <a:ext cx="4099050" cy="1282800"/>
            <a:chOff x="-228600" y="3216050"/>
            <a:chExt cx="4099050" cy="1282800"/>
          </a:xfrm>
        </p:grpSpPr>
        <p:sp>
          <p:nvSpPr>
            <p:cNvPr id="556" name="Google Shape;556;p35"/>
            <p:cNvSpPr/>
            <p:nvPr/>
          </p:nvSpPr>
          <p:spPr>
            <a:xfrm>
              <a:off x="2587650" y="3216050"/>
              <a:ext cx="1282800" cy="12828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p35"/>
            <p:cNvSpPr/>
            <p:nvPr/>
          </p:nvSpPr>
          <p:spPr>
            <a:xfrm flipH="1">
              <a:off x="-228600" y="3216050"/>
              <a:ext cx="2838300" cy="12828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58" name="Google Shape;558;p35"/>
          <p:cNvSpPr txBox="1"/>
          <p:nvPr/>
        </p:nvSpPr>
        <p:spPr>
          <a:xfrm>
            <a:off x="8169161" y="952722"/>
            <a:ext cx="3463500" cy="489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b="0" i="0" lang="en-US" sz="2200" u="none" cap="none" strike="noStrike">
                <a:solidFill>
                  <a:schemeClr val="dk1"/>
                </a:solidFill>
                <a:latin typeface="Work Sans Medium"/>
                <a:ea typeface="Work Sans Medium"/>
                <a:cs typeface="Work Sans Medium"/>
                <a:sym typeface="Work Sans Medium"/>
              </a:rPr>
              <a:t>End of </a:t>
            </a:r>
            <a:r>
              <a:rPr lang="en-US" sz="2200">
                <a:solidFill>
                  <a:schemeClr val="dk1"/>
                </a:solidFill>
                <a:latin typeface="Work Sans Medium"/>
                <a:ea typeface="Work Sans Medium"/>
                <a:cs typeface="Work Sans Medium"/>
                <a:sym typeface="Work Sans Medium"/>
              </a:rPr>
              <a:t>third</a:t>
            </a:r>
            <a:r>
              <a:rPr b="0" i="0" lang="en-US" sz="2200" u="none" cap="none" strike="noStrike">
                <a:solidFill>
                  <a:schemeClr val="dk1"/>
                </a:solidFill>
                <a:latin typeface="Work Sans Medium"/>
                <a:ea typeface="Work Sans Medium"/>
                <a:cs typeface="Work Sans Medium"/>
                <a:sym typeface="Work Sans Medium"/>
              </a:rPr>
              <a:t> session</a:t>
            </a:r>
            <a:endParaRPr b="0" i="0" sz="22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g3090d6ba962_0_30"/>
          <p:cNvPicPr preferRelativeResize="0"/>
          <p:nvPr/>
        </p:nvPicPr>
        <p:blipFill rotWithShape="1">
          <a:blip r:embed="rId3">
            <a:alphaModFix/>
          </a:blip>
          <a:srcRect b="0" l="0" r="0" t="0"/>
          <a:stretch/>
        </p:blipFill>
        <p:spPr>
          <a:xfrm>
            <a:off x="4040100" y="1285550"/>
            <a:ext cx="4721399" cy="4721399"/>
          </a:xfrm>
          <a:prstGeom prst="rect">
            <a:avLst/>
          </a:prstGeom>
          <a:noFill/>
          <a:ln>
            <a:noFill/>
          </a:ln>
        </p:spPr>
      </p:pic>
      <p:sp>
        <p:nvSpPr>
          <p:cNvPr id="156" name="Google Shape;156;g3090d6ba962_0_30"/>
          <p:cNvSpPr txBox="1"/>
          <p:nvPr/>
        </p:nvSpPr>
        <p:spPr>
          <a:xfrm>
            <a:off x="1709725" y="1338650"/>
            <a:ext cx="4305300" cy="3148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None/>
            </a:pPr>
            <a:r>
              <a:rPr lang="en-US" sz="2000">
                <a:solidFill>
                  <a:srgbClr val="14676B"/>
                </a:solidFill>
                <a:latin typeface="Work Sans Medium"/>
                <a:ea typeface="Work Sans Medium"/>
                <a:cs typeface="Work Sans Medium"/>
                <a:sym typeface="Work Sans Medium"/>
              </a:rPr>
              <a:t>A person walking a dog comes towards you on the street.</a:t>
            </a:r>
            <a:endParaRPr sz="20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None/>
            </a:pPr>
            <a:r>
              <a:rPr b="1" lang="en-US" sz="2000">
                <a:solidFill>
                  <a:srgbClr val="14676B"/>
                </a:solidFill>
                <a:latin typeface="Work Sans"/>
                <a:ea typeface="Work Sans"/>
                <a:cs typeface="Work Sans"/>
                <a:sym typeface="Work Sans"/>
              </a:rPr>
              <a:t>What do you feel?</a:t>
            </a:r>
            <a:endParaRPr b="1" sz="2000">
              <a:solidFill>
                <a:srgbClr val="14676B"/>
              </a:solidFill>
              <a:latin typeface="Work Sans"/>
              <a:ea typeface="Work Sans"/>
              <a:cs typeface="Work Sans"/>
              <a:sym typeface="Work Sans"/>
            </a:endParaRPr>
          </a:p>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What emotion(s)?</a:t>
            </a:r>
            <a:endParaRPr b="1" sz="2000">
              <a:solidFill>
                <a:srgbClr val="14676B"/>
              </a:solidFill>
              <a:latin typeface="Work Sans"/>
              <a:ea typeface="Work Sans"/>
              <a:cs typeface="Work Sans"/>
              <a:sym typeface="Work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g3090d6ba962_0_42"/>
          <p:cNvPicPr preferRelativeResize="0"/>
          <p:nvPr/>
        </p:nvPicPr>
        <p:blipFill>
          <a:blip r:embed="rId3">
            <a:alphaModFix/>
          </a:blip>
          <a:stretch>
            <a:fillRect/>
          </a:stretch>
        </p:blipFill>
        <p:spPr>
          <a:xfrm>
            <a:off x="4040100" y="1285550"/>
            <a:ext cx="4721399" cy="4721399"/>
          </a:xfrm>
          <a:prstGeom prst="rect">
            <a:avLst/>
          </a:prstGeom>
          <a:noFill/>
          <a:ln>
            <a:noFill/>
          </a:ln>
        </p:spPr>
      </p:pic>
      <p:grpSp>
        <p:nvGrpSpPr>
          <p:cNvPr id="162" name="Google Shape;162;g3090d6ba962_0_42"/>
          <p:cNvGrpSpPr/>
          <p:nvPr/>
        </p:nvGrpSpPr>
        <p:grpSpPr>
          <a:xfrm>
            <a:off x="8850525" y="4135749"/>
            <a:ext cx="2813920" cy="2494901"/>
            <a:chOff x="8850525" y="4135749"/>
            <a:chExt cx="2813920" cy="2494901"/>
          </a:xfrm>
        </p:grpSpPr>
        <p:sp>
          <p:nvSpPr>
            <p:cNvPr id="163" name="Google Shape;163;g3090d6ba962_0_42"/>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164" name="Google Shape;164;g3090d6ba962_0_42"/>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165" name="Google Shape;165;g3090d6ba962_0_42"/>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grpSp>
        <p:nvGrpSpPr>
          <p:cNvPr id="166" name="Google Shape;166;g3090d6ba962_0_42"/>
          <p:cNvGrpSpPr/>
          <p:nvPr/>
        </p:nvGrpSpPr>
        <p:grpSpPr>
          <a:xfrm>
            <a:off x="624954" y="3879366"/>
            <a:ext cx="2266471" cy="2751284"/>
            <a:chOff x="624954" y="3879366"/>
            <a:chExt cx="2266471" cy="2751284"/>
          </a:xfrm>
        </p:grpSpPr>
        <p:sp>
          <p:nvSpPr>
            <p:cNvPr id="167" name="Google Shape;167;g3090d6ba962_0_42"/>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168" name="Google Shape;168;g3090d6ba962_0_42"/>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69" name="Google Shape;169;g3090d6ba962_0_42"/>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sp>
        <p:nvSpPr>
          <p:cNvPr id="170" name="Google Shape;170;g3090d6ba962_0_42"/>
          <p:cNvSpPr txBox="1"/>
          <p:nvPr/>
        </p:nvSpPr>
        <p:spPr>
          <a:xfrm>
            <a:off x="624950" y="682800"/>
            <a:ext cx="3139800" cy="31488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1000"/>
              </a:spcBef>
              <a:spcAft>
                <a:spcPts val="0"/>
              </a:spcAft>
              <a:buNone/>
            </a:pPr>
            <a:r>
              <a:rPr lang="en-US" sz="2000">
                <a:solidFill>
                  <a:srgbClr val="14676B"/>
                </a:solidFill>
                <a:latin typeface="Work Sans Medium"/>
                <a:ea typeface="Work Sans Medium"/>
                <a:cs typeface="Work Sans Medium"/>
                <a:sym typeface="Work Sans Medium"/>
              </a:rPr>
              <a:t>Tom likes dogs. </a:t>
            </a:r>
            <a:br>
              <a:rPr lang="en-US" sz="2000">
                <a:solidFill>
                  <a:srgbClr val="14676B"/>
                </a:solidFill>
                <a:latin typeface="Work Sans Medium"/>
                <a:ea typeface="Work Sans Medium"/>
                <a:cs typeface="Work Sans Medium"/>
                <a:sym typeface="Work Sans Medium"/>
              </a:rPr>
            </a:br>
            <a:r>
              <a:rPr lang="en-US" sz="2000">
                <a:solidFill>
                  <a:srgbClr val="14676B"/>
                </a:solidFill>
                <a:latin typeface="Work Sans Medium"/>
                <a:ea typeface="Work Sans Medium"/>
                <a:cs typeface="Work Sans Medium"/>
                <a:sym typeface="Work Sans Medium"/>
              </a:rPr>
              <a:t>He has a dog at home </a:t>
            </a:r>
            <a:br>
              <a:rPr lang="en-US" sz="2000">
                <a:solidFill>
                  <a:srgbClr val="14676B"/>
                </a:solidFill>
                <a:latin typeface="Work Sans Medium"/>
                <a:ea typeface="Work Sans Medium"/>
                <a:cs typeface="Work Sans Medium"/>
                <a:sym typeface="Work Sans Medium"/>
              </a:rPr>
            </a:br>
            <a:r>
              <a:rPr lang="en-US" sz="2000">
                <a:solidFill>
                  <a:srgbClr val="14676B"/>
                </a:solidFill>
                <a:latin typeface="Work Sans Medium"/>
                <a:ea typeface="Work Sans Medium"/>
                <a:cs typeface="Work Sans Medium"/>
                <a:sym typeface="Work Sans Medium"/>
              </a:rPr>
              <a:t>and is used to them.</a:t>
            </a:r>
            <a:endParaRPr sz="2000">
              <a:solidFill>
                <a:srgbClr val="14676B"/>
              </a:solidFill>
              <a:latin typeface="Work Sans Medium"/>
              <a:ea typeface="Work Sans Medium"/>
              <a:cs typeface="Work Sans Medium"/>
              <a:sym typeface="Work Sans Medium"/>
            </a:endParaRPr>
          </a:p>
          <a:p>
            <a:pPr indent="0" lvl="0" marL="0" marR="0" rtl="0" algn="l">
              <a:lnSpc>
                <a:spcPct val="100000"/>
              </a:lnSpc>
              <a:spcBef>
                <a:spcPts val="1000"/>
              </a:spcBef>
              <a:spcAft>
                <a:spcPts val="1000"/>
              </a:spcAft>
              <a:buNone/>
            </a:pPr>
            <a:r>
              <a:rPr b="1" lang="en-US" sz="2000">
                <a:solidFill>
                  <a:srgbClr val="14676B"/>
                </a:solidFill>
                <a:latin typeface="Work Sans"/>
                <a:ea typeface="Work Sans"/>
                <a:cs typeface="Work Sans"/>
                <a:sym typeface="Work Sans"/>
              </a:rPr>
              <a:t>What could Tom feel?</a:t>
            </a:r>
            <a:endParaRPr b="1" sz="2000">
              <a:solidFill>
                <a:srgbClr val="14676B"/>
              </a:solidFill>
              <a:latin typeface="Work Sans"/>
              <a:ea typeface="Work Sans"/>
              <a:cs typeface="Work Sans"/>
              <a:sym typeface="Work Sans"/>
            </a:endParaRPr>
          </a:p>
        </p:txBody>
      </p:sp>
      <p:sp>
        <p:nvSpPr>
          <p:cNvPr id="171" name="Google Shape;171;g3090d6ba962_0_42"/>
          <p:cNvSpPr txBox="1"/>
          <p:nvPr/>
        </p:nvSpPr>
        <p:spPr>
          <a:xfrm>
            <a:off x="8062225" y="682800"/>
            <a:ext cx="3458700" cy="31488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1000"/>
              </a:spcBef>
              <a:spcAft>
                <a:spcPts val="0"/>
              </a:spcAft>
              <a:buNone/>
            </a:pPr>
            <a:r>
              <a:rPr lang="en-US" sz="2000">
                <a:solidFill>
                  <a:srgbClr val="14676B"/>
                </a:solidFill>
                <a:latin typeface="Work Sans Medium"/>
                <a:ea typeface="Work Sans Medium"/>
                <a:cs typeface="Work Sans Medium"/>
                <a:sym typeface="Work Sans Medium"/>
              </a:rPr>
              <a:t>Nancy was bitten </a:t>
            </a:r>
            <a:br>
              <a:rPr lang="en-US" sz="2000">
                <a:solidFill>
                  <a:srgbClr val="14676B"/>
                </a:solidFill>
                <a:latin typeface="Work Sans Medium"/>
                <a:ea typeface="Work Sans Medium"/>
                <a:cs typeface="Work Sans Medium"/>
                <a:sym typeface="Work Sans Medium"/>
              </a:rPr>
            </a:br>
            <a:r>
              <a:rPr lang="en-US" sz="2000">
                <a:solidFill>
                  <a:srgbClr val="14676B"/>
                </a:solidFill>
                <a:latin typeface="Work Sans Medium"/>
                <a:ea typeface="Work Sans Medium"/>
                <a:cs typeface="Work Sans Medium"/>
                <a:sym typeface="Work Sans Medium"/>
              </a:rPr>
              <a:t>by a dog as a child.</a:t>
            </a:r>
            <a:endParaRPr sz="2000">
              <a:solidFill>
                <a:srgbClr val="14676B"/>
              </a:solidFill>
              <a:latin typeface="Work Sans Medium"/>
              <a:ea typeface="Work Sans Medium"/>
              <a:cs typeface="Work Sans Medium"/>
              <a:sym typeface="Work Sans Medium"/>
            </a:endParaRPr>
          </a:p>
          <a:p>
            <a:pPr indent="0" lvl="0" marL="0" marR="0" rtl="0" algn="r">
              <a:lnSpc>
                <a:spcPct val="100000"/>
              </a:lnSpc>
              <a:spcBef>
                <a:spcPts val="1000"/>
              </a:spcBef>
              <a:spcAft>
                <a:spcPts val="1000"/>
              </a:spcAft>
              <a:buNone/>
            </a:pPr>
            <a:r>
              <a:rPr b="1" lang="en-US" sz="2000">
                <a:solidFill>
                  <a:srgbClr val="14676B"/>
                </a:solidFill>
                <a:latin typeface="Work Sans"/>
                <a:ea typeface="Work Sans"/>
                <a:cs typeface="Work Sans"/>
                <a:sym typeface="Work Sans"/>
              </a:rPr>
              <a:t>What could Nancy feel?</a:t>
            </a:r>
            <a:endParaRPr b="1" sz="2000">
              <a:solidFill>
                <a:srgbClr val="14676B"/>
              </a:solidFill>
              <a:latin typeface="Work Sans"/>
              <a:ea typeface="Work Sans"/>
              <a:cs typeface="Work Sans"/>
              <a:sym typeface="Work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6"/>
                                        </p:tgtEl>
                                        <p:attrNameLst>
                                          <p:attrName>style.visibility</p:attrName>
                                        </p:attrNameLst>
                                      </p:cBhvr>
                                      <p:to>
                                        <p:strVal val="visible"/>
                                      </p:to>
                                    </p:set>
                                    <p:anim calcmode="lin" valueType="num">
                                      <p:cBhvr additive="base">
                                        <p:cTn dur="1800"/>
                                        <p:tgtEl>
                                          <p:spTgt spid="16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62"/>
                                        </p:tgtEl>
                                        <p:attrNameLst>
                                          <p:attrName>style.visibility</p:attrName>
                                        </p:attrNameLst>
                                      </p:cBhvr>
                                      <p:to>
                                        <p:strVal val="visible"/>
                                      </p:to>
                                    </p:set>
                                    <p:anim calcmode="lin" valueType="num">
                                      <p:cBhvr additive="base">
                                        <p:cTn dur="1800"/>
                                        <p:tgtEl>
                                          <p:spTgt spid="16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1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g3090d6ba962_0_65"/>
          <p:cNvPicPr preferRelativeResize="0"/>
          <p:nvPr/>
        </p:nvPicPr>
        <p:blipFill>
          <a:blip r:embed="rId3">
            <a:alphaModFix/>
          </a:blip>
          <a:stretch>
            <a:fillRect/>
          </a:stretch>
        </p:blipFill>
        <p:spPr>
          <a:xfrm>
            <a:off x="4040100" y="1285550"/>
            <a:ext cx="4721399" cy="4721399"/>
          </a:xfrm>
          <a:prstGeom prst="rect">
            <a:avLst/>
          </a:prstGeom>
          <a:noFill/>
          <a:ln>
            <a:noFill/>
          </a:ln>
        </p:spPr>
      </p:pic>
      <p:grpSp>
        <p:nvGrpSpPr>
          <p:cNvPr id="177" name="Google Shape;177;g3090d6ba962_0_65"/>
          <p:cNvGrpSpPr/>
          <p:nvPr/>
        </p:nvGrpSpPr>
        <p:grpSpPr>
          <a:xfrm>
            <a:off x="624954" y="3879366"/>
            <a:ext cx="2266471" cy="2751284"/>
            <a:chOff x="624954" y="3879366"/>
            <a:chExt cx="2266471" cy="2751284"/>
          </a:xfrm>
        </p:grpSpPr>
        <p:sp>
          <p:nvSpPr>
            <p:cNvPr id="178" name="Google Shape;178;g3090d6ba962_0_65"/>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79" name="Google Shape;179;g3090d6ba962_0_65"/>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180" name="Google Shape;180;g3090d6ba962_0_65"/>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grpSp>
        <p:nvGrpSpPr>
          <p:cNvPr id="181" name="Google Shape;181;g3090d6ba962_0_65"/>
          <p:cNvGrpSpPr/>
          <p:nvPr/>
        </p:nvGrpSpPr>
        <p:grpSpPr>
          <a:xfrm>
            <a:off x="8850525" y="4135749"/>
            <a:ext cx="2813920" cy="2494901"/>
            <a:chOff x="8850525" y="4135749"/>
            <a:chExt cx="2813920" cy="2494901"/>
          </a:xfrm>
        </p:grpSpPr>
        <p:sp>
          <p:nvSpPr>
            <p:cNvPr id="182" name="Google Shape;182;g3090d6ba962_0_65"/>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183" name="Google Shape;183;g3090d6ba962_0_65"/>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184" name="Google Shape;184;g3090d6ba962_0_65"/>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sp>
        <p:nvSpPr>
          <p:cNvPr id="185" name="Google Shape;185;g3090d6ba962_0_65"/>
          <p:cNvSpPr/>
          <p:nvPr/>
        </p:nvSpPr>
        <p:spPr>
          <a:xfrm>
            <a:off x="7470538" y="837406"/>
            <a:ext cx="3039900" cy="30399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g3090d6ba962_0_65"/>
          <p:cNvSpPr/>
          <p:nvPr/>
        </p:nvSpPr>
        <p:spPr>
          <a:xfrm flipH="1">
            <a:off x="1681568" y="837406"/>
            <a:ext cx="3039900" cy="3039900"/>
          </a:xfrm>
          <a:prstGeom prst="flowChartDelay">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3090d6ba962_0_65"/>
          <p:cNvSpPr/>
          <p:nvPr/>
        </p:nvSpPr>
        <p:spPr>
          <a:xfrm>
            <a:off x="3098313" y="839475"/>
            <a:ext cx="5867100" cy="3039900"/>
          </a:xfrm>
          <a:prstGeom prst="rect">
            <a:avLst/>
          </a:prstGeom>
          <a:solidFill>
            <a:srgbClr val="63CECD"/>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500"/>
              <a:buFont typeface="Arial"/>
              <a:buNone/>
            </a:pPr>
            <a:r>
              <a:rPr lang="en-US" sz="2800">
                <a:solidFill>
                  <a:srgbClr val="314546"/>
                </a:solidFill>
                <a:latin typeface="Work Sans Medium"/>
                <a:ea typeface="Work Sans Medium"/>
                <a:cs typeface="Work Sans Medium"/>
                <a:sym typeface="Work Sans Medium"/>
              </a:rPr>
              <a:t>Do these feelings come </a:t>
            </a:r>
            <a:br>
              <a:rPr lang="en-US" sz="2800">
                <a:solidFill>
                  <a:srgbClr val="314546"/>
                </a:solidFill>
                <a:latin typeface="Work Sans Medium"/>
                <a:ea typeface="Work Sans Medium"/>
                <a:cs typeface="Work Sans Medium"/>
                <a:sym typeface="Work Sans Medium"/>
              </a:rPr>
            </a:br>
            <a:r>
              <a:rPr lang="en-US" sz="2800">
                <a:solidFill>
                  <a:srgbClr val="314546"/>
                </a:solidFill>
                <a:latin typeface="Work Sans Medium"/>
                <a:ea typeface="Work Sans Medium"/>
                <a:cs typeface="Work Sans Medium"/>
                <a:sym typeface="Work Sans Medium"/>
              </a:rPr>
              <a:t>directly from the situation </a:t>
            </a:r>
            <a:endParaRPr sz="2800">
              <a:solidFill>
                <a:srgbClr val="314546"/>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4500"/>
              <a:buFont typeface="Arial"/>
              <a:buNone/>
            </a:pPr>
            <a:r>
              <a:rPr lang="en-US" sz="2800">
                <a:solidFill>
                  <a:srgbClr val="314546"/>
                </a:solidFill>
                <a:latin typeface="Work Sans Medium"/>
                <a:ea typeface="Work Sans Medium"/>
                <a:cs typeface="Work Sans Medium"/>
                <a:sym typeface="Work Sans Medium"/>
              </a:rPr>
              <a:t>or </a:t>
            </a:r>
            <a:endParaRPr sz="2800">
              <a:solidFill>
                <a:srgbClr val="314546"/>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4500"/>
              <a:buFont typeface="Arial"/>
              <a:buNone/>
            </a:pPr>
            <a:r>
              <a:rPr lang="en-US" sz="2800">
                <a:solidFill>
                  <a:srgbClr val="314546"/>
                </a:solidFill>
                <a:latin typeface="Work Sans Medium"/>
                <a:ea typeface="Work Sans Medium"/>
                <a:cs typeface="Work Sans Medium"/>
                <a:sym typeface="Work Sans Medium"/>
              </a:rPr>
              <a:t>is there something in between?</a:t>
            </a:r>
            <a:endParaRPr sz="2800">
              <a:solidFill>
                <a:srgbClr val="314546"/>
              </a:solidFill>
              <a:latin typeface="Work Sans Medium"/>
              <a:ea typeface="Work Sans Medium"/>
              <a:cs typeface="Work Sans Medium"/>
              <a:sym typeface="Work Sans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id="192" name="Google Shape;192;g3090d6ba962_0_83"/>
          <p:cNvPicPr preferRelativeResize="0"/>
          <p:nvPr/>
        </p:nvPicPr>
        <p:blipFill>
          <a:blip r:embed="rId3">
            <a:alphaModFix/>
          </a:blip>
          <a:stretch>
            <a:fillRect/>
          </a:stretch>
        </p:blipFill>
        <p:spPr>
          <a:xfrm>
            <a:off x="4040100" y="1285550"/>
            <a:ext cx="4721399" cy="4721399"/>
          </a:xfrm>
          <a:prstGeom prst="rect">
            <a:avLst/>
          </a:prstGeom>
          <a:noFill/>
          <a:ln>
            <a:noFill/>
          </a:ln>
        </p:spPr>
      </p:pic>
      <p:grpSp>
        <p:nvGrpSpPr>
          <p:cNvPr id="193" name="Google Shape;193;g3090d6ba962_0_83"/>
          <p:cNvGrpSpPr/>
          <p:nvPr/>
        </p:nvGrpSpPr>
        <p:grpSpPr>
          <a:xfrm>
            <a:off x="624954" y="3879366"/>
            <a:ext cx="2266471" cy="2751284"/>
            <a:chOff x="624954" y="3879366"/>
            <a:chExt cx="2266471" cy="2751284"/>
          </a:xfrm>
        </p:grpSpPr>
        <p:sp>
          <p:nvSpPr>
            <p:cNvPr id="194" name="Google Shape;194;g3090d6ba962_0_83"/>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195" name="Google Shape;195;g3090d6ba962_0_83"/>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196" name="Google Shape;196;g3090d6ba962_0_83"/>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grpSp>
        <p:nvGrpSpPr>
          <p:cNvPr id="197" name="Google Shape;197;g3090d6ba962_0_83"/>
          <p:cNvGrpSpPr/>
          <p:nvPr/>
        </p:nvGrpSpPr>
        <p:grpSpPr>
          <a:xfrm>
            <a:off x="8850525" y="4135749"/>
            <a:ext cx="2813920" cy="2494901"/>
            <a:chOff x="8850525" y="4135749"/>
            <a:chExt cx="2813920" cy="2494901"/>
          </a:xfrm>
        </p:grpSpPr>
        <p:sp>
          <p:nvSpPr>
            <p:cNvPr id="198" name="Google Shape;198;g3090d6ba962_0_83"/>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199" name="Google Shape;199;g3090d6ba962_0_83"/>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200" name="Google Shape;200;g3090d6ba962_0_83"/>
            <p:cNvSpPr txBox="1"/>
            <p:nvPr/>
          </p:nvSpPr>
          <p:spPr>
            <a:xfrm>
              <a:off x="8850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sp>
        <p:nvSpPr>
          <p:cNvPr id="201" name="Google Shape;201;g3090d6ba962_0_83"/>
          <p:cNvSpPr/>
          <p:nvPr/>
        </p:nvSpPr>
        <p:spPr>
          <a:xfrm>
            <a:off x="1147313" y="707950"/>
            <a:ext cx="2964000" cy="2964000"/>
          </a:xfrm>
          <a:prstGeom prst="ellipse">
            <a:avLst/>
          </a:prstGeom>
          <a:solidFill>
            <a:srgbClr val="98D1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Situation</a:t>
            </a:r>
            <a:endParaRPr b="0" i="0" sz="3000" u="none" cap="none" strike="noStrike">
              <a:solidFill>
                <a:srgbClr val="14676B"/>
              </a:solidFill>
              <a:latin typeface="Work Sans Medium"/>
              <a:ea typeface="Work Sans Medium"/>
              <a:cs typeface="Work Sans Medium"/>
              <a:sym typeface="Work Sans Medium"/>
            </a:endParaRPr>
          </a:p>
        </p:txBody>
      </p:sp>
      <p:sp>
        <p:nvSpPr>
          <p:cNvPr id="202" name="Google Shape;202;g3090d6ba962_0_83"/>
          <p:cNvSpPr/>
          <p:nvPr/>
        </p:nvSpPr>
        <p:spPr>
          <a:xfrm>
            <a:off x="4613989" y="707950"/>
            <a:ext cx="2964000" cy="29640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235C5C"/>
                </a:solidFill>
                <a:latin typeface="Work Sans Medium"/>
                <a:ea typeface="Work Sans Medium"/>
                <a:cs typeface="Work Sans Medium"/>
                <a:sym typeface="Work Sans Medium"/>
              </a:rPr>
              <a:t>Thoughts/mental images</a:t>
            </a:r>
            <a:endParaRPr b="0" i="0" sz="3000" u="none" cap="none" strike="noStrike">
              <a:solidFill>
                <a:srgbClr val="235C5C"/>
              </a:solidFill>
              <a:latin typeface="Work Sans Medium"/>
              <a:ea typeface="Work Sans Medium"/>
              <a:cs typeface="Work Sans Medium"/>
              <a:sym typeface="Work Sans Medium"/>
            </a:endParaRPr>
          </a:p>
        </p:txBody>
      </p:sp>
      <p:sp>
        <p:nvSpPr>
          <p:cNvPr id="203" name="Google Shape;203;g3090d6ba962_0_83"/>
          <p:cNvSpPr/>
          <p:nvPr/>
        </p:nvSpPr>
        <p:spPr>
          <a:xfrm>
            <a:off x="8080685" y="707950"/>
            <a:ext cx="2964000" cy="29640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Emotions</a:t>
            </a:r>
            <a:endParaRPr b="0" i="0" sz="3000" u="none" cap="none" strike="noStrike">
              <a:solidFill>
                <a:srgbClr val="14676B"/>
              </a:solidFill>
              <a:latin typeface="Work Sans Medium"/>
              <a:ea typeface="Work Sans Medium"/>
              <a:cs typeface="Work Sans Medium"/>
              <a:sym typeface="Work Sans Medium"/>
            </a:endParaRPr>
          </a:p>
        </p:txBody>
      </p:sp>
      <p:sp>
        <p:nvSpPr>
          <p:cNvPr id="204" name="Google Shape;204;g3090d6ba962_0_83"/>
          <p:cNvSpPr/>
          <p:nvPr/>
        </p:nvSpPr>
        <p:spPr>
          <a:xfrm>
            <a:off x="4031078" y="202540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g3090d6ba962_0_83"/>
          <p:cNvSpPr/>
          <p:nvPr/>
        </p:nvSpPr>
        <p:spPr>
          <a:xfrm>
            <a:off x="7492691" y="2025403"/>
            <a:ext cx="517693" cy="329570"/>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g3090d6ba962_0_83"/>
          <p:cNvSpPr txBox="1"/>
          <p:nvPr/>
        </p:nvSpPr>
        <p:spPr>
          <a:xfrm>
            <a:off x="8062225" y="3186350"/>
            <a:ext cx="3458700" cy="6453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1000"/>
              </a:spcBef>
              <a:spcAft>
                <a:spcPts val="1000"/>
              </a:spcAft>
              <a:buNone/>
            </a:pPr>
            <a:r>
              <a:t/>
            </a:r>
            <a:endParaRPr b="1" sz="2000">
              <a:solidFill>
                <a:srgbClr val="14676B"/>
              </a:solidFill>
              <a:latin typeface="Work Sans"/>
              <a:ea typeface="Work Sans"/>
              <a:cs typeface="Work Sans"/>
              <a:sym typeface="Work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g3090d6ba962_0_111"/>
          <p:cNvPicPr preferRelativeResize="0"/>
          <p:nvPr/>
        </p:nvPicPr>
        <p:blipFill>
          <a:blip r:embed="rId3">
            <a:alphaModFix/>
          </a:blip>
          <a:stretch>
            <a:fillRect/>
          </a:stretch>
        </p:blipFill>
        <p:spPr>
          <a:xfrm>
            <a:off x="4040100" y="1285550"/>
            <a:ext cx="4721399" cy="4721399"/>
          </a:xfrm>
          <a:prstGeom prst="rect">
            <a:avLst/>
          </a:prstGeom>
          <a:noFill/>
          <a:ln>
            <a:noFill/>
          </a:ln>
        </p:spPr>
      </p:pic>
      <p:grpSp>
        <p:nvGrpSpPr>
          <p:cNvPr id="212" name="Google Shape;212;g3090d6ba962_0_111"/>
          <p:cNvGrpSpPr/>
          <p:nvPr/>
        </p:nvGrpSpPr>
        <p:grpSpPr>
          <a:xfrm>
            <a:off x="476115" y="4579751"/>
            <a:ext cx="1689654" cy="2051082"/>
            <a:chOff x="624954" y="3879366"/>
            <a:chExt cx="2266471" cy="2751284"/>
          </a:xfrm>
        </p:grpSpPr>
        <p:sp>
          <p:nvSpPr>
            <p:cNvPr id="213" name="Google Shape;213;g3090d6ba962_0_111"/>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214" name="Google Shape;214;g3090d6ba962_0_111"/>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215" name="Google Shape;215;g3090d6ba962_0_111"/>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grpSp>
        <p:nvGrpSpPr>
          <p:cNvPr id="216" name="Google Shape;216;g3090d6ba962_0_111"/>
          <p:cNvGrpSpPr/>
          <p:nvPr/>
        </p:nvGrpSpPr>
        <p:grpSpPr>
          <a:xfrm>
            <a:off x="9286876" y="4637861"/>
            <a:ext cx="2377821" cy="1992934"/>
            <a:chOff x="8687705" y="4135749"/>
            <a:chExt cx="2976741" cy="2494909"/>
          </a:xfrm>
        </p:grpSpPr>
        <p:sp>
          <p:nvSpPr>
            <p:cNvPr id="217" name="Google Shape;217;g3090d6ba962_0_111"/>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218" name="Google Shape;218;g3090d6ba962_0_111"/>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219" name="Google Shape;219;g3090d6ba962_0_111"/>
            <p:cNvSpPr txBox="1"/>
            <p:nvPr/>
          </p:nvSpPr>
          <p:spPr>
            <a:xfrm>
              <a:off x="8687705" y="5930458"/>
              <a:ext cx="14868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grpSp>
        <p:nvGrpSpPr>
          <p:cNvPr id="220" name="Google Shape;220;g3090d6ba962_0_111"/>
          <p:cNvGrpSpPr/>
          <p:nvPr/>
        </p:nvGrpSpPr>
        <p:grpSpPr>
          <a:xfrm>
            <a:off x="5006658" y="304005"/>
            <a:ext cx="2185247" cy="843836"/>
            <a:chOff x="4438180" y="2794964"/>
            <a:chExt cx="3281644" cy="1267211"/>
          </a:xfrm>
        </p:grpSpPr>
        <p:sp>
          <p:nvSpPr>
            <p:cNvPr id="221" name="Google Shape;221;g3090d6ba962_0_111"/>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090d6ba962_0_111"/>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g3090d6ba962_0_111"/>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grpSp>
        <p:nvGrpSpPr>
          <p:cNvPr id="224" name="Google Shape;224;g3090d6ba962_0_111"/>
          <p:cNvGrpSpPr/>
          <p:nvPr/>
        </p:nvGrpSpPr>
        <p:grpSpPr>
          <a:xfrm>
            <a:off x="1538975" y="416350"/>
            <a:ext cx="3629123" cy="2088000"/>
            <a:chOff x="1538975" y="416350"/>
            <a:chExt cx="3629123" cy="2088000"/>
          </a:xfrm>
        </p:grpSpPr>
        <p:pic>
          <p:nvPicPr>
            <p:cNvPr id="225" name="Google Shape;225;g3090d6ba962_0_111"/>
            <p:cNvPicPr preferRelativeResize="0"/>
            <p:nvPr/>
          </p:nvPicPr>
          <p:blipFill>
            <a:blip r:embed="rId4">
              <a:alphaModFix amt="90000"/>
            </a:blip>
            <a:stretch>
              <a:fillRect/>
            </a:stretch>
          </p:blipFill>
          <p:spPr>
            <a:xfrm>
              <a:off x="1538975" y="416350"/>
              <a:ext cx="3125700" cy="20880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26" name="Google Shape;226;g3090d6ba962_0_111"/>
            <p:cNvSpPr/>
            <p:nvPr/>
          </p:nvSpPr>
          <p:spPr>
            <a:xfrm rot="8989589">
              <a:off x="4599918"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g3090d6ba962_0_111"/>
            <p:cNvSpPr txBox="1"/>
            <p:nvPr/>
          </p:nvSpPr>
          <p:spPr>
            <a:xfrm>
              <a:off x="2643034" y="882825"/>
              <a:ext cx="16896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How cute!</a:t>
              </a:r>
              <a:endParaRPr sz="1800">
                <a:solidFill>
                  <a:srgbClr val="DAF1F1"/>
                </a:solidFill>
                <a:latin typeface="Work Sans SemiBold"/>
                <a:ea typeface="Work Sans SemiBold"/>
                <a:cs typeface="Work Sans SemiBold"/>
                <a:sym typeface="Work Sans SemiBold"/>
              </a:endParaRPr>
            </a:p>
          </p:txBody>
        </p:sp>
      </p:grpSp>
      <p:grpSp>
        <p:nvGrpSpPr>
          <p:cNvPr id="228" name="Google Shape;228;g3090d6ba962_0_111"/>
          <p:cNvGrpSpPr/>
          <p:nvPr/>
        </p:nvGrpSpPr>
        <p:grpSpPr>
          <a:xfrm>
            <a:off x="7023906" y="351550"/>
            <a:ext cx="3781532" cy="2152800"/>
            <a:chOff x="7023906" y="351550"/>
            <a:chExt cx="3781532" cy="2152800"/>
          </a:xfrm>
        </p:grpSpPr>
        <p:pic>
          <p:nvPicPr>
            <p:cNvPr id="229" name="Google Shape;229;g3090d6ba962_0_111"/>
            <p:cNvPicPr preferRelativeResize="0"/>
            <p:nvPr/>
          </p:nvPicPr>
          <p:blipFill rotWithShape="1">
            <a:blip r:embed="rId5">
              <a:alphaModFix amt="90000"/>
            </a:blip>
            <a:srcRect b="23821" l="8867" r="0" t="7567"/>
            <a:stretch/>
          </p:blipFill>
          <p:spPr>
            <a:xfrm flipH="1">
              <a:off x="7530763" y="351550"/>
              <a:ext cx="3125700" cy="21528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30" name="Google Shape;230;g3090d6ba962_0_111"/>
            <p:cNvSpPr/>
            <p:nvPr/>
          </p:nvSpPr>
          <p:spPr>
            <a:xfrm flipH="1" rot="-8989589">
              <a:off x="7071889"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g3090d6ba962_0_111"/>
            <p:cNvSpPr txBox="1"/>
            <p:nvPr/>
          </p:nvSpPr>
          <p:spPr>
            <a:xfrm>
              <a:off x="7679738" y="1261075"/>
              <a:ext cx="31257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What if he bites me?!</a:t>
              </a:r>
              <a:endParaRPr sz="1800">
                <a:solidFill>
                  <a:srgbClr val="DAF1F1"/>
                </a:solidFill>
                <a:latin typeface="Work Sans SemiBold"/>
                <a:ea typeface="Work Sans SemiBold"/>
                <a:cs typeface="Work Sans SemiBold"/>
                <a:sym typeface="Work Sans SemiBold"/>
              </a:endParaRPr>
            </a:p>
          </p:txBody>
        </p:sp>
      </p:grpSp>
      <p:grpSp>
        <p:nvGrpSpPr>
          <p:cNvPr id="232" name="Google Shape;232;g3090d6ba962_0_111"/>
          <p:cNvGrpSpPr/>
          <p:nvPr/>
        </p:nvGrpSpPr>
        <p:grpSpPr>
          <a:xfrm>
            <a:off x="400404" y="2062633"/>
            <a:ext cx="1841100" cy="2035842"/>
            <a:chOff x="400404" y="2062633"/>
            <a:chExt cx="1841100" cy="2035842"/>
          </a:xfrm>
        </p:grpSpPr>
        <p:sp>
          <p:nvSpPr>
            <p:cNvPr id="233" name="Google Shape;233;g3090d6ba962_0_111"/>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g3090d6ba962_0_111"/>
            <p:cNvSpPr/>
            <p:nvPr/>
          </p:nvSpPr>
          <p:spPr>
            <a:xfrm>
              <a:off x="4004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joy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grpSp>
        <p:nvGrpSpPr>
          <p:cNvPr id="235" name="Google Shape;235;g3090d6ba962_0_111"/>
          <p:cNvGrpSpPr/>
          <p:nvPr/>
        </p:nvGrpSpPr>
        <p:grpSpPr>
          <a:xfrm>
            <a:off x="9899789" y="2073972"/>
            <a:ext cx="1841115" cy="2024503"/>
            <a:chOff x="9899789" y="2073972"/>
            <a:chExt cx="1841115" cy="2024503"/>
          </a:xfrm>
        </p:grpSpPr>
        <p:sp>
          <p:nvSpPr>
            <p:cNvPr id="236" name="Google Shape;236;g3090d6ba962_0_111"/>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g3090d6ba962_0_111"/>
            <p:cNvSpPr/>
            <p:nvPr/>
          </p:nvSpPr>
          <p:spPr>
            <a:xfrm>
              <a:off x="98998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fear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grpSp>
        <p:nvGrpSpPr>
          <p:cNvPr id="238" name="Google Shape;238;g3090d6ba962_0_111"/>
          <p:cNvGrpSpPr/>
          <p:nvPr/>
        </p:nvGrpSpPr>
        <p:grpSpPr>
          <a:xfrm>
            <a:off x="1303604" y="3726909"/>
            <a:ext cx="2496826" cy="1276319"/>
            <a:chOff x="1303604" y="3726909"/>
            <a:chExt cx="2496826" cy="1276319"/>
          </a:xfrm>
        </p:grpSpPr>
        <p:grpSp>
          <p:nvGrpSpPr>
            <p:cNvPr id="239" name="Google Shape;239;g3090d6ba962_0_111"/>
            <p:cNvGrpSpPr/>
            <p:nvPr/>
          </p:nvGrpSpPr>
          <p:grpSpPr>
            <a:xfrm>
              <a:off x="1462783" y="4159380"/>
              <a:ext cx="2337647" cy="843848"/>
              <a:chOff x="4323748" y="2794964"/>
              <a:chExt cx="3510507" cy="1267229"/>
            </a:xfrm>
          </p:grpSpPr>
          <p:sp>
            <p:nvSpPr>
              <p:cNvPr id="240" name="Google Shape;240;g3090d6ba962_0_111"/>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g3090d6ba962_0_111"/>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090d6ba962_0_111"/>
              <p:cNvSpPr/>
              <p:nvPr/>
            </p:nvSpPr>
            <p:spPr>
              <a:xfrm>
                <a:off x="4954009" y="2794993"/>
                <a:ext cx="22305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chemeClr val="lt1"/>
                    </a:solidFill>
                    <a:latin typeface="Work Sans"/>
                    <a:ea typeface="Work Sans"/>
                    <a:cs typeface="Work Sans"/>
                    <a:sym typeface="Work Sans"/>
                  </a:rPr>
                  <a:t>Behaviour:</a:t>
                </a:r>
                <a:endParaRPr b="1" sz="1700">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lang="en-US" sz="1700">
                    <a:solidFill>
                      <a:schemeClr val="lt1"/>
                    </a:solidFill>
                    <a:latin typeface="Work Sans Medium"/>
                    <a:ea typeface="Work Sans Medium"/>
                    <a:cs typeface="Work Sans Medium"/>
                    <a:sym typeface="Work Sans Medium"/>
                  </a:rPr>
                  <a:t>?</a:t>
                </a:r>
                <a:endParaRPr i="0" sz="1700" u="none" cap="none" strike="noStrike">
                  <a:solidFill>
                    <a:schemeClr val="lt1"/>
                  </a:solidFill>
                  <a:latin typeface="Work Sans Medium"/>
                  <a:ea typeface="Work Sans Medium"/>
                  <a:cs typeface="Work Sans Medium"/>
                  <a:sym typeface="Work Sans Medium"/>
                </a:endParaRPr>
              </a:p>
            </p:txBody>
          </p:sp>
        </p:grpSp>
        <p:sp>
          <p:nvSpPr>
            <p:cNvPr id="243" name="Google Shape;243;g3090d6ba962_0_111"/>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4" name="Google Shape;244;g3090d6ba962_0_111"/>
          <p:cNvGrpSpPr/>
          <p:nvPr/>
        </p:nvGrpSpPr>
        <p:grpSpPr>
          <a:xfrm>
            <a:off x="8302383" y="3726909"/>
            <a:ext cx="2481600" cy="1276319"/>
            <a:chOff x="8302383" y="3726909"/>
            <a:chExt cx="2481600" cy="1276319"/>
          </a:xfrm>
        </p:grpSpPr>
        <p:grpSp>
          <p:nvGrpSpPr>
            <p:cNvPr id="245" name="Google Shape;245;g3090d6ba962_0_111"/>
            <p:cNvGrpSpPr/>
            <p:nvPr/>
          </p:nvGrpSpPr>
          <p:grpSpPr>
            <a:xfrm>
              <a:off x="8302383" y="4159380"/>
              <a:ext cx="2337647" cy="843848"/>
              <a:chOff x="4323748" y="2794964"/>
              <a:chExt cx="3510507" cy="1267229"/>
            </a:xfrm>
          </p:grpSpPr>
          <p:sp>
            <p:nvSpPr>
              <p:cNvPr id="246" name="Google Shape;246;g3090d6ba962_0_111"/>
              <p:cNvSpPr/>
              <p:nvPr/>
            </p:nvSpPr>
            <p:spPr>
              <a:xfrm>
                <a:off x="6567056"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g3090d6ba962_0_111"/>
              <p:cNvSpPr/>
              <p:nvPr/>
            </p:nvSpPr>
            <p:spPr>
              <a:xfrm flipH="1">
                <a:off x="4323748" y="2794964"/>
                <a:ext cx="1267200" cy="12672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g3090d6ba962_0_111"/>
              <p:cNvSpPr/>
              <p:nvPr/>
            </p:nvSpPr>
            <p:spPr>
              <a:xfrm>
                <a:off x="4954009" y="2794993"/>
                <a:ext cx="2230500" cy="12672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chemeClr val="lt1"/>
                    </a:solidFill>
                    <a:latin typeface="Work Sans"/>
                    <a:ea typeface="Work Sans"/>
                    <a:cs typeface="Work Sans"/>
                    <a:sym typeface="Work Sans"/>
                  </a:rPr>
                  <a:t>Behaviour:</a:t>
                </a:r>
                <a:endParaRPr b="1" sz="1700">
                  <a:solidFill>
                    <a:schemeClr val="lt1"/>
                  </a:solidFill>
                  <a:latin typeface="Work Sans"/>
                  <a:ea typeface="Work Sans"/>
                  <a:cs typeface="Work Sans"/>
                  <a:sym typeface="Work Sans"/>
                </a:endParaRPr>
              </a:p>
              <a:p>
                <a:pPr indent="0" lvl="0" marL="0" marR="0" rtl="0" algn="ctr">
                  <a:lnSpc>
                    <a:spcPct val="100000"/>
                  </a:lnSpc>
                  <a:spcBef>
                    <a:spcPts val="0"/>
                  </a:spcBef>
                  <a:spcAft>
                    <a:spcPts val="0"/>
                  </a:spcAft>
                  <a:buClr>
                    <a:srgbClr val="000000"/>
                  </a:buClr>
                  <a:buSzPts val="3000"/>
                  <a:buFont typeface="Arial"/>
                  <a:buNone/>
                </a:pPr>
                <a:r>
                  <a:rPr lang="en-US" sz="1700">
                    <a:solidFill>
                      <a:schemeClr val="lt1"/>
                    </a:solidFill>
                    <a:latin typeface="Work Sans Medium"/>
                    <a:ea typeface="Work Sans Medium"/>
                    <a:cs typeface="Work Sans Medium"/>
                    <a:sym typeface="Work Sans Medium"/>
                  </a:rPr>
                  <a:t>?</a:t>
                </a:r>
                <a:endParaRPr i="0" sz="1700" u="none" cap="none" strike="noStrike">
                  <a:solidFill>
                    <a:schemeClr val="lt1"/>
                  </a:solidFill>
                  <a:latin typeface="Work Sans Medium"/>
                  <a:ea typeface="Work Sans Medium"/>
                  <a:cs typeface="Work Sans Medium"/>
                  <a:sym typeface="Work Sans Medium"/>
                </a:endParaRPr>
              </a:p>
            </p:txBody>
          </p:sp>
        </p:grpSp>
        <p:sp>
          <p:nvSpPr>
            <p:cNvPr id="249" name="Google Shape;249;g3090d6ba962_0_111"/>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4"/>
                                        </p:tgtEl>
                                        <p:attrNameLst>
                                          <p:attrName>style.visibility</p:attrName>
                                        </p:attrNameLst>
                                      </p:cBhvr>
                                      <p:to>
                                        <p:strVal val="visible"/>
                                      </p:to>
                                    </p:set>
                                    <p:animEffect filter="fade" transition="in">
                                      <p:cBhvr>
                                        <p:cTn dur="100"/>
                                        <p:tgtEl>
                                          <p:spTgt spid="2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100"/>
                                        <p:tgtEl>
                                          <p:spTgt spid="2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100"/>
                                        <p:tgtEl>
                                          <p:spTgt spid="2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100"/>
                                        <p:tgtEl>
                                          <p:spTgt spid="2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100"/>
                                        <p:tgtEl>
                                          <p:spTgt spid="2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4"/>
                                        </p:tgtEl>
                                        <p:attrNameLst>
                                          <p:attrName>style.visibility</p:attrName>
                                        </p:attrNameLst>
                                      </p:cBhvr>
                                      <p:to>
                                        <p:strVal val="visible"/>
                                      </p:to>
                                    </p:set>
                                    <p:animEffect filter="fade" transition="in">
                                      <p:cBhvr>
                                        <p:cTn dur="100"/>
                                        <p:tgtEl>
                                          <p:spTgt spid="2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3090d6ba962_0_168"/>
          <p:cNvSpPr/>
          <p:nvPr/>
        </p:nvSpPr>
        <p:spPr>
          <a:xfrm>
            <a:off x="1561629" y="3955100"/>
            <a:ext cx="18411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Behaviour:</a:t>
            </a:r>
            <a:endParaRPr b="1" sz="1600">
              <a:solidFill>
                <a:schemeClr val="lt1"/>
              </a:solidFill>
              <a:latin typeface="Work Sans"/>
              <a:ea typeface="Work Sans"/>
              <a:cs typeface="Work Sans"/>
              <a:sym typeface="Work Sans"/>
            </a:endParaRPr>
          </a:p>
          <a:p>
            <a:pPr indent="0" lvl="0" marL="0" rtl="0" algn="ctr">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Smile to the owner</a:t>
            </a:r>
            <a:endParaRPr b="1" sz="1700">
              <a:solidFill>
                <a:srgbClr val="14676B"/>
              </a:solidFill>
              <a:latin typeface="Work Sans"/>
              <a:ea typeface="Work Sans"/>
              <a:cs typeface="Work Sans"/>
              <a:sym typeface="Work Sans"/>
            </a:endParaRPr>
          </a:p>
        </p:txBody>
      </p:sp>
      <p:pic>
        <p:nvPicPr>
          <p:cNvPr id="255" name="Google Shape;255;g3090d6ba962_0_168"/>
          <p:cNvPicPr preferRelativeResize="0"/>
          <p:nvPr/>
        </p:nvPicPr>
        <p:blipFill>
          <a:blip r:embed="rId3">
            <a:alphaModFix/>
          </a:blip>
          <a:stretch>
            <a:fillRect/>
          </a:stretch>
        </p:blipFill>
        <p:spPr>
          <a:xfrm>
            <a:off x="4040100" y="1285550"/>
            <a:ext cx="4721399" cy="4721399"/>
          </a:xfrm>
          <a:prstGeom prst="rect">
            <a:avLst/>
          </a:prstGeom>
          <a:noFill/>
          <a:ln>
            <a:noFill/>
          </a:ln>
        </p:spPr>
      </p:pic>
      <p:sp>
        <p:nvSpPr>
          <p:cNvPr id="256" name="Google Shape;256;g3090d6ba962_0_168"/>
          <p:cNvSpPr/>
          <p:nvPr/>
        </p:nvSpPr>
        <p:spPr>
          <a:xfrm>
            <a:off x="8648679" y="3955100"/>
            <a:ext cx="18411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Behaviour:</a:t>
            </a:r>
            <a:endParaRPr b="1" sz="1600">
              <a:solidFill>
                <a:schemeClr val="lt1"/>
              </a:solidFill>
              <a:latin typeface="Work Sans"/>
              <a:ea typeface="Work Sans"/>
              <a:cs typeface="Work Sans"/>
              <a:sym typeface="Work Sans"/>
            </a:endParaRPr>
          </a:p>
          <a:p>
            <a:pPr indent="0" lvl="0" marL="0" rtl="0" algn="ctr">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Go to the other side of the street</a:t>
            </a:r>
            <a:endParaRPr sz="1700">
              <a:solidFill>
                <a:schemeClr val="lt1"/>
              </a:solidFill>
              <a:latin typeface="Work Sans Medium"/>
              <a:ea typeface="Work Sans Medium"/>
              <a:cs typeface="Work Sans Medium"/>
              <a:sym typeface="Work Sans Medium"/>
            </a:endParaRPr>
          </a:p>
        </p:txBody>
      </p:sp>
      <p:grpSp>
        <p:nvGrpSpPr>
          <p:cNvPr id="257" name="Google Shape;257;g3090d6ba962_0_168"/>
          <p:cNvGrpSpPr/>
          <p:nvPr/>
        </p:nvGrpSpPr>
        <p:grpSpPr>
          <a:xfrm>
            <a:off x="476115" y="4579751"/>
            <a:ext cx="1689654" cy="2051082"/>
            <a:chOff x="624954" y="3879366"/>
            <a:chExt cx="2266471" cy="2751284"/>
          </a:xfrm>
        </p:grpSpPr>
        <p:sp>
          <p:nvSpPr>
            <p:cNvPr id="258" name="Google Shape;258;g3090d6ba962_0_168"/>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259" name="Google Shape;259;g3090d6ba962_0_168"/>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260" name="Google Shape;260;g3090d6ba962_0_168"/>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grpSp>
        <p:nvGrpSpPr>
          <p:cNvPr id="261" name="Google Shape;261;g3090d6ba962_0_168"/>
          <p:cNvGrpSpPr/>
          <p:nvPr/>
        </p:nvGrpSpPr>
        <p:grpSpPr>
          <a:xfrm>
            <a:off x="9286876" y="4637861"/>
            <a:ext cx="2377821" cy="1992934"/>
            <a:chOff x="8687705" y="4135749"/>
            <a:chExt cx="2976741" cy="2494909"/>
          </a:xfrm>
        </p:grpSpPr>
        <p:sp>
          <p:nvSpPr>
            <p:cNvPr id="262" name="Google Shape;262;g3090d6ba962_0_168"/>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263" name="Google Shape;263;g3090d6ba962_0_168"/>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264" name="Google Shape;264;g3090d6ba962_0_168"/>
            <p:cNvSpPr txBox="1"/>
            <p:nvPr/>
          </p:nvSpPr>
          <p:spPr>
            <a:xfrm>
              <a:off x="8687705" y="5930458"/>
              <a:ext cx="14868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grpSp>
        <p:nvGrpSpPr>
          <p:cNvPr id="265" name="Google Shape;265;g3090d6ba962_0_168"/>
          <p:cNvGrpSpPr/>
          <p:nvPr/>
        </p:nvGrpSpPr>
        <p:grpSpPr>
          <a:xfrm>
            <a:off x="1538975" y="416350"/>
            <a:ext cx="3629123" cy="2088000"/>
            <a:chOff x="1538975" y="416350"/>
            <a:chExt cx="3629123" cy="2088000"/>
          </a:xfrm>
        </p:grpSpPr>
        <p:sp>
          <p:nvSpPr>
            <p:cNvPr id="266" name="Google Shape;266;g3090d6ba962_0_168"/>
            <p:cNvSpPr/>
            <p:nvPr/>
          </p:nvSpPr>
          <p:spPr>
            <a:xfrm rot="8989589">
              <a:off x="4599918"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67" name="Google Shape;267;g3090d6ba962_0_168"/>
            <p:cNvPicPr preferRelativeResize="0"/>
            <p:nvPr/>
          </p:nvPicPr>
          <p:blipFill>
            <a:blip r:embed="rId4">
              <a:alphaModFix amt="90000"/>
            </a:blip>
            <a:stretch>
              <a:fillRect/>
            </a:stretch>
          </p:blipFill>
          <p:spPr>
            <a:xfrm>
              <a:off x="1538975" y="416350"/>
              <a:ext cx="3125700" cy="20880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68" name="Google Shape;268;g3090d6ba962_0_168"/>
            <p:cNvSpPr txBox="1"/>
            <p:nvPr/>
          </p:nvSpPr>
          <p:spPr>
            <a:xfrm>
              <a:off x="2643034" y="882825"/>
              <a:ext cx="16896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How cute!</a:t>
              </a:r>
              <a:endParaRPr sz="1800">
                <a:solidFill>
                  <a:srgbClr val="DAF1F1"/>
                </a:solidFill>
                <a:latin typeface="Work Sans SemiBold"/>
                <a:ea typeface="Work Sans SemiBold"/>
                <a:cs typeface="Work Sans SemiBold"/>
                <a:sym typeface="Work Sans SemiBold"/>
              </a:endParaRPr>
            </a:p>
          </p:txBody>
        </p:sp>
      </p:grpSp>
      <p:grpSp>
        <p:nvGrpSpPr>
          <p:cNvPr id="269" name="Google Shape;269;g3090d6ba962_0_168"/>
          <p:cNvGrpSpPr/>
          <p:nvPr/>
        </p:nvGrpSpPr>
        <p:grpSpPr>
          <a:xfrm>
            <a:off x="7023906" y="351550"/>
            <a:ext cx="3781532" cy="2152800"/>
            <a:chOff x="7023906" y="351550"/>
            <a:chExt cx="3781532" cy="2152800"/>
          </a:xfrm>
        </p:grpSpPr>
        <p:pic>
          <p:nvPicPr>
            <p:cNvPr id="270" name="Google Shape;270;g3090d6ba962_0_168"/>
            <p:cNvPicPr preferRelativeResize="0"/>
            <p:nvPr/>
          </p:nvPicPr>
          <p:blipFill rotWithShape="1">
            <a:blip r:embed="rId5">
              <a:alphaModFix amt="90000"/>
            </a:blip>
            <a:srcRect b="23821" l="8867" r="0" t="7567"/>
            <a:stretch/>
          </p:blipFill>
          <p:spPr>
            <a:xfrm flipH="1">
              <a:off x="7530763" y="351550"/>
              <a:ext cx="3125700" cy="21528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271" name="Google Shape;271;g3090d6ba962_0_168"/>
            <p:cNvSpPr/>
            <p:nvPr/>
          </p:nvSpPr>
          <p:spPr>
            <a:xfrm flipH="1" rot="-8989589">
              <a:off x="7071889"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g3090d6ba962_0_168"/>
            <p:cNvSpPr txBox="1"/>
            <p:nvPr/>
          </p:nvSpPr>
          <p:spPr>
            <a:xfrm>
              <a:off x="7679738" y="1261075"/>
              <a:ext cx="31257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What if he bites me?!</a:t>
              </a:r>
              <a:endParaRPr sz="1800">
                <a:solidFill>
                  <a:srgbClr val="DAF1F1"/>
                </a:solidFill>
                <a:latin typeface="Work Sans SemiBold"/>
                <a:ea typeface="Work Sans SemiBold"/>
                <a:cs typeface="Work Sans SemiBold"/>
                <a:sym typeface="Work Sans SemiBold"/>
              </a:endParaRPr>
            </a:p>
          </p:txBody>
        </p:sp>
      </p:grpSp>
      <p:grpSp>
        <p:nvGrpSpPr>
          <p:cNvPr id="273" name="Google Shape;273;g3090d6ba962_0_168"/>
          <p:cNvGrpSpPr/>
          <p:nvPr/>
        </p:nvGrpSpPr>
        <p:grpSpPr>
          <a:xfrm>
            <a:off x="400404" y="2062633"/>
            <a:ext cx="1841100" cy="2035842"/>
            <a:chOff x="400404" y="2062633"/>
            <a:chExt cx="1841100" cy="2035842"/>
          </a:xfrm>
        </p:grpSpPr>
        <p:sp>
          <p:nvSpPr>
            <p:cNvPr id="274" name="Google Shape;274;g3090d6ba962_0_168"/>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g3090d6ba962_0_168"/>
            <p:cNvSpPr/>
            <p:nvPr/>
          </p:nvSpPr>
          <p:spPr>
            <a:xfrm>
              <a:off x="4004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joy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grpSp>
        <p:nvGrpSpPr>
          <p:cNvPr id="276" name="Google Shape;276;g3090d6ba962_0_168"/>
          <p:cNvGrpSpPr/>
          <p:nvPr/>
        </p:nvGrpSpPr>
        <p:grpSpPr>
          <a:xfrm>
            <a:off x="9899789" y="2073972"/>
            <a:ext cx="1841115" cy="2024503"/>
            <a:chOff x="9899789" y="2073972"/>
            <a:chExt cx="1841115" cy="2024503"/>
          </a:xfrm>
        </p:grpSpPr>
        <p:sp>
          <p:nvSpPr>
            <p:cNvPr id="277" name="Google Shape;277;g3090d6ba962_0_168"/>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g3090d6ba962_0_168"/>
            <p:cNvSpPr/>
            <p:nvPr/>
          </p:nvSpPr>
          <p:spPr>
            <a:xfrm>
              <a:off x="98998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fear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sp>
        <p:nvSpPr>
          <p:cNvPr id="279" name="Google Shape;279;g3090d6ba962_0_168"/>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g3090d6ba962_0_168"/>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1" name="Google Shape;281;g3090d6ba962_0_168"/>
          <p:cNvGrpSpPr/>
          <p:nvPr/>
        </p:nvGrpSpPr>
        <p:grpSpPr>
          <a:xfrm>
            <a:off x="5006658" y="304005"/>
            <a:ext cx="2185247" cy="843836"/>
            <a:chOff x="4438180" y="2794964"/>
            <a:chExt cx="3281644" cy="1267211"/>
          </a:xfrm>
        </p:grpSpPr>
        <p:sp>
          <p:nvSpPr>
            <p:cNvPr id="282" name="Google Shape;282;g3090d6ba962_0_168"/>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g3090d6ba962_0_168"/>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g3090d6ba962_0_168"/>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g3090d6ba962_0_214"/>
          <p:cNvPicPr preferRelativeResize="0"/>
          <p:nvPr/>
        </p:nvPicPr>
        <p:blipFill>
          <a:blip r:embed="rId3">
            <a:alphaModFix/>
          </a:blip>
          <a:stretch>
            <a:fillRect/>
          </a:stretch>
        </p:blipFill>
        <p:spPr>
          <a:xfrm>
            <a:off x="4040100" y="1285550"/>
            <a:ext cx="4721399" cy="4721399"/>
          </a:xfrm>
          <a:prstGeom prst="rect">
            <a:avLst/>
          </a:prstGeom>
          <a:noFill/>
          <a:ln>
            <a:noFill/>
          </a:ln>
        </p:spPr>
      </p:pic>
      <p:sp>
        <p:nvSpPr>
          <p:cNvPr id="290" name="Google Shape;290;g3090d6ba962_0_214"/>
          <p:cNvSpPr/>
          <p:nvPr/>
        </p:nvSpPr>
        <p:spPr>
          <a:xfrm>
            <a:off x="8648679" y="3955100"/>
            <a:ext cx="18411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Behaviour:</a:t>
            </a:r>
            <a:endParaRPr b="1" sz="1600">
              <a:solidFill>
                <a:schemeClr val="lt1"/>
              </a:solidFill>
              <a:latin typeface="Work Sans"/>
              <a:ea typeface="Work Sans"/>
              <a:cs typeface="Work Sans"/>
              <a:sym typeface="Work Sans"/>
            </a:endParaRPr>
          </a:p>
          <a:p>
            <a:pPr indent="0" lvl="0" marL="0" rtl="0" algn="ctr">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Go to the other side of the street</a:t>
            </a:r>
            <a:endParaRPr sz="1700">
              <a:solidFill>
                <a:schemeClr val="lt1"/>
              </a:solidFill>
              <a:latin typeface="Work Sans Medium"/>
              <a:ea typeface="Work Sans Medium"/>
              <a:cs typeface="Work Sans Medium"/>
              <a:sym typeface="Work Sans Medium"/>
            </a:endParaRPr>
          </a:p>
        </p:txBody>
      </p:sp>
      <p:sp>
        <p:nvSpPr>
          <p:cNvPr id="291" name="Google Shape;291;g3090d6ba962_0_214"/>
          <p:cNvSpPr/>
          <p:nvPr/>
        </p:nvSpPr>
        <p:spPr>
          <a:xfrm>
            <a:off x="1561629" y="3955100"/>
            <a:ext cx="1841100" cy="1841100"/>
          </a:xfrm>
          <a:prstGeom prst="ellipse">
            <a:avLst/>
          </a:prstGeom>
          <a:solidFill>
            <a:srgbClr val="2F663E"/>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000"/>
              <a:buFont typeface="Arial"/>
              <a:buNone/>
            </a:pPr>
            <a:r>
              <a:rPr b="1" lang="en-US" sz="1600">
                <a:solidFill>
                  <a:schemeClr val="lt1"/>
                </a:solidFill>
                <a:latin typeface="Work Sans"/>
                <a:ea typeface="Work Sans"/>
                <a:cs typeface="Work Sans"/>
                <a:sym typeface="Work Sans"/>
              </a:rPr>
              <a:t>Behaviour:</a:t>
            </a:r>
            <a:endParaRPr b="1" sz="1600">
              <a:solidFill>
                <a:schemeClr val="lt1"/>
              </a:solidFill>
              <a:latin typeface="Work Sans"/>
              <a:ea typeface="Work Sans"/>
              <a:cs typeface="Work Sans"/>
              <a:sym typeface="Work Sans"/>
            </a:endParaRPr>
          </a:p>
          <a:p>
            <a:pPr indent="0" lvl="0" marL="0" rtl="0" algn="ctr">
              <a:spcBef>
                <a:spcPts val="0"/>
              </a:spcBef>
              <a:spcAft>
                <a:spcPts val="0"/>
              </a:spcAft>
              <a:buClr>
                <a:schemeClr val="dk1"/>
              </a:buClr>
              <a:buSzPts val="3000"/>
              <a:buFont typeface="Arial"/>
              <a:buNone/>
            </a:pPr>
            <a:r>
              <a:rPr lang="en-US" sz="1700">
                <a:solidFill>
                  <a:schemeClr val="lt1"/>
                </a:solidFill>
                <a:latin typeface="Work Sans Medium"/>
                <a:ea typeface="Work Sans Medium"/>
                <a:cs typeface="Work Sans Medium"/>
                <a:sym typeface="Work Sans Medium"/>
              </a:rPr>
              <a:t>Smile to the owner</a:t>
            </a:r>
            <a:endParaRPr b="1" sz="1700">
              <a:solidFill>
                <a:srgbClr val="14676B"/>
              </a:solidFill>
              <a:latin typeface="Work Sans"/>
              <a:ea typeface="Work Sans"/>
              <a:cs typeface="Work Sans"/>
              <a:sym typeface="Work Sans"/>
            </a:endParaRPr>
          </a:p>
        </p:txBody>
      </p:sp>
      <p:grpSp>
        <p:nvGrpSpPr>
          <p:cNvPr id="292" name="Google Shape;292;g3090d6ba962_0_214"/>
          <p:cNvGrpSpPr/>
          <p:nvPr/>
        </p:nvGrpSpPr>
        <p:grpSpPr>
          <a:xfrm>
            <a:off x="476115" y="4579751"/>
            <a:ext cx="1689654" cy="2051082"/>
            <a:chOff x="624954" y="3879366"/>
            <a:chExt cx="2266471" cy="2751284"/>
          </a:xfrm>
        </p:grpSpPr>
        <p:sp>
          <p:nvSpPr>
            <p:cNvPr id="293" name="Google Shape;293;g3090d6ba962_0_214"/>
            <p:cNvSpPr/>
            <p:nvPr/>
          </p:nvSpPr>
          <p:spPr>
            <a:xfrm>
              <a:off x="691825" y="3900225"/>
              <a:ext cx="1483875" cy="2245900"/>
            </a:xfrm>
            <a:custGeom>
              <a:rect b="b" l="l" r="r" t="t"/>
              <a:pathLst>
                <a:path extrusionOk="0" h="89836" w="59355">
                  <a:moveTo>
                    <a:pt x="44115" y="0"/>
                  </a:moveTo>
                  <a:lnTo>
                    <a:pt x="39704" y="2006"/>
                  </a:lnTo>
                  <a:lnTo>
                    <a:pt x="34490" y="12433"/>
                  </a:lnTo>
                  <a:lnTo>
                    <a:pt x="10828" y="23262"/>
                  </a:lnTo>
                  <a:lnTo>
                    <a:pt x="3208" y="51335"/>
                  </a:lnTo>
                  <a:lnTo>
                    <a:pt x="0" y="71388"/>
                  </a:lnTo>
                  <a:lnTo>
                    <a:pt x="10828" y="86227"/>
                  </a:lnTo>
                  <a:lnTo>
                    <a:pt x="27271" y="89836"/>
                  </a:lnTo>
                  <a:lnTo>
                    <a:pt x="44918" y="80612"/>
                  </a:lnTo>
                  <a:lnTo>
                    <a:pt x="35693" y="70987"/>
                  </a:lnTo>
                  <a:lnTo>
                    <a:pt x="34490" y="62565"/>
                  </a:lnTo>
                  <a:lnTo>
                    <a:pt x="42912" y="62565"/>
                  </a:lnTo>
                  <a:lnTo>
                    <a:pt x="50131" y="44918"/>
                  </a:lnTo>
                  <a:lnTo>
                    <a:pt x="58553" y="23262"/>
                  </a:lnTo>
                  <a:lnTo>
                    <a:pt x="59355" y="10428"/>
                  </a:lnTo>
                </a:path>
              </a:pathLst>
            </a:custGeom>
            <a:solidFill>
              <a:srgbClr val="8FD4D4"/>
            </a:solidFill>
            <a:ln>
              <a:noFill/>
            </a:ln>
          </p:spPr>
        </p:sp>
        <p:sp>
          <p:nvSpPr>
            <p:cNvPr id="294" name="Google Shape;294;g3090d6ba962_0_214"/>
            <p:cNvSpPr/>
            <p:nvPr/>
          </p:nvSpPr>
          <p:spPr>
            <a:xfrm>
              <a:off x="624954" y="3879366"/>
              <a:ext cx="2189725" cy="2251800"/>
            </a:xfrm>
            <a:custGeom>
              <a:rect b="b" l="l" r="r" t="t"/>
              <a:pathLst>
                <a:path extrusionOk="0" h="90072" w="87589">
                  <a:moveTo>
                    <a:pt x="54009" y="21690"/>
                  </a:moveTo>
                  <a:cubicBezTo>
                    <a:pt x="58838" y="22293"/>
                    <a:pt x="64725" y="23010"/>
                    <a:pt x="67645" y="26903"/>
                  </a:cubicBezTo>
                  <a:cubicBezTo>
                    <a:pt x="71026" y="31411"/>
                    <a:pt x="70681" y="38036"/>
                    <a:pt x="74062" y="42544"/>
                  </a:cubicBezTo>
                  <a:cubicBezTo>
                    <a:pt x="76732" y="46104"/>
                    <a:pt x="82821" y="46062"/>
                    <a:pt x="85292" y="49763"/>
                  </a:cubicBezTo>
                  <a:cubicBezTo>
                    <a:pt x="87252" y="52699"/>
                    <a:pt x="78923" y="56451"/>
                    <a:pt x="80880" y="59389"/>
                  </a:cubicBezTo>
                  <a:cubicBezTo>
                    <a:pt x="81636" y="60524"/>
                    <a:pt x="83756" y="59435"/>
                    <a:pt x="84891" y="60191"/>
                  </a:cubicBezTo>
                  <a:cubicBezTo>
                    <a:pt x="86009" y="60936"/>
                    <a:pt x="84162" y="62898"/>
                    <a:pt x="84489" y="64201"/>
                  </a:cubicBezTo>
                  <a:cubicBezTo>
                    <a:pt x="85191" y="67000"/>
                    <a:pt x="86495" y="69737"/>
                    <a:pt x="86495" y="72623"/>
                  </a:cubicBezTo>
                  <a:cubicBezTo>
                    <a:pt x="86495" y="75163"/>
                    <a:pt x="88830" y="79243"/>
                    <a:pt x="86495" y="80243"/>
                  </a:cubicBezTo>
                  <a:cubicBezTo>
                    <a:pt x="79072" y="83423"/>
                    <a:pt x="70267" y="79393"/>
                    <a:pt x="62432" y="77436"/>
                  </a:cubicBezTo>
                  <a:cubicBezTo>
                    <a:pt x="57075" y="76098"/>
                    <a:pt x="51227" y="81187"/>
                    <a:pt x="45988" y="79441"/>
                  </a:cubicBezTo>
                  <a:cubicBezTo>
                    <a:pt x="40113" y="77483"/>
                    <a:pt x="37177" y="69873"/>
                    <a:pt x="35962" y="63800"/>
                  </a:cubicBezTo>
                  <a:cubicBezTo>
                    <a:pt x="35324" y="60611"/>
                    <a:pt x="42985" y="60244"/>
                    <a:pt x="45587" y="62196"/>
                  </a:cubicBezTo>
                  <a:cubicBezTo>
                    <a:pt x="46892" y="63175"/>
                    <a:pt x="46763" y="66206"/>
                    <a:pt x="48395" y="66206"/>
                  </a:cubicBezTo>
                  <a:cubicBezTo>
                    <a:pt x="50571" y="66206"/>
                    <a:pt x="47192" y="61966"/>
                    <a:pt x="47192" y="59790"/>
                  </a:cubicBezTo>
                  <a:cubicBezTo>
                    <a:pt x="47192" y="54860"/>
                    <a:pt x="50400" y="50282"/>
                    <a:pt x="50400" y="45352"/>
                  </a:cubicBezTo>
                  <a:cubicBezTo>
                    <a:pt x="50400" y="43748"/>
                    <a:pt x="50400" y="38935"/>
                    <a:pt x="50400" y="40539"/>
                  </a:cubicBezTo>
                  <a:cubicBezTo>
                    <a:pt x="50400" y="42323"/>
                    <a:pt x="49873" y="46186"/>
                    <a:pt x="51603" y="45753"/>
                  </a:cubicBezTo>
                  <a:cubicBezTo>
                    <a:pt x="54566" y="45012"/>
                    <a:pt x="54614" y="40326"/>
                    <a:pt x="55213" y="37331"/>
                  </a:cubicBezTo>
                  <a:cubicBezTo>
                    <a:pt x="55705" y="34868"/>
                    <a:pt x="50228" y="32289"/>
                    <a:pt x="52004" y="30513"/>
                  </a:cubicBezTo>
                  <a:cubicBezTo>
                    <a:pt x="53918" y="28599"/>
                    <a:pt x="57710" y="29619"/>
                    <a:pt x="59624" y="27705"/>
                  </a:cubicBezTo>
                  <a:cubicBezTo>
                    <a:pt x="61407" y="25921"/>
                    <a:pt x="62508" y="23545"/>
                    <a:pt x="63635" y="21289"/>
                  </a:cubicBezTo>
                  <a:cubicBezTo>
                    <a:pt x="64357" y="19844"/>
                    <a:pt x="61028" y="18377"/>
                    <a:pt x="61629" y="16877"/>
                  </a:cubicBezTo>
                  <a:cubicBezTo>
                    <a:pt x="62545" y="14589"/>
                    <a:pt x="64977" y="11401"/>
                    <a:pt x="63234" y="9658"/>
                  </a:cubicBezTo>
                  <a:cubicBezTo>
                    <a:pt x="59974" y="6399"/>
                    <a:pt x="53259" y="8907"/>
                    <a:pt x="49999" y="5647"/>
                  </a:cubicBezTo>
                  <a:cubicBezTo>
                    <a:pt x="47664" y="3312"/>
                    <a:pt x="44444" y="-1204"/>
                    <a:pt x="41577" y="434"/>
                  </a:cubicBezTo>
                  <a:cubicBezTo>
                    <a:pt x="37949" y="2507"/>
                    <a:pt x="39127" y="13879"/>
                    <a:pt x="43181" y="12866"/>
                  </a:cubicBezTo>
                  <a:cubicBezTo>
                    <a:pt x="44631" y="12504"/>
                    <a:pt x="40665" y="10861"/>
                    <a:pt x="39171" y="10861"/>
                  </a:cubicBezTo>
                  <a:cubicBezTo>
                    <a:pt x="35294" y="10861"/>
                    <a:pt x="33489" y="16141"/>
                    <a:pt x="30748" y="18882"/>
                  </a:cubicBezTo>
                  <a:cubicBezTo>
                    <a:pt x="27710" y="21920"/>
                    <a:pt x="21352" y="15101"/>
                    <a:pt x="17915" y="17679"/>
                  </a:cubicBezTo>
                  <a:cubicBezTo>
                    <a:pt x="16824" y="18497"/>
                    <a:pt x="16262" y="20625"/>
                    <a:pt x="17113" y="21690"/>
                  </a:cubicBezTo>
                  <a:cubicBezTo>
                    <a:pt x="17614" y="22316"/>
                    <a:pt x="20321" y="21690"/>
                    <a:pt x="19519" y="21690"/>
                  </a:cubicBezTo>
                  <a:cubicBezTo>
                    <a:pt x="15967" y="21690"/>
                    <a:pt x="11767" y="22570"/>
                    <a:pt x="9493" y="25299"/>
                  </a:cubicBezTo>
                  <a:cubicBezTo>
                    <a:pt x="7479" y="27716"/>
                    <a:pt x="8684" y="33116"/>
                    <a:pt x="11498" y="34523"/>
                  </a:cubicBezTo>
                  <a:cubicBezTo>
                    <a:pt x="11991" y="34769"/>
                    <a:pt x="13595" y="34678"/>
                    <a:pt x="13102" y="34924"/>
                  </a:cubicBezTo>
                  <a:cubicBezTo>
                    <a:pt x="8856" y="37047"/>
                    <a:pt x="5088" y="42225"/>
                    <a:pt x="5482" y="46956"/>
                  </a:cubicBezTo>
                  <a:cubicBezTo>
                    <a:pt x="5609" y="48475"/>
                    <a:pt x="7607" y="51928"/>
                    <a:pt x="8289" y="50565"/>
                  </a:cubicBezTo>
                  <a:cubicBezTo>
                    <a:pt x="8949" y="49244"/>
                    <a:pt x="4302" y="49552"/>
                    <a:pt x="3878" y="50966"/>
                  </a:cubicBezTo>
                  <a:cubicBezTo>
                    <a:pt x="2873" y="54318"/>
                    <a:pt x="2841" y="58706"/>
                    <a:pt x="5081" y="61394"/>
                  </a:cubicBezTo>
                  <a:cubicBezTo>
                    <a:pt x="5962" y="62451"/>
                    <a:pt x="10067" y="63399"/>
                    <a:pt x="8691" y="63399"/>
                  </a:cubicBezTo>
                  <a:cubicBezTo>
                    <a:pt x="6194" y="63399"/>
                    <a:pt x="2685" y="63221"/>
                    <a:pt x="1472" y="65404"/>
                  </a:cubicBezTo>
                  <a:cubicBezTo>
                    <a:pt x="-34" y="68115"/>
                    <a:pt x="-117" y="71552"/>
                    <a:pt x="268" y="74629"/>
                  </a:cubicBezTo>
                  <a:cubicBezTo>
                    <a:pt x="1114" y="81396"/>
                    <a:pt x="19069" y="81646"/>
                    <a:pt x="20722" y="75030"/>
                  </a:cubicBezTo>
                  <a:cubicBezTo>
                    <a:pt x="21377" y="72407"/>
                    <a:pt x="14432" y="74156"/>
                    <a:pt x="12701" y="76233"/>
                  </a:cubicBezTo>
                  <a:cubicBezTo>
                    <a:pt x="10731" y="78597"/>
                    <a:pt x="10255" y="83157"/>
                    <a:pt x="12300" y="85457"/>
                  </a:cubicBezTo>
                  <a:cubicBezTo>
                    <a:pt x="14886" y="88366"/>
                    <a:pt x="19689" y="89305"/>
                    <a:pt x="23529" y="88665"/>
                  </a:cubicBezTo>
                  <a:cubicBezTo>
                    <a:pt x="24834" y="88448"/>
                    <a:pt x="25014" y="85858"/>
                    <a:pt x="26337" y="85858"/>
                  </a:cubicBezTo>
                  <a:cubicBezTo>
                    <a:pt x="29690" y="85858"/>
                    <a:pt x="32309" y="90683"/>
                    <a:pt x="35561" y="89869"/>
                  </a:cubicBezTo>
                  <a:cubicBezTo>
                    <a:pt x="37222" y="89453"/>
                    <a:pt x="37057" y="85858"/>
                    <a:pt x="38769" y="85858"/>
                  </a:cubicBezTo>
                  <a:cubicBezTo>
                    <a:pt x="40507" y="85858"/>
                    <a:pt x="42028" y="88640"/>
                    <a:pt x="43582" y="87863"/>
                  </a:cubicBezTo>
                  <a:cubicBezTo>
                    <a:pt x="45208" y="87050"/>
                    <a:pt x="45278" y="84460"/>
                    <a:pt x="46791" y="83452"/>
                  </a:cubicBezTo>
                  <a:cubicBezTo>
                    <a:pt x="48836" y="82089"/>
                    <a:pt x="52004" y="80696"/>
                    <a:pt x="52004" y="78238"/>
                  </a:cubicBezTo>
                </a:path>
              </a:pathLst>
            </a:custGeom>
            <a:noFill/>
            <a:ln cap="flat" cmpd="sng" w="19050">
              <a:solidFill>
                <a:schemeClr val="dk1"/>
              </a:solidFill>
              <a:prstDash val="solid"/>
              <a:round/>
              <a:headEnd len="med" w="med" type="none"/>
              <a:tailEnd len="med" w="med" type="none"/>
            </a:ln>
          </p:spPr>
        </p:sp>
        <p:sp>
          <p:nvSpPr>
            <p:cNvPr id="295" name="Google Shape;295;g3090d6ba962_0_214"/>
            <p:cNvSpPr txBox="1"/>
            <p:nvPr/>
          </p:nvSpPr>
          <p:spPr>
            <a:xfrm>
              <a:off x="1567525" y="5930450"/>
              <a:ext cx="13239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TOM</a:t>
              </a:r>
              <a:endParaRPr b="1" sz="2000">
                <a:solidFill>
                  <a:srgbClr val="14676B"/>
                </a:solidFill>
                <a:latin typeface="Work Sans"/>
                <a:ea typeface="Work Sans"/>
                <a:cs typeface="Work Sans"/>
                <a:sym typeface="Work Sans"/>
              </a:endParaRPr>
            </a:p>
          </p:txBody>
        </p:sp>
      </p:grpSp>
      <p:grpSp>
        <p:nvGrpSpPr>
          <p:cNvPr id="296" name="Google Shape;296;g3090d6ba962_0_214"/>
          <p:cNvGrpSpPr/>
          <p:nvPr/>
        </p:nvGrpSpPr>
        <p:grpSpPr>
          <a:xfrm>
            <a:off x="9286876" y="4637861"/>
            <a:ext cx="2377821" cy="1992934"/>
            <a:chOff x="8687705" y="4135749"/>
            <a:chExt cx="2976741" cy="2494909"/>
          </a:xfrm>
        </p:grpSpPr>
        <p:sp>
          <p:nvSpPr>
            <p:cNvPr id="297" name="Google Shape;297;g3090d6ba962_0_214"/>
            <p:cNvSpPr/>
            <p:nvPr/>
          </p:nvSpPr>
          <p:spPr>
            <a:xfrm>
              <a:off x="10106525" y="4211050"/>
              <a:ext cx="1554075" cy="2015300"/>
            </a:xfrm>
            <a:custGeom>
              <a:rect b="b" l="l" r="r" t="t"/>
              <a:pathLst>
                <a:path extrusionOk="0" h="80612" w="62163">
                  <a:moveTo>
                    <a:pt x="9224" y="6417"/>
                  </a:moveTo>
                  <a:lnTo>
                    <a:pt x="0" y="20454"/>
                  </a:lnTo>
                  <a:lnTo>
                    <a:pt x="5214" y="34491"/>
                  </a:lnTo>
                  <a:lnTo>
                    <a:pt x="14438" y="41309"/>
                  </a:lnTo>
                  <a:lnTo>
                    <a:pt x="25667" y="39704"/>
                  </a:lnTo>
                  <a:lnTo>
                    <a:pt x="24464" y="46522"/>
                  </a:lnTo>
                  <a:lnTo>
                    <a:pt x="20855" y="55746"/>
                  </a:lnTo>
                  <a:lnTo>
                    <a:pt x="15240" y="57752"/>
                  </a:lnTo>
                  <a:lnTo>
                    <a:pt x="4813" y="66575"/>
                  </a:lnTo>
                  <a:lnTo>
                    <a:pt x="12433" y="79409"/>
                  </a:lnTo>
                  <a:lnTo>
                    <a:pt x="28475" y="80612"/>
                  </a:lnTo>
                  <a:lnTo>
                    <a:pt x="42111" y="78205"/>
                  </a:lnTo>
                  <a:lnTo>
                    <a:pt x="54142" y="70585"/>
                  </a:lnTo>
                  <a:lnTo>
                    <a:pt x="60158" y="60559"/>
                  </a:lnTo>
                  <a:lnTo>
                    <a:pt x="57752" y="50132"/>
                  </a:lnTo>
                  <a:lnTo>
                    <a:pt x="62163" y="33287"/>
                  </a:lnTo>
                  <a:lnTo>
                    <a:pt x="61762" y="12834"/>
                  </a:lnTo>
                  <a:lnTo>
                    <a:pt x="50934" y="1203"/>
                  </a:lnTo>
                  <a:lnTo>
                    <a:pt x="38501" y="0"/>
                  </a:lnTo>
                  <a:lnTo>
                    <a:pt x="18047" y="2807"/>
                  </a:lnTo>
                </a:path>
              </a:pathLst>
            </a:custGeom>
            <a:solidFill>
              <a:srgbClr val="F2CB85"/>
            </a:solidFill>
            <a:ln>
              <a:noFill/>
            </a:ln>
          </p:spPr>
        </p:sp>
        <p:sp>
          <p:nvSpPr>
            <p:cNvPr id="298" name="Google Shape;298;g3090d6ba962_0_214"/>
            <p:cNvSpPr/>
            <p:nvPr/>
          </p:nvSpPr>
          <p:spPr>
            <a:xfrm>
              <a:off x="9609145" y="4135749"/>
              <a:ext cx="2055300" cy="2096725"/>
            </a:xfrm>
            <a:custGeom>
              <a:rect b="b" l="l" r="r" t="t"/>
              <a:pathLst>
                <a:path extrusionOk="0" h="83869" w="82212">
                  <a:moveTo>
                    <a:pt x="34734" y="12646"/>
                  </a:moveTo>
                  <a:cubicBezTo>
                    <a:pt x="27387" y="12646"/>
                    <a:pt x="19448" y="16435"/>
                    <a:pt x="14856" y="22171"/>
                  </a:cubicBezTo>
                  <a:cubicBezTo>
                    <a:pt x="11691" y="26125"/>
                    <a:pt x="13464" y="32711"/>
                    <a:pt x="10300" y="36666"/>
                  </a:cubicBezTo>
                  <a:cubicBezTo>
                    <a:pt x="7812" y="39775"/>
                    <a:pt x="2570" y="39979"/>
                    <a:pt x="361" y="43292"/>
                  </a:cubicBezTo>
                  <a:cubicBezTo>
                    <a:pt x="-1084" y="45459"/>
                    <a:pt x="5134" y="47391"/>
                    <a:pt x="4502" y="49918"/>
                  </a:cubicBezTo>
                  <a:cubicBezTo>
                    <a:pt x="3363" y="54473"/>
                    <a:pt x="5226" y="59443"/>
                    <a:pt x="4088" y="63998"/>
                  </a:cubicBezTo>
                  <a:cubicBezTo>
                    <a:pt x="3633" y="65820"/>
                    <a:pt x="753" y="68542"/>
                    <a:pt x="2432" y="69382"/>
                  </a:cubicBezTo>
                  <a:cubicBezTo>
                    <a:pt x="7247" y="71790"/>
                    <a:pt x="13360" y="70688"/>
                    <a:pt x="18583" y="69382"/>
                  </a:cubicBezTo>
                  <a:cubicBezTo>
                    <a:pt x="21508" y="68651"/>
                    <a:pt x="25606" y="69405"/>
                    <a:pt x="27280" y="66897"/>
                  </a:cubicBezTo>
                  <a:cubicBezTo>
                    <a:pt x="29305" y="63864"/>
                    <a:pt x="29628" y="59394"/>
                    <a:pt x="32663" y="57372"/>
                  </a:cubicBezTo>
                  <a:cubicBezTo>
                    <a:pt x="33901" y="56548"/>
                    <a:pt x="35424" y="59582"/>
                    <a:pt x="36805" y="59029"/>
                  </a:cubicBezTo>
                  <a:cubicBezTo>
                    <a:pt x="40291" y="57633"/>
                    <a:pt x="41906" y="53350"/>
                    <a:pt x="43431" y="49918"/>
                  </a:cubicBezTo>
                  <a:cubicBezTo>
                    <a:pt x="44317" y="47923"/>
                    <a:pt x="46712" y="45522"/>
                    <a:pt x="45501" y="43706"/>
                  </a:cubicBezTo>
                  <a:cubicBezTo>
                    <a:pt x="44014" y="41476"/>
                    <a:pt x="40233" y="41399"/>
                    <a:pt x="37633" y="42049"/>
                  </a:cubicBezTo>
                  <a:cubicBezTo>
                    <a:pt x="36020" y="42452"/>
                    <a:pt x="35982" y="45777"/>
                    <a:pt x="34320" y="45777"/>
                  </a:cubicBezTo>
                  <a:cubicBezTo>
                    <a:pt x="33630" y="45777"/>
                    <a:pt x="34808" y="44194"/>
                    <a:pt x="34320" y="43706"/>
                  </a:cubicBezTo>
                  <a:cubicBezTo>
                    <a:pt x="32316" y="41704"/>
                    <a:pt x="28886" y="40631"/>
                    <a:pt x="28108" y="37908"/>
                  </a:cubicBezTo>
                  <a:cubicBezTo>
                    <a:pt x="27647" y="36293"/>
                    <a:pt x="28468" y="31750"/>
                    <a:pt x="27280" y="32938"/>
                  </a:cubicBezTo>
                  <a:cubicBezTo>
                    <a:pt x="25996" y="34222"/>
                    <a:pt x="27541" y="36870"/>
                    <a:pt x="26451" y="38322"/>
                  </a:cubicBezTo>
                  <a:cubicBezTo>
                    <a:pt x="25141" y="40068"/>
                    <a:pt x="23584" y="34944"/>
                    <a:pt x="22724" y="32938"/>
                  </a:cubicBezTo>
                  <a:cubicBezTo>
                    <a:pt x="21349" y="29728"/>
                    <a:pt x="18726" y="26423"/>
                    <a:pt x="19411" y="22999"/>
                  </a:cubicBezTo>
                  <a:cubicBezTo>
                    <a:pt x="20683" y="16636"/>
                    <a:pt x="25617" y="10579"/>
                    <a:pt x="31421" y="7677"/>
                  </a:cubicBezTo>
                  <a:cubicBezTo>
                    <a:pt x="33741" y="6517"/>
                    <a:pt x="36142" y="12151"/>
                    <a:pt x="38461" y="10990"/>
                  </a:cubicBezTo>
                  <a:cubicBezTo>
                    <a:pt x="40531" y="9954"/>
                    <a:pt x="38570" y="5590"/>
                    <a:pt x="40532" y="4363"/>
                  </a:cubicBezTo>
                  <a:cubicBezTo>
                    <a:pt x="44051" y="2163"/>
                    <a:pt x="48838" y="4050"/>
                    <a:pt x="52956" y="3535"/>
                  </a:cubicBezTo>
                  <a:cubicBezTo>
                    <a:pt x="57577" y="2958"/>
                    <a:pt x="62457" y="-1447"/>
                    <a:pt x="66622" y="636"/>
                  </a:cubicBezTo>
                  <a:cubicBezTo>
                    <a:pt x="71340" y="2996"/>
                    <a:pt x="75600" y="6824"/>
                    <a:pt x="78218" y="11404"/>
                  </a:cubicBezTo>
                  <a:cubicBezTo>
                    <a:pt x="82969" y="19716"/>
                    <a:pt x="81914" y="30438"/>
                    <a:pt x="81117" y="39979"/>
                  </a:cubicBezTo>
                  <a:cubicBezTo>
                    <a:pt x="80724" y="44684"/>
                    <a:pt x="76244" y="49064"/>
                    <a:pt x="77389" y="53645"/>
                  </a:cubicBezTo>
                  <a:cubicBezTo>
                    <a:pt x="78334" y="57426"/>
                    <a:pt x="83015" y="60665"/>
                    <a:pt x="81945" y="64412"/>
                  </a:cubicBezTo>
                  <a:cubicBezTo>
                    <a:pt x="81270" y="66775"/>
                    <a:pt x="77986" y="67826"/>
                    <a:pt x="77389" y="70210"/>
                  </a:cubicBezTo>
                  <a:cubicBezTo>
                    <a:pt x="76948" y="71971"/>
                    <a:pt x="79503" y="74311"/>
                    <a:pt x="78218" y="75594"/>
                  </a:cubicBezTo>
                  <a:cubicBezTo>
                    <a:pt x="76750" y="77061"/>
                    <a:pt x="73473" y="74541"/>
                    <a:pt x="72006" y="76008"/>
                  </a:cubicBezTo>
                  <a:cubicBezTo>
                    <a:pt x="70405" y="77609"/>
                    <a:pt x="70061" y="81941"/>
                    <a:pt x="67864" y="81392"/>
                  </a:cubicBezTo>
                  <a:cubicBezTo>
                    <a:pt x="66062" y="80942"/>
                    <a:pt x="65544" y="77301"/>
                    <a:pt x="63723" y="77665"/>
                  </a:cubicBezTo>
                  <a:cubicBezTo>
                    <a:pt x="60845" y="78240"/>
                    <a:pt x="59881" y="82534"/>
                    <a:pt x="57097" y="83462"/>
                  </a:cubicBezTo>
                  <a:cubicBezTo>
                    <a:pt x="55651" y="83944"/>
                    <a:pt x="53620" y="84126"/>
                    <a:pt x="52542" y="83048"/>
                  </a:cubicBezTo>
                  <a:cubicBezTo>
                    <a:pt x="51831" y="82337"/>
                    <a:pt x="52666" y="79831"/>
                    <a:pt x="51713" y="80149"/>
                  </a:cubicBezTo>
                  <a:cubicBezTo>
                    <a:pt x="49253" y="80969"/>
                    <a:pt x="47267" y="83462"/>
                    <a:pt x="44673" y="83462"/>
                  </a:cubicBezTo>
                  <a:cubicBezTo>
                    <a:pt x="42873" y="83462"/>
                    <a:pt x="40852" y="83941"/>
                    <a:pt x="39289" y="83048"/>
                  </a:cubicBezTo>
                  <a:cubicBezTo>
                    <a:pt x="37923" y="82267"/>
                    <a:pt x="37884" y="78824"/>
                    <a:pt x="36391" y="79321"/>
                  </a:cubicBezTo>
                  <a:cubicBezTo>
                    <a:pt x="33379" y="80325"/>
                    <a:pt x="29112" y="81565"/>
                    <a:pt x="26866" y="79321"/>
                  </a:cubicBezTo>
                  <a:cubicBezTo>
                    <a:pt x="25885" y="78340"/>
                    <a:pt x="27071" y="76421"/>
                    <a:pt x="26451" y="75180"/>
                  </a:cubicBezTo>
                  <a:cubicBezTo>
                    <a:pt x="25084" y="72447"/>
                    <a:pt x="20819" y="67850"/>
                    <a:pt x="23552" y="66483"/>
                  </a:cubicBezTo>
                </a:path>
              </a:pathLst>
            </a:custGeom>
            <a:noFill/>
            <a:ln cap="flat" cmpd="sng" w="19050">
              <a:solidFill>
                <a:schemeClr val="dk1"/>
              </a:solidFill>
              <a:prstDash val="solid"/>
              <a:round/>
              <a:headEnd len="med" w="med" type="none"/>
              <a:tailEnd len="med" w="med" type="none"/>
            </a:ln>
          </p:spPr>
        </p:sp>
        <p:sp>
          <p:nvSpPr>
            <p:cNvPr id="299" name="Google Shape;299;g3090d6ba962_0_214"/>
            <p:cNvSpPr txBox="1"/>
            <p:nvPr/>
          </p:nvSpPr>
          <p:spPr>
            <a:xfrm>
              <a:off x="8687705" y="5930458"/>
              <a:ext cx="1486800" cy="70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None/>
              </a:pPr>
              <a:r>
                <a:rPr b="1" lang="en-US" sz="2000">
                  <a:solidFill>
                    <a:srgbClr val="14676B"/>
                  </a:solidFill>
                  <a:latin typeface="Work Sans"/>
                  <a:ea typeface="Work Sans"/>
                  <a:cs typeface="Work Sans"/>
                  <a:sym typeface="Work Sans"/>
                </a:rPr>
                <a:t>NANCY</a:t>
              </a:r>
              <a:endParaRPr b="1" sz="2000">
                <a:solidFill>
                  <a:srgbClr val="14676B"/>
                </a:solidFill>
                <a:latin typeface="Work Sans"/>
                <a:ea typeface="Work Sans"/>
                <a:cs typeface="Work Sans"/>
                <a:sym typeface="Work Sans"/>
              </a:endParaRPr>
            </a:p>
          </p:txBody>
        </p:sp>
      </p:grpSp>
      <p:grpSp>
        <p:nvGrpSpPr>
          <p:cNvPr id="300" name="Google Shape;300;g3090d6ba962_0_214"/>
          <p:cNvGrpSpPr/>
          <p:nvPr/>
        </p:nvGrpSpPr>
        <p:grpSpPr>
          <a:xfrm>
            <a:off x="1538975" y="416350"/>
            <a:ext cx="3629123" cy="2088000"/>
            <a:chOff x="1538975" y="416350"/>
            <a:chExt cx="3629123" cy="2088000"/>
          </a:xfrm>
        </p:grpSpPr>
        <p:sp>
          <p:nvSpPr>
            <p:cNvPr id="301" name="Google Shape;301;g3090d6ba962_0_214"/>
            <p:cNvSpPr/>
            <p:nvPr/>
          </p:nvSpPr>
          <p:spPr>
            <a:xfrm rot="8989589">
              <a:off x="4599918"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2" name="Google Shape;302;g3090d6ba962_0_214"/>
            <p:cNvPicPr preferRelativeResize="0"/>
            <p:nvPr/>
          </p:nvPicPr>
          <p:blipFill>
            <a:blip r:embed="rId4">
              <a:alphaModFix amt="90000"/>
            </a:blip>
            <a:stretch>
              <a:fillRect/>
            </a:stretch>
          </p:blipFill>
          <p:spPr>
            <a:xfrm>
              <a:off x="1538975" y="416350"/>
              <a:ext cx="3125700" cy="20880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303" name="Google Shape;303;g3090d6ba962_0_214"/>
            <p:cNvSpPr txBox="1"/>
            <p:nvPr/>
          </p:nvSpPr>
          <p:spPr>
            <a:xfrm>
              <a:off x="2643034" y="882825"/>
              <a:ext cx="16896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How cute!</a:t>
              </a:r>
              <a:endParaRPr sz="1800">
                <a:solidFill>
                  <a:srgbClr val="DAF1F1"/>
                </a:solidFill>
                <a:latin typeface="Work Sans SemiBold"/>
                <a:ea typeface="Work Sans SemiBold"/>
                <a:cs typeface="Work Sans SemiBold"/>
                <a:sym typeface="Work Sans SemiBold"/>
              </a:endParaRPr>
            </a:p>
          </p:txBody>
        </p:sp>
      </p:grpSp>
      <p:grpSp>
        <p:nvGrpSpPr>
          <p:cNvPr id="304" name="Google Shape;304;g3090d6ba962_0_214"/>
          <p:cNvGrpSpPr/>
          <p:nvPr/>
        </p:nvGrpSpPr>
        <p:grpSpPr>
          <a:xfrm>
            <a:off x="7023906" y="351550"/>
            <a:ext cx="3781532" cy="2152800"/>
            <a:chOff x="7023906" y="351550"/>
            <a:chExt cx="3781532" cy="2152800"/>
          </a:xfrm>
        </p:grpSpPr>
        <p:pic>
          <p:nvPicPr>
            <p:cNvPr id="305" name="Google Shape;305;g3090d6ba962_0_214"/>
            <p:cNvPicPr preferRelativeResize="0"/>
            <p:nvPr/>
          </p:nvPicPr>
          <p:blipFill rotWithShape="1">
            <a:blip r:embed="rId5">
              <a:alphaModFix amt="90000"/>
            </a:blip>
            <a:srcRect b="23821" l="8867" r="0" t="7567"/>
            <a:stretch/>
          </p:blipFill>
          <p:spPr>
            <a:xfrm flipH="1">
              <a:off x="7530763" y="351550"/>
              <a:ext cx="3125700" cy="2152800"/>
            </a:xfrm>
            <a:prstGeom prst="cloudCallout">
              <a:avLst>
                <a:gd fmla="val -20833" name="adj1"/>
                <a:gd fmla="val 62500" name="adj2"/>
              </a:avLst>
            </a:prstGeom>
            <a:noFill/>
            <a:ln cap="flat" cmpd="sng" w="9525">
              <a:solidFill>
                <a:srgbClr val="14676B"/>
              </a:solidFill>
              <a:prstDash val="solid"/>
              <a:round/>
              <a:headEnd len="sm" w="sm" type="none"/>
              <a:tailEnd len="sm" w="sm" type="none"/>
            </a:ln>
          </p:spPr>
        </p:pic>
        <p:sp>
          <p:nvSpPr>
            <p:cNvPr id="306" name="Google Shape;306;g3090d6ba962_0_214"/>
            <p:cNvSpPr/>
            <p:nvPr/>
          </p:nvSpPr>
          <p:spPr>
            <a:xfrm flipH="1" rot="-8989589">
              <a:off x="7071889" y="846100"/>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g3090d6ba962_0_214"/>
            <p:cNvSpPr txBox="1"/>
            <p:nvPr/>
          </p:nvSpPr>
          <p:spPr>
            <a:xfrm>
              <a:off x="7679738" y="1261075"/>
              <a:ext cx="3125700" cy="84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rgbClr val="DAF1F1"/>
                  </a:solidFill>
                  <a:latin typeface="Work Sans"/>
                  <a:ea typeface="Work Sans"/>
                  <a:cs typeface="Work Sans"/>
                  <a:sym typeface="Work Sans"/>
                </a:rPr>
                <a:t>Thought:</a:t>
              </a:r>
              <a:endParaRPr b="1" sz="1800">
                <a:solidFill>
                  <a:srgbClr val="DAF1F1"/>
                </a:solidFill>
                <a:latin typeface="Work Sans"/>
                <a:ea typeface="Work Sans"/>
                <a:cs typeface="Work Sans"/>
                <a:sym typeface="Work Sans"/>
              </a:endParaRPr>
            </a:p>
            <a:p>
              <a:pPr indent="0" lvl="0" marL="0" rtl="0" algn="ctr">
                <a:spcBef>
                  <a:spcPts val="0"/>
                </a:spcBef>
                <a:spcAft>
                  <a:spcPts val="0"/>
                </a:spcAft>
                <a:buNone/>
              </a:pPr>
              <a:r>
                <a:rPr lang="en-US" sz="1800">
                  <a:solidFill>
                    <a:srgbClr val="DAF1F1"/>
                  </a:solidFill>
                  <a:latin typeface="Work Sans SemiBold"/>
                  <a:ea typeface="Work Sans SemiBold"/>
                  <a:cs typeface="Work Sans SemiBold"/>
                  <a:sym typeface="Work Sans SemiBold"/>
                </a:rPr>
                <a:t>What if he bites me?!</a:t>
              </a:r>
              <a:endParaRPr sz="1800">
                <a:solidFill>
                  <a:srgbClr val="DAF1F1"/>
                </a:solidFill>
                <a:latin typeface="Work Sans SemiBold"/>
                <a:ea typeface="Work Sans SemiBold"/>
                <a:cs typeface="Work Sans SemiBold"/>
                <a:sym typeface="Work Sans SemiBold"/>
              </a:endParaRPr>
            </a:p>
          </p:txBody>
        </p:sp>
      </p:grpSp>
      <p:grpSp>
        <p:nvGrpSpPr>
          <p:cNvPr id="308" name="Google Shape;308;g3090d6ba962_0_214"/>
          <p:cNvGrpSpPr/>
          <p:nvPr/>
        </p:nvGrpSpPr>
        <p:grpSpPr>
          <a:xfrm>
            <a:off x="400404" y="2062633"/>
            <a:ext cx="1841100" cy="2035842"/>
            <a:chOff x="400404" y="2062633"/>
            <a:chExt cx="1841100" cy="2035842"/>
          </a:xfrm>
        </p:grpSpPr>
        <p:sp>
          <p:nvSpPr>
            <p:cNvPr id="309" name="Google Shape;309;g3090d6ba962_0_214"/>
            <p:cNvSpPr/>
            <p:nvPr/>
          </p:nvSpPr>
          <p:spPr>
            <a:xfrm rot="7210411">
              <a:off x="1661000" y="220513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g3090d6ba962_0_214"/>
            <p:cNvSpPr/>
            <p:nvPr/>
          </p:nvSpPr>
          <p:spPr>
            <a:xfrm>
              <a:off x="4004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joy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grpSp>
        <p:nvGrpSpPr>
          <p:cNvPr id="311" name="Google Shape;311;g3090d6ba962_0_214"/>
          <p:cNvGrpSpPr/>
          <p:nvPr/>
        </p:nvGrpSpPr>
        <p:grpSpPr>
          <a:xfrm>
            <a:off x="9899789" y="2073972"/>
            <a:ext cx="1841115" cy="2024503"/>
            <a:chOff x="9899789" y="2073972"/>
            <a:chExt cx="1841115" cy="2024503"/>
          </a:xfrm>
        </p:grpSpPr>
        <p:sp>
          <p:nvSpPr>
            <p:cNvPr id="312" name="Google Shape;312;g3090d6ba962_0_214"/>
            <p:cNvSpPr/>
            <p:nvPr/>
          </p:nvSpPr>
          <p:spPr>
            <a:xfrm flipH="1" rot="-7210411">
              <a:off x="9913568" y="2216472"/>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g3090d6ba962_0_214"/>
            <p:cNvSpPr/>
            <p:nvPr/>
          </p:nvSpPr>
          <p:spPr>
            <a:xfrm>
              <a:off x="9899804" y="2257375"/>
              <a:ext cx="1841100" cy="1841100"/>
            </a:xfrm>
            <a:prstGeom prst="ellipse">
              <a:avLst/>
            </a:prstGeom>
            <a:solidFill>
              <a:srgbClr val="4BA798">
                <a:alpha val="298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700">
                  <a:solidFill>
                    <a:srgbClr val="14676B"/>
                  </a:solidFill>
                  <a:latin typeface="Work Sans"/>
                  <a:ea typeface="Work Sans"/>
                  <a:cs typeface="Work Sans"/>
                  <a:sym typeface="Work Sans"/>
                </a:rPr>
                <a:t>Emotion:</a:t>
              </a:r>
              <a:br>
                <a:rPr b="1" lang="en-US" sz="1700">
                  <a:solidFill>
                    <a:srgbClr val="14676B"/>
                  </a:solidFill>
                  <a:latin typeface="Work Sans"/>
                  <a:ea typeface="Work Sans"/>
                  <a:cs typeface="Work Sans"/>
                  <a:sym typeface="Work Sans"/>
                </a:rPr>
              </a:br>
              <a:r>
                <a:rPr lang="en-US" sz="1700">
                  <a:solidFill>
                    <a:srgbClr val="14676B"/>
                  </a:solidFill>
                  <a:latin typeface="Work Sans Medium"/>
                  <a:ea typeface="Work Sans Medium"/>
                  <a:cs typeface="Work Sans Medium"/>
                  <a:sym typeface="Work Sans Medium"/>
                </a:rPr>
                <a:t>fear </a:t>
              </a:r>
              <a:endParaRPr sz="1700">
                <a:solidFill>
                  <a:srgbClr val="14676B"/>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rgbClr val="000000"/>
                </a:buClr>
                <a:buSzPts val="3000"/>
                <a:buFont typeface="Arial"/>
                <a:buNone/>
              </a:pPr>
              <a:r>
                <a:rPr lang="en-US" sz="1200">
                  <a:solidFill>
                    <a:srgbClr val="14676B"/>
                  </a:solidFill>
                  <a:latin typeface="Work Sans Medium"/>
                  <a:ea typeface="Work Sans Medium"/>
                  <a:cs typeface="Work Sans Medium"/>
                  <a:sym typeface="Work Sans Medium"/>
                </a:rPr>
                <a:t>+ physical symptoms</a:t>
              </a:r>
              <a:endParaRPr b="0" i="0" sz="1200" u="none" cap="none" strike="noStrike">
                <a:solidFill>
                  <a:srgbClr val="14676B"/>
                </a:solidFill>
                <a:latin typeface="Work Sans Medium"/>
                <a:ea typeface="Work Sans Medium"/>
                <a:cs typeface="Work Sans Medium"/>
                <a:sym typeface="Work Sans Medium"/>
              </a:endParaRPr>
            </a:p>
          </p:txBody>
        </p:sp>
      </p:grpSp>
      <p:sp>
        <p:nvSpPr>
          <p:cNvPr id="314" name="Google Shape;314;g3090d6ba962_0_214"/>
          <p:cNvSpPr/>
          <p:nvPr/>
        </p:nvSpPr>
        <p:spPr>
          <a:xfrm rot="3589589">
            <a:off x="1317383"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g3090d6ba962_0_214"/>
          <p:cNvSpPr/>
          <p:nvPr/>
        </p:nvSpPr>
        <p:spPr>
          <a:xfrm flipH="1" rot="-3589589">
            <a:off x="10250008" y="3869409"/>
            <a:ext cx="520196" cy="331163"/>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B907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g3090d6ba962_0_214"/>
          <p:cNvSpPr/>
          <p:nvPr/>
        </p:nvSpPr>
        <p:spPr>
          <a:xfrm>
            <a:off x="2234688" y="5861375"/>
            <a:ext cx="2237700" cy="616200"/>
          </a:xfrm>
          <a:prstGeom prst="roundRect">
            <a:avLst>
              <a:gd fmla="val 16667" name="adj"/>
            </a:avLst>
          </a:prstGeom>
          <a:solidFill>
            <a:srgbClr val="DAF1F1"/>
          </a:solidFill>
          <a:ln cap="flat" cmpd="sng" w="19050">
            <a:solidFill>
              <a:srgbClr val="8FD4D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500">
                <a:solidFill>
                  <a:schemeClr val="dk1"/>
                </a:solidFill>
                <a:latin typeface="Calibri"/>
                <a:ea typeface="Calibri"/>
                <a:cs typeface="Calibri"/>
                <a:sym typeface="Calibri"/>
              </a:rPr>
              <a:t>Previous experience:</a:t>
            </a:r>
            <a:endParaRPr b="1" sz="15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lang="en-US" sz="1500">
                <a:solidFill>
                  <a:schemeClr val="dk1"/>
                </a:solidFill>
                <a:latin typeface="Calibri"/>
                <a:ea typeface="Calibri"/>
                <a:cs typeface="Calibri"/>
                <a:sym typeface="Calibri"/>
              </a:rPr>
              <a:t>Has had a lovely dog</a:t>
            </a:r>
            <a:endParaRPr sz="1500">
              <a:solidFill>
                <a:schemeClr val="dk1"/>
              </a:solidFill>
              <a:latin typeface="Calibri"/>
              <a:ea typeface="Calibri"/>
              <a:cs typeface="Calibri"/>
              <a:sym typeface="Calibri"/>
            </a:endParaRPr>
          </a:p>
        </p:txBody>
      </p:sp>
      <p:sp>
        <p:nvSpPr>
          <p:cNvPr id="317" name="Google Shape;317;g3090d6ba962_0_214"/>
          <p:cNvSpPr/>
          <p:nvPr/>
        </p:nvSpPr>
        <p:spPr>
          <a:xfrm>
            <a:off x="7049163" y="5861375"/>
            <a:ext cx="2237700" cy="616200"/>
          </a:xfrm>
          <a:prstGeom prst="roundRect">
            <a:avLst>
              <a:gd fmla="val 16667" name="adj"/>
            </a:avLst>
          </a:prstGeom>
          <a:solidFill>
            <a:srgbClr val="F2CB85">
              <a:alpha val="30000"/>
            </a:srgbClr>
          </a:solidFill>
          <a:ln cap="flat" cmpd="sng" w="19050">
            <a:solidFill>
              <a:srgbClr val="F2CB8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500">
                <a:solidFill>
                  <a:schemeClr val="dk1"/>
                </a:solidFill>
                <a:latin typeface="Calibri"/>
                <a:ea typeface="Calibri"/>
                <a:cs typeface="Calibri"/>
                <a:sym typeface="Calibri"/>
              </a:rPr>
              <a:t>Previous experience:</a:t>
            </a:r>
            <a:endParaRPr b="1" sz="1500">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lang="en-US" sz="1500">
                <a:solidFill>
                  <a:schemeClr val="dk1"/>
                </a:solidFill>
                <a:latin typeface="Calibri"/>
                <a:ea typeface="Calibri"/>
                <a:cs typeface="Calibri"/>
                <a:sym typeface="Calibri"/>
              </a:rPr>
              <a:t>Has been bitten by a dog</a:t>
            </a:r>
            <a:endParaRPr sz="1500">
              <a:solidFill>
                <a:schemeClr val="dk1"/>
              </a:solidFill>
              <a:latin typeface="Calibri"/>
              <a:ea typeface="Calibri"/>
              <a:cs typeface="Calibri"/>
              <a:sym typeface="Calibri"/>
            </a:endParaRPr>
          </a:p>
        </p:txBody>
      </p:sp>
      <p:grpSp>
        <p:nvGrpSpPr>
          <p:cNvPr id="318" name="Google Shape;318;g3090d6ba962_0_214"/>
          <p:cNvGrpSpPr/>
          <p:nvPr/>
        </p:nvGrpSpPr>
        <p:grpSpPr>
          <a:xfrm>
            <a:off x="5006658" y="304005"/>
            <a:ext cx="2185247" cy="843836"/>
            <a:chOff x="4438180" y="2794964"/>
            <a:chExt cx="3281644" cy="1267211"/>
          </a:xfrm>
        </p:grpSpPr>
        <p:sp>
          <p:nvSpPr>
            <p:cNvPr id="319" name="Google Shape;319;g3090d6ba962_0_214"/>
            <p:cNvSpPr/>
            <p:nvPr/>
          </p:nvSpPr>
          <p:spPr>
            <a:xfrm>
              <a:off x="6452624"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g3090d6ba962_0_214"/>
            <p:cNvSpPr/>
            <p:nvPr/>
          </p:nvSpPr>
          <p:spPr>
            <a:xfrm flipH="1">
              <a:off x="4438180" y="2794964"/>
              <a:ext cx="1267200" cy="1267200"/>
            </a:xfrm>
            <a:prstGeom prst="flowChartDelay">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g3090d6ba962_0_214"/>
            <p:cNvSpPr/>
            <p:nvPr/>
          </p:nvSpPr>
          <p:spPr>
            <a:xfrm>
              <a:off x="5111075" y="2794975"/>
              <a:ext cx="1916400" cy="1267200"/>
            </a:xfrm>
            <a:prstGeom prst="rect">
              <a:avLst/>
            </a:prstGeom>
            <a:solidFill>
              <a:srgbClr val="00888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en-US" sz="1900">
                  <a:solidFill>
                    <a:schemeClr val="lt1"/>
                  </a:solidFill>
                  <a:latin typeface="Work Sans"/>
                  <a:ea typeface="Work Sans"/>
                  <a:cs typeface="Work Sans"/>
                  <a:sym typeface="Work Sans"/>
                </a:rPr>
                <a:t>Situation</a:t>
              </a:r>
              <a:endParaRPr b="1" i="0" sz="1900" u="none" cap="none" strike="noStrike">
                <a:solidFill>
                  <a:schemeClr val="lt1"/>
                </a:solidFill>
                <a:latin typeface="Work Sans"/>
                <a:ea typeface="Work Sans"/>
                <a:cs typeface="Work Sans"/>
                <a:sym typeface="Work Sans"/>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2019-01-23T07:32:06Z</dcterms:created>
  <dc:creator>SlideFactory</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47.0</vt:r8>
  </property>
</Properties>
</file>