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y="6858000" cx="12192000"/>
  <p:notesSz cx="7559675" cy="10691800"/>
  <p:embeddedFontLst>
    <p:embeddedFont>
      <p:font typeface="Work Sans Medium"/>
      <p:regular r:id="rId49"/>
      <p:bold r:id="rId50"/>
      <p:italic r:id="rId51"/>
      <p:boldItalic r:id="rId52"/>
    </p:embeddedFont>
    <p:embeddedFont>
      <p:font typeface="Work Sans"/>
      <p:regular r:id="rId53"/>
      <p:bold r:id="rId54"/>
      <p:italic r:id="rId55"/>
      <p:boldItalic r:id="rId56"/>
    </p:embeddedFont>
    <p:embeddedFont>
      <p:font typeface="Work Sans SemiBold"/>
      <p:regular r:id="rId57"/>
      <p:bold r:id="rId58"/>
      <p:italic r:id="rId59"/>
      <p:boldItalic r:id="rId60"/>
    </p:embeddedFont>
    <p:embeddedFont>
      <p:font typeface="Open Sans"/>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5" roundtripDataSignature="AMtx7mi4fKSDmMpqwvRPzrSVzqW9EJNlL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font" Target="fonts/WorkSansMedium-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penSans-bold.fntdata"/><Relationship Id="rId61" Type="http://schemas.openxmlformats.org/officeDocument/2006/relationships/font" Target="fonts/OpenSans-regular.fntdata"/><Relationship Id="rId20" Type="http://schemas.openxmlformats.org/officeDocument/2006/relationships/slide" Target="slides/slide15.xml"/><Relationship Id="rId64" Type="http://schemas.openxmlformats.org/officeDocument/2006/relationships/font" Target="fonts/OpenSans-boldItalic.fntdata"/><Relationship Id="rId63" Type="http://schemas.openxmlformats.org/officeDocument/2006/relationships/font" Target="fonts/OpenSans-italic.fntdata"/><Relationship Id="rId22" Type="http://schemas.openxmlformats.org/officeDocument/2006/relationships/slide" Target="slides/slide17.xml"/><Relationship Id="rId21" Type="http://schemas.openxmlformats.org/officeDocument/2006/relationships/slide" Target="slides/slide16.xml"/><Relationship Id="rId65"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WorkSansSemiBold-boldItalic.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WorkSansMedium-italic.fntdata"/><Relationship Id="rId50" Type="http://schemas.openxmlformats.org/officeDocument/2006/relationships/font" Target="fonts/WorkSansMedium-bold.fntdata"/><Relationship Id="rId53" Type="http://schemas.openxmlformats.org/officeDocument/2006/relationships/font" Target="fonts/WorkSans-regular.fntdata"/><Relationship Id="rId52" Type="http://schemas.openxmlformats.org/officeDocument/2006/relationships/font" Target="fonts/WorkSansMedium-boldItalic.fntdata"/><Relationship Id="rId11" Type="http://schemas.openxmlformats.org/officeDocument/2006/relationships/slide" Target="slides/slide6.xml"/><Relationship Id="rId55" Type="http://schemas.openxmlformats.org/officeDocument/2006/relationships/font" Target="fonts/WorkSans-italic.fntdata"/><Relationship Id="rId10" Type="http://schemas.openxmlformats.org/officeDocument/2006/relationships/slide" Target="slides/slide5.xml"/><Relationship Id="rId54" Type="http://schemas.openxmlformats.org/officeDocument/2006/relationships/font" Target="fonts/WorkSans-bold.fntdata"/><Relationship Id="rId13" Type="http://schemas.openxmlformats.org/officeDocument/2006/relationships/slide" Target="slides/slide8.xml"/><Relationship Id="rId57" Type="http://schemas.openxmlformats.org/officeDocument/2006/relationships/font" Target="fonts/WorkSansSemiBold-regular.fntdata"/><Relationship Id="rId12" Type="http://schemas.openxmlformats.org/officeDocument/2006/relationships/slide" Target="slides/slide7.xml"/><Relationship Id="rId56" Type="http://schemas.openxmlformats.org/officeDocument/2006/relationships/font" Target="fonts/WorkSans-boldItalic.fntdata"/><Relationship Id="rId15" Type="http://schemas.openxmlformats.org/officeDocument/2006/relationships/slide" Target="slides/slide10.xml"/><Relationship Id="rId59" Type="http://schemas.openxmlformats.org/officeDocument/2006/relationships/font" Target="fonts/WorkSansSemiBold-italic.fntdata"/><Relationship Id="rId14" Type="http://schemas.openxmlformats.org/officeDocument/2006/relationships/slide" Target="slides/slide9.xml"/><Relationship Id="rId58" Type="http://schemas.openxmlformats.org/officeDocument/2006/relationships/font" Target="fonts/WorkSansSemiBold-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entimeter.com/app/presentation/n/al2gbehr2364fvazfp5ign7qanbs35bg/edit"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5BYayFes784&amp;t=649s"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ieli.fi/wp-content/uploads/2021/12/mieli_climate_anxiety_30_10_2019.pdf"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[Things you need to know or do with the slide are written brackets.]</a:t>
            </a:r>
            <a:endParaRPr/>
          </a:p>
          <a:p>
            <a:pPr indent="0" lvl="0" marL="0" rtl="0" algn="l">
              <a:lnSpc>
                <a:spcPct val="100000"/>
              </a:lnSpc>
              <a:spcBef>
                <a:spcPts val="0"/>
              </a:spcBef>
              <a:spcAft>
                <a:spcPts val="0"/>
              </a:spcAft>
              <a:buSzPts val="1100"/>
              <a:buNone/>
            </a:pPr>
            <a:r>
              <a:rPr lang="en-US">
                <a:solidFill>
                  <a:schemeClr val="accent3"/>
                </a:solidFill>
              </a:rPr>
              <a:t>[Things you should do before showing the slide/slideshow are colored red. See pages 2, 7, 9, 10, 12, 42.]</a:t>
            </a:r>
            <a:endParaRPr>
              <a:solidFill>
                <a:schemeClr val="accent3"/>
              </a:solidFill>
            </a:endParaRPr>
          </a:p>
          <a:p>
            <a:pPr indent="0" lvl="0" marL="0" rtl="0" algn="l">
              <a:lnSpc>
                <a:spcPct val="100000"/>
              </a:lnSpc>
              <a:spcBef>
                <a:spcPts val="0"/>
              </a:spcBef>
              <a:spcAft>
                <a:spcPts val="0"/>
              </a:spcAft>
              <a:buSzPts val="1100"/>
              <a:buNone/>
            </a:pPr>
            <a:r>
              <a:rPr b="1" lang="en-US">
                <a:solidFill>
                  <a:schemeClr val="dk1"/>
                </a:solidFill>
              </a:rPr>
              <a:t>[Time per activity is in bold</a:t>
            </a:r>
            <a:r>
              <a:rPr b="1" lang="en-US">
                <a:solidFill>
                  <a:schemeClr val="dk1"/>
                </a:solidFill>
              </a:rPr>
              <a:t>.</a:t>
            </a:r>
            <a:r>
              <a:rPr b="1" lang="en-US">
                <a:solidFill>
                  <a:schemeClr val="dk1"/>
                </a:solidFill>
              </a:rPr>
              <a:t>]</a:t>
            </a:r>
            <a:endParaRPr b="1">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a:p>
            <a:pPr indent="0" lvl="0" marL="0" rtl="0" algn="l">
              <a:lnSpc>
                <a:spcPct val="100000"/>
              </a:lnSpc>
              <a:spcBef>
                <a:spcPts val="0"/>
              </a:spcBef>
              <a:spcAft>
                <a:spcPts val="0"/>
              </a:spcAft>
              <a:buSzPts val="1100"/>
              <a:buNone/>
            </a:pPr>
            <a:r>
              <a:rPr b="1" lang="en-US">
                <a:solidFill>
                  <a:srgbClr val="F25620"/>
                </a:solidFill>
              </a:rPr>
              <a:t>[Change the location and time of training on this slide!]</a:t>
            </a:r>
            <a:endParaRPr b="1">
              <a:solidFill>
                <a:srgbClr val="F25620"/>
              </a:solidFill>
            </a:endParaRPr>
          </a:p>
        </p:txBody>
      </p:sp>
      <p:sp>
        <p:nvSpPr>
          <p:cNvPr id="115" name="Google Shape;115;p1: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d3b5114961_0_31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accent3"/>
                </a:solidFill>
              </a:rPr>
              <a:t>[We recommend using Menti (www.mentimeter.com) or a similar online live feedback platform as an interactive method to engage all participants. This approach allows for asking questions and gathering opinions efficiently without consuming too much time. To use this solution, please sign up for Menti and guide participants on how to engage effectively. Alternatively, if it suits your needs better, you may opt to pose questions to the group using post-it notes and a board or flipchart to collect participants' responses.]</a:t>
            </a:r>
            <a:endParaRPr b="1">
              <a:solidFill>
                <a:schemeClr val="accent3"/>
              </a:solidFill>
            </a:endParaRPr>
          </a:p>
          <a:p>
            <a:pPr indent="0" lvl="0" marL="0" rtl="0" algn="l">
              <a:lnSpc>
                <a:spcPct val="100000"/>
              </a:lnSpc>
              <a:spcBef>
                <a:spcPts val="0"/>
              </a:spcBef>
              <a:spcAft>
                <a:spcPts val="0"/>
              </a:spcAft>
              <a:buSzPts val="1100"/>
              <a:buNone/>
            </a:pPr>
            <a:r>
              <a:t/>
            </a:r>
            <a:endParaRPr b="1">
              <a:solidFill>
                <a:schemeClr val="accent3"/>
              </a:solidFill>
            </a:endParaRPr>
          </a:p>
          <a:p>
            <a:pPr indent="0" lvl="0" marL="0" rtl="0" algn="l">
              <a:lnSpc>
                <a:spcPct val="100000"/>
              </a:lnSpc>
              <a:spcBef>
                <a:spcPts val="0"/>
              </a:spcBef>
              <a:spcAft>
                <a:spcPts val="0"/>
              </a:spcAft>
              <a:buSzPts val="1100"/>
              <a:buNone/>
            </a:pPr>
            <a:r>
              <a:rPr b="1" lang="en-US">
                <a:solidFill>
                  <a:schemeClr val="accent3"/>
                </a:solidFill>
              </a:rPr>
              <a:t>Here is a pre-prepared Menti slides with 9 interactive question moments suggested in the following script. To use it, open the link, sign up in Menti and copy the presentation to your account:</a:t>
            </a:r>
            <a:endParaRPr b="1">
              <a:solidFill>
                <a:schemeClr val="accent3"/>
              </a:solidFill>
            </a:endParaRPr>
          </a:p>
          <a:p>
            <a:pPr indent="0" lvl="0" marL="0" rtl="0" algn="l">
              <a:lnSpc>
                <a:spcPct val="115000"/>
              </a:lnSpc>
              <a:spcBef>
                <a:spcPts val="0"/>
              </a:spcBef>
              <a:spcAft>
                <a:spcPts val="0"/>
              </a:spcAft>
              <a:buClr>
                <a:schemeClr val="dk1"/>
              </a:buClr>
              <a:buSzPts val="1100"/>
              <a:buFont typeface="Arial"/>
              <a:buNone/>
            </a:pPr>
            <a:r>
              <a:rPr lang="en-US" sz="1200" u="sng">
                <a:solidFill>
                  <a:srgbClr val="1155CC"/>
                </a:solidFill>
                <a:hlinkClick r:id="rId2">
                  <a:extLst>
                    <a:ext uri="{A12FA001-AC4F-418D-AE19-62706E023703}">
                      <ahyp:hlinkClr val="tx"/>
                    </a:ext>
                  </a:extLst>
                </a:hlinkClick>
              </a:rPr>
              <a:t>https://www.mentimeter.com/app/presentation/n/al2gbehr2364fvazfp5ign7qanbs35bg/edit</a:t>
            </a:r>
            <a:r>
              <a:rPr lang="en-US" sz="1200">
                <a:solidFill>
                  <a:schemeClr val="dk1"/>
                </a:solidFill>
              </a:rPr>
              <a:t>  </a:t>
            </a:r>
            <a:endParaRPr b="1">
              <a:solidFill>
                <a:schemeClr val="accent3"/>
              </a:solidFill>
            </a:endParaRPr>
          </a:p>
          <a:p>
            <a:pPr indent="0" lvl="0" marL="0" rtl="0" algn="l">
              <a:lnSpc>
                <a:spcPct val="100000"/>
              </a:lnSpc>
              <a:spcBef>
                <a:spcPts val="0"/>
              </a:spcBef>
              <a:spcAft>
                <a:spcPts val="0"/>
              </a:spcAft>
              <a:buSzPts val="1100"/>
              <a:buNone/>
            </a:pPr>
            <a:r>
              <a:t/>
            </a:r>
            <a:endParaRPr b="1">
              <a:solidFill>
                <a:schemeClr val="accent3"/>
              </a:solidFill>
            </a:endParaRPr>
          </a:p>
          <a:p>
            <a:pPr indent="0" lvl="0" marL="0" rtl="0" algn="l">
              <a:lnSpc>
                <a:spcPct val="100000"/>
              </a:lnSpc>
              <a:spcBef>
                <a:spcPts val="0"/>
              </a:spcBef>
              <a:spcAft>
                <a:spcPts val="0"/>
              </a:spcAft>
              <a:buSzPts val="1100"/>
              <a:buNone/>
            </a:pPr>
            <a:r>
              <a:rPr lang="en-US">
                <a:solidFill>
                  <a:schemeClr val="dk1"/>
                </a:solidFill>
              </a:rPr>
              <a:t>[Writing down the highlights – </a:t>
            </a:r>
            <a:r>
              <a:rPr b="1" lang="en-US">
                <a:solidFill>
                  <a:schemeClr val="dk1"/>
                </a:solidFill>
              </a:rPr>
              <a:t>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[Looking at the answers and discussing – </a:t>
            </a:r>
            <a:r>
              <a:rPr b="1" lang="en-US">
                <a:solidFill>
                  <a:schemeClr val="dk1"/>
                </a:solidFill>
              </a:rPr>
              <a:t>7–10 min</a:t>
            </a:r>
            <a:r>
              <a:rPr lang="en-US">
                <a:solidFill>
                  <a:schemeClr val="dk1"/>
                </a:solidFill>
              </a:rPr>
              <a:t>]</a:t>
            </a:r>
            <a:endParaRPr>
              <a:solidFill>
                <a:schemeClr val="dk1"/>
              </a:solidFill>
            </a:endParaRPr>
          </a:p>
        </p:txBody>
      </p:sp>
      <p:sp>
        <p:nvSpPr>
          <p:cNvPr id="310" name="Google Shape;310;g2d3b5114961_0_31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d3b5114961_0_32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[The opening slide for Theoretical Session 1.3. ]</a:t>
            </a:r>
            <a:endParaRPr>
              <a:solidFill>
                <a:schemeClr val="dk1"/>
              </a:solidFill>
            </a:endParaRPr>
          </a:p>
        </p:txBody>
      </p:sp>
      <p:sp>
        <p:nvSpPr>
          <p:cNvPr id="321" name="Google Shape;321;g2d3b5114961_0_32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2d3b5114961_0_44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2d3b5114961_0_447: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[Conduct a Method-exercise: either </a:t>
            </a:r>
            <a:r>
              <a:rPr b="1" lang="en-US">
                <a:solidFill>
                  <a:schemeClr val="dk1"/>
                </a:solidFill>
              </a:rPr>
              <a:t>Imagining Emotions</a:t>
            </a:r>
            <a:r>
              <a:rPr lang="en-US">
                <a:solidFill>
                  <a:schemeClr val="dk1"/>
                </a:solidFill>
              </a:rPr>
              <a:t> or </a:t>
            </a:r>
            <a:r>
              <a:rPr b="1" lang="en-US">
                <a:solidFill>
                  <a:schemeClr val="dk1"/>
                </a:solidFill>
              </a:rPr>
              <a:t>Slow Breathing With Prolonged Exhalations</a:t>
            </a:r>
            <a:r>
              <a:rPr lang="en-US">
                <a:solidFill>
                  <a:schemeClr val="dk1"/>
                </a:solidFill>
              </a:rPr>
              <a:t>. </a:t>
            </a:r>
            <a:r>
              <a:rPr lang="en-US">
                <a:solidFill>
                  <a:schemeClr val="accent3"/>
                </a:solidFill>
              </a:rPr>
              <a:t>Find the descriptions for them in the training programme </a:t>
            </a:r>
            <a:r>
              <a:rPr lang="en-US">
                <a:solidFill>
                  <a:srgbClr val="F25620"/>
                </a:solidFill>
              </a:rPr>
              <a:t>and prepare for it</a:t>
            </a:r>
            <a:r>
              <a:rPr lang="en-US">
                <a:solidFill>
                  <a:schemeClr val="dk1"/>
                </a:solidFill>
              </a:rPr>
              <a:t>.]</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d3b5114961_0_47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d3b5114961_0_47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[Ask this question </a:t>
            </a:r>
            <a:r>
              <a:rPr b="1" lang="en-US"/>
              <a:t>in Menti</a:t>
            </a:r>
            <a:r>
              <a:rPr lang="en-US"/>
              <a:t> – </a:t>
            </a:r>
            <a:r>
              <a:rPr b="1" lang="en-US"/>
              <a:t>1 min</a:t>
            </a:r>
            <a:r>
              <a:rPr lang="en-US"/>
              <a:t>]</a:t>
            </a:r>
            <a:endParaRPr/>
          </a:p>
          <a:p>
            <a:pPr indent="0" lvl="0" marL="0" rtl="0" algn="l">
              <a:spcBef>
                <a:spcPts val="0"/>
              </a:spcBef>
              <a:spcAft>
                <a:spcPts val="0"/>
              </a:spcAft>
              <a:buNone/>
            </a:pPr>
            <a:r>
              <a:rPr lang="en-US"/>
              <a:t>[Look at the answers and conclude what the group’s experience is. Have a short discussion if it’s coming up –</a:t>
            </a:r>
            <a:r>
              <a:rPr b="1" lang="en-US"/>
              <a:t> 3 min</a:t>
            </a:r>
            <a:r>
              <a:rPr lang="en-US"/>
              <a:t>]</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d3b5114961_0_48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2d3b5114961_0_48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[Click and take apart what each word in the specific phrase “climate anxiety” refers to.]</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In the term “climate anxiety”, “climate” refers to climate change, ecological crisis, degradation of environment, pollution etc. </a:t>
            </a:r>
            <a:endParaRPr>
              <a:solidFill>
                <a:schemeClr val="dk1"/>
              </a:solidFill>
            </a:endParaRPr>
          </a:p>
          <a:p>
            <a:pPr indent="0" lvl="0" marL="0" rtl="0" algn="l">
              <a:spcBef>
                <a:spcPts val="0"/>
              </a:spcBef>
              <a:spcAft>
                <a:spcPts val="0"/>
              </a:spcAft>
              <a:buNone/>
            </a:pPr>
            <a:r>
              <a:rPr lang="en-US">
                <a:solidFill>
                  <a:schemeClr val="dk1"/>
                </a:solidFill>
              </a:rPr>
              <a:t>“Anxiety” represents here fear, worry, anger, distress, grief, guilt, hopelessness, depression, contempt, desperation, shame… (Marczak 2023) </a:t>
            </a:r>
            <a:endParaRPr>
              <a:solidFill>
                <a:schemeClr val="dk1"/>
              </a:solidFill>
            </a:endParaRPr>
          </a:p>
          <a:p>
            <a:pPr indent="0" lvl="0" marL="0" rtl="0" algn="l">
              <a:spcBef>
                <a:spcPts val="0"/>
              </a:spcBef>
              <a:spcAft>
                <a:spcPts val="0"/>
              </a:spcAft>
              <a:buNone/>
            </a:pPr>
            <a:r>
              <a:rPr lang="en-US">
                <a:solidFill>
                  <a:schemeClr val="dk1"/>
                </a:solidFill>
              </a:rPr>
              <a:t>But also a little bit of hope, belonging, togetherness, pride, etc. (Pihkala 2022) </a:t>
            </a:r>
            <a:endParaRPr>
              <a:solidFill>
                <a:schemeClr val="dk1"/>
              </a:solidFill>
            </a:endParaRPr>
          </a:p>
          <a:p>
            <a:pPr indent="0" lvl="0" marL="0" rtl="0" algn="l">
              <a:spcBef>
                <a:spcPts val="0"/>
              </a:spcBef>
              <a:spcAft>
                <a:spcPts val="0"/>
              </a:spcAft>
              <a:buNone/>
            </a:pPr>
            <a:r>
              <a:rPr lang="en-US">
                <a:solidFill>
                  <a:schemeClr val="dk1"/>
                </a:solidFill>
              </a:rPr>
              <a:t>Also could be “existential anxiety”, a mental state related to being human and wrestling with fundamental questions in life. (Pihkala 2020) </a:t>
            </a:r>
            <a:endParaRPr>
              <a:solidFill>
                <a:schemeClr val="dk1"/>
              </a:solidFill>
            </a:endParaRPr>
          </a:p>
          <a:p>
            <a:pPr indent="0" lvl="0" marL="0" rtl="0" algn="l">
              <a:spcBef>
                <a:spcPts val="0"/>
              </a:spcBef>
              <a:spcAft>
                <a:spcPts val="0"/>
              </a:spcAft>
              <a:buNone/>
            </a:pPr>
            <a:r>
              <a:rPr lang="en-US">
                <a:solidFill>
                  <a:schemeClr val="dk1"/>
                </a:solidFill>
              </a:rPr>
              <a:t>It is important to note that "anxiety" in this context does not strictly align with clinical definitions; rather, "climate anxiety" represents a broader array of emotional responses to climate-related emotions with anxiety being just one component.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2d3b5114961_0_50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2d3b5114961_0_509: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[Read out loud the definition]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2d3b5114961_0_52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2d3b5114961_0_521: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the characteristics of climate anxiety, weaving in extra information from the notes below]</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It is important to understand that climate anxiety is a </a:t>
            </a:r>
            <a:r>
              <a:rPr b="1" lang="en-US">
                <a:solidFill>
                  <a:schemeClr val="dk1"/>
                </a:solidFill>
              </a:rPr>
              <a:t>normal and natural adaptation response</a:t>
            </a:r>
            <a:r>
              <a:rPr lang="en-US">
                <a:solidFill>
                  <a:schemeClr val="dk1"/>
                </a:solidFill>
              </a:rPr>
              <a:t> to the dangerous changes in Earth’s climate and ecosystems. </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It is not possible to have a behavior-changing reaction to something without awareness and understanding. It is necessary to</a:t>
            </a:r>
            <a:r>
              <a:rPr b="1" lang="en-US">
                <a:solidFill>
                  <a:schemeClr val="dk1"/>
                </a:solidFill>
              </a:rPr>
              <a:t> possess a structured and systemic worldview</a:t>
            </a:r>
            <a:r>
              <a:rPr lang="en-US">
                <a:solidFill>
                  <a:schemeClr val="dk1"/>
                </a:solidFill>
              </a:rPr>
              <a:t> to </a:t>
            </a:r>
            <a:r>
              <a:rPr b="1" lang="en-US">
                <a:solidFill>
                  <a:schemeClr val="dk1"/>
                </a:solidFill>
              </a:rPr>
              <a:t>comprehend the impact of climate change</a:t>
            </a:r>
            <a:r>
              <a:rPr lang="en-US">
                <a:solidFill>
                  <a:schemeClr val="dk1"/>
                </a:solidFill>
              </a:rPr>
              <a:t> on the future of humanity (Arro 2021).</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Climate anxiety is </a:t>
            </a:r>
            <a:r>
              <a:rPr b="1" lang="en-US">
                <a:solidFill>
                  <a:schemeClr val="dk1"/>
                </a:solidFill>
              </a:rPr>
              <a:t>not pathological</a:t>
            </a:r>
            <a:r>
              <a:rPr lang="en-US">
                <a:solidFill>
                  <a:schemeClr val="dk1"/>
                </a:solidFill>
              </a:rPr>
              <a:t>. </a:t>
            </a:r>
            <a:br>
              <a:rPr lang="en-US">
                <a:solidFill>
                  <a:schemeClr val="dk1"/>
                </a:solidFill>
              </a:rPr>
            </a:br>
            <a:r>
              <a:rPr lang="en-US">
                <a:solidFill>
                  <a:schemeClr val="dk1"/>
                </a:solidFill>
              </a:rPr>
              <a:t>A person experiencing climate anxiety may or may not have other forms of anxiety that can be medically diagnosed. </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Climate anxiety is rooted in external circumstances – it could be described as </a:t>
            </a:r>
            <a:r>
              <a:rPr b="1" lang="en-US">
                <a:solidFill>
                  <a:schemeClr val="dk1"/>
                </a:solidFill>
              </a:rPr>
              <a:t>inability to solve the problem at an individual level</a:t>
            </a:r>
            <a:r>
              <a:rPr lang="en-US">
                <a:solidFill>
                  <a:schemeClr val="dk1"/>
                </a:solidFill>
              </a:rPr>
              <a:t> or to even </a:t>
            </a:r>
            <a:r>
              <a:rPr b="1" lang="en-US">
                <a:solidFill>
                  <a:schemeClr val="dk1"/>
                </a:solidFill>
              </a:rPr>
              <a:t>contain the massiveness of the crisis in one’s mind</a:t>
            </a:r>
            <a:r>
              <a:rPr lang="en-US">
                <a:solidFill>
                  <a:schemeClr val="dk1"/>
                </a:solidFill>
              </a:rPr>
              <a:t> – sometimes called a hyperobject. (</a:t>
            </a:r>
            <a:r>
              <a:rPr i="1" lang="en-US">
                <a:solidFill>
                  <a:schemeClr val="dk1"/>
                </a:solidFill>
              </a:rPr>
              <a:t>Definition to hyperobject: An object or event whose dimensions in space and time are massive in relation to a human life. More examples: black hole, the Amazon rainforest, uranium, the Solar System.  (you </a:t>
            </a:r>
            <a:r>
              <a:rPr i="1" lang="en-US">
                <a:solidFill>
                  <a:schemeClr val="dk1"/>
                </a:solidFill>
              </a:rPr>
              <a:t>don't</a:t>
            </a:r>
            <a:r>
              <a:rPr i="1" lang="en-US">
                <a:solidFill>
                  <a:schemeClr val="dk1"/>
                </a:solidFill>
              </a:rPr>
              <a:t> need to define it to participants, just be ready to answer when somebody asks). </a:t>
            </a:r>
            <a:r>
              <a:rPr lang="en-US">
                <a:solidFill>
                  <a:schemeClr val="dk1"/>
                </a:solidFill>
              </a:rPr>
              <a:t>(von Gal 2024)</a:t>
            </a:r>
            <a:r>
              <a:rPr i="1" lang="en-US">
                <a:solidFill>
                  <a:schemeClr val="dk1"/>
                </a:solidFill>
              </a:rPr>
              <a:t> </a:t>
            </a:r>
            <a:endParaRPr i="1">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All in all: Climate anxiety is a </a:t>
            </a:r>
            <a:r>
              <a:rPr b="1" lang="en-US">
                <a:solidFill>
                  <a:schemeClr val="dk1"/>
                </a:solidFill>
              </a:rPr>
              <a:t>sign of one’s connection to the world</a:t>
            </a:r>
            <a:r>
              <a:rPr lang="en-US">
                <a:solidFill>
                  <a:schemeClr val="dk1"/>
                </a:solidFill>
              </a:rPr>
              <a:t>. It is a normal reaction to the injustices being inflicted upon the planet and its living creatures. It is a natural reaction to the injustices and suffering inflicted on the planet and its inhabitants. This connection evokes the awareness and sense of responsibility necessary to address environmental and justice issues. </a:t>
            </a:r>
            <a:endParaRPr>
              <a:solidFill>
                <a:schemeClr val="dk1"/>
              </a:solidFill>
            </a:endParaRPr>
          </a:p>
          <a:p>
            <a:pPr indent="0" lvl="0" marL="457200" rtl="0" algn="l">
              <a:spcBef>
                <a:spcPts val="0"/>
              </a:spcBef>
              <a:spcAft>
                <a:spcPts val="0"/>
              </a:spcAft>
              <a:buNone/>
            </a:pPr>
            <a:r>
              <a:rPr lang="en-US">
                <a:solidFill>
                  <a:schemeClr val="dk1"/>
                </a:solidFill>
              </a:rPr>
              <a:t>To healthily feel, recognize, and accept emotions is possible only when there is a functional connection between one’s emotions and the body. This includes caring for oneself as well as considering and caring for other living beings and ecosystems.</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2d3b5114961_0_53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2d3b5114961_0_53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[Different phrases have been used to describe climate anxiety. Read them out loud and explain further:]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All these terms </a:t>
            </a:r>
            <a:r>
              <a:rPr lang="en-US">
                <a:solidFill>
                  <a:schemeClr val="dk1"/>
                </a:solidFill>
              </a:rPr>
              <a:t>are different parts of</a:t>
            </a:r>
            <a:r>
              <a:rPr lang="en-US">
                <a:solidFill>
                  <a:schemeClr val="dk1"/>
                </a:solidFill>
              </a:rPr>
              <a:t> climate emotions. </a:t>
            </a:r>
            <a:br>
              <a:rPr lang="en-US">
                <a:solidFill>
                  <a:schemeClr val="dk1"/>
                </a:solidFill>
              </a:rPr>
            </a:br>
            <a:r>
              <a:rPr lang="en-US">
                <a:solidFill>
                  <a:schemeClr val="dk1"/>
                </a:solidFill>
              </a:rPr>
              <a:t>Although </a:t>
            </a:r>
            <a:r>
              <a:rPr b="1" lang="en-US">
                <a:solidFill>
                  <a:schemeClr val="dk1"/>
                </a:solidFill>
              </a:rPr>
              <a:t>we are using the term “climate anxiety” to reach more people and give the term more weight and urgency</a:t>
            </a:r>
            <a:r>
              <a:rPr lang="en-US">
                <a:solidFill>
                  <a:schemeClr val="dk1"/>
                </a:solidFill>
              </a:rPr>
              <a:t>, all the terms with nuances mean in essence the same thing. </a:t>
            </a:r>
            <a:br>
              <a:rPr lang="en-US">
                <a:solidFill>
                  <a:schemeClr val="dk1"/>
                </a:solidFill>
              </a:rPr>
            </a:br>
            <a:r>
              <a:rPr lang="en-US">
                <a:solidFill>
                  <a:schemeClr val="dk1"/>
                </a:solidFill>
              </a:rPr>
              <a:t>We are still developing a term that would accurately represent the experience that in this training, we call “climate anxiety”. </a:t>
            </a:r>
            <a:endParaRPr>
              <a:solidFill>
                <a:schemeClr val="dk1"/>
              </a:solidFill>
            </a:endParaRPr>
          </a:p>
          <a:p>
            <a:pPr indent="0" lvl="0" marL="0" rtl="0" algn="l">
              <a:spcBef>
                <a:spcPts val="0"/>
              </a:spcBef>
              <a:spcAft>
                <a:spcPts val="0"/>
              </a:spcAft>
              <a:buNone/>
            </a:pPr>
            <a:br>
              <a:rPr lang="en-US">
                <a:solidFill>
                  <a:schemeClr val="dk1"/>
                </a:solidFill>
              </a:rPr>
            </a:br>
            <a:r>
              <a:rPr lang="en-US">
                <a:solidFill>
                  <a:schemeClr val="dk1"/>
                </a:solidFill>
              </a:rPr>
              <a:t>It is important to be aware what word we are using because </a:t>
            </a:r>
            <a:r>
              <a:rPr b="1" lang="en-US">
                <a:solidFill>
                  <a:schemeClr val="dk1"/>
                </a:solidFill>
              </a:rPr>
              <a:t>when using the word “anxiety”, it can provoke more anxiety.</a:t>
            </a:r>
            <a:r>
              <a:rPr lang="en-US">
                <a:solidFill>
                  <a:schemeClr val="dk1"/>
                </a:solidFill>
              </a:rPr>
              <a:t> </a:t>
            </a:r>
            <a:endParaRPr>
              <a:solidFill>
                <a:schemeClr val="dk1"/>
              </a:solidFill>
            </a:endParaRPr>
          </a:p>
          <a:p>
            <a:pPr indent="0" lvl="0" marL="0" rtl="0" algn="l">
              <a:spcBef>
                <a:spcPts val="0"/>
              </a:spcBef>
              <a:spcAft>
                <a:spcPts val="0"/>
              </a:spcAft>
              <a:buNone/>
            </a:pPr>
            <a:r>
              <a:rPr lang="en-US">
                <a:solidFill>
                  <a:schemeClr val="dk1"/>
                </a:solidFill>
              </a:rPr>
              <a:t>Keep in mind it might not be beneficial to say to a young person that “...a lot of what you share refers to climate anxiety…”  when they share different emotions related to climate. </a:t>
            </a:r>
            <a:endParaRPr>
              <a:solidFill>
                <a:schemeClr val="dk1"/>
              </a:solidFill>
            </a:endParaRPr>
          </a:p>
          <a:p>
            <a:pPr indent="0" lvl="0" marL="0" rtl="0" algn="l">
              <a:spcBef>
                <a:spcPts val="0"/>
              </a:spcBef>
              <a:spcAft>
                <a:spcPts val="0"/>
              </a:spcAft>
              <a:buNone/>
            </a:pPr>
            <a:r>
              <a:rPr lang="en-US">
                <a:solidFill>
                  <a:schemeClr val="dk1"/>
                </a:solidFill>
              </a:rPr>
              <a:t>According to an Estonian human development report – </a:t>
            </a:r>
            <a:r>
              <a:rPr b="1" lang="en-US">
                <a:solidFill>
                  <a:schemeClr val="dk1"/>
                </a:solidFill>
              </a:rPr>
              <a:t>the term “climate worry” is more empowering a</a:t>
            </a:r>
            <a:r>
              <a:rPr b="1" lang="en-US">
                <a:solidFill>
                  <a:schemeClr val="dk1"/>
                </a:solidFill>
              </a:rPr>
              <a:t>nd</a:t>
            </a:r>
            <a:r>
              <a:rPr b="1" lang="en-US">
                <a:solidFill>
                  <a:schemeClr val="dk1"/>
                </a:solidFill>
              </a:rPr>
              <a:t> connecting than the term “climate anxiety”</a:t>
            </a:r>
            <a:r>
              <a:rPr lang="en-US">
                <a:solidFill>
                  <a:schemeClr val="dk1"/>
                </a:solidFill>
              </a:rPr>
              <a:t>, which leaves space for interpretation that emotions are personal and not related to a real life danger (Estonian Human Development Report 2023).  </a:t>
            </a:r>
            <a:endParaRPr>
              <a:solidFill>
                <a:schemeClr val="dk1"/>
              </a:solidFill>
            </a:endParaRPr>
          </a:p>
          <a:p>
            <a:pPr indent="0" lvl="0" marL="0" rtl="0" algn="l">
              <a:spcBef>
                <a:spcPts val="0"/>
              </a:spcBef>
              <a:spcAft>
                <a:spcPts val="0"/>
              </a:spcAft>
              <a:buNone/>
            </a:pPr>
            <a:r>
              <a:rPr lang="en-US">
                <a:solidFill>
                  <a:schemeClr val="dk1"/>
                </a:solidFill>
              </a:rPr>
              <a:t>When we talk about climate related emotions, </a:t>
            </a:r>
            <a:r>
              <a:rPr b="1" lang="en-US">
                <a:solidFill>
                  <a:schemeClr val="dk1"/>
                </a:solidFill>
              </a:rPr>
              <a:t>the feelings are coming from a real-life stressor and are not individual mental health issue like may be presumed.</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2d3b5114961_0_55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25" name="Google Shape;525;g2d3b5114961_0_550: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[Ask from the group. Let participants name emotions out loud.]</a:t>
            </a:r>
            <a:endParaRPr/>
          </a:p>
          <a:p>
            <a:pPr indent="0" lvl="0" marL="0" rtl="0" algn="l">
              <a:spcBef>
                <a:spcPts val="0"/>
              </a:spcBef>
              <a:spcAft>
                <a:spcPts val="0"/>
              </a:spcAft>
              <a:buNone/>
            </a:pPr>
            <a:r>
              <a:rPr b="1" lang="en-US"/>
              <a:t>[1 min]</a:t>
            </a: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d3b5114961_0_55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32" name="Google Shape;532;g2d3b5114961_0_55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According to recent studies, young people have named these emotions the most.</a:t>
            </a:r>
            <a:endParaRPr>
              <a:solidFill>
                <a:schemeClr val="dk1"/>
              </a:solidFill>
            </a:endParaRPr>
          </a:p>
          <a:p>
            <a:pPr indent="0" lvl="0" marL="0" rtl="0" algn="l">
              <a:spcBef>
                <a:spcPts val="0"/>
              </a:spcBef>
              <a:spcAft>
                <a:spcPts val="0"/>
              </a:spcAft>
              <a:buNone/>
            </a:pPr>
            <a:r>
              <a:rPr lang="en-US">
                <a:solidFill>
                  <a:schemeClr val="dk1"/>
                </a:solidFill>
              </a:rPr>
              <a:t>[Read them out loud.]</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d3b5114961_0_1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d3b5114961_0_1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accent3"/>
                </a:solidFill>
              </a:rPr>
              <a:t>[Change your name on the slide + right-click on the image → Replace image → add your own portrait photo!]</a:t>
            </a:r>
            <a:endParaRPr>
              <a:solidFill>
                <a:schemeClr val="accent3"/>
              </a:solidFill>
            </a:endParaRPr>
          </a:p>
          <a:p>
            <a:pPr indent="0" lvl="0" marL="0" rtl="0" algn="l">
              <a:spcBef>
                <a:spcPts val="0"/>
              </a:spcBef>
              <a:spcAft>
                <a:spcPts val="0"/>
              </a:spcAft>
              <a:buNone/>
            </a:pPr>
            <a:r>
              <a:rPr lang="en-US">
                <a:solidFill>
                  <a:schemeClr val="dk1"/>
                </a:solidFill>
              </a:rPr>
              <a:t>[Introduce yourself quickly –</a:t>
            </a:r>
            <a:r>
              <a:rPr b="1" lang="en-US">
                <a:solidFill>
                  <a:schemeClr val="dk1"/>
                </a:solidFill>
              </a:rPr>
              <a:t> 2 min</a:t>
            </a:r>
            <a:r>
              <a:rPr lang="en-US">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Say hello, thank everyone for coming and being open to support youth with climate anxiety.</a:t>
            </a:r>
            <a:endParaRPr>
              <a:solidFill>
                <a:schemeClr val="dk1"/>
              </a:solidFill>
            </a:endParaRPr>
          </a:p>
          <a:p>
            <a:pPr indent="-298450" lvl="0" marL="457200" rtl="0" algn="l">
              <a:spcBef>
                <a:spcPts val="0"/>
              </a:spcBef>
              <a:spcAft>
                <a:spcPts val="0"/>
              </a:spcAft>
              <a:buSzPts val="1100"/>
              <a:buChar char="-"/>
            </a:pPr>
            <a:r>
              <a:rPr lang="en-US"/>
              <a:t>Who are you?</a:t>
            </a:r>
            <a:endParaRPr/>
          </a:p>
          <a:p>
            <a:pPr indent="-298450" lvl="0" marL="457200" rtl="0" algn="l">
              <a:spcBef>
                <a:spcPts val="0"/>
              </a:spcBef>
              <a:spcAft>
                <a:spcPts val="0"/>
              </a:spcAft>
              <a:buSzPts val="1100"/>
              <a:buChar char="-"/>
            </a:pPr>
            <a:r>
              <a:rPr lang="en-US"/>
              <a:t>What kind of work experience you have?</a:t>
            </a:r>
            <a:endParaRPr/>
          </a:p>
          <a:p>
            <a:pPr indent="-298450" lvl="0" marL="457200" rtl="0" algn="l">
              <a:spcBef>
                <a:spcPts val="0"/>
              </a:spcBef>
              <a:spcAft>
                <a:spcPts val="0"/>
              </a:spcAft>
              <a:buSzPts val="1100"/>
              <a:buChar char="-"/>
            </a:pPr>
            <a:r>
              <a:rPr lang="en-US"/>
              <a:t>Why are you doing this training?</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d3b5114961_0_60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2d3b5114961_0_60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This wheel of climate emotions is developed from the research of </a:t>
            </a:r>
            <a:r>
              <a:rPr b="1" lang="en-US">
                <a:solidFill>
                  <a:schemeClr val="dk1"/>
                </a:solidFill>
              </a:rPr>
              <a:t>Panu Pihkala</a:t>
            </a:r>
            <a:r>
              <a:rPr lang="en-US">
                <a:solidFill>
                  <a:schemeClr val="dk1"/>
                </a:solidFill>
              </a:rPr>
              <a:t> who is an Finnish expert of interdisciplinary research about eco-anxiety. </a:t>
            </a:r>
            <a:endParaRPr>
              <a:solidFill>
                <a:schemeClr val="dk1"/>
              </a:solidFill>
            </a:endParaRPr>
          </a:p>
          <a:p>
            <a:pPr indent="0" lvl="0" marL="0" rtl="0" algn="l">
              <a:spcBef>
                <a:spcPts val="0"/>
              </a:spcBef>
              <a:spcAft>
                <a:spcPts val="0"/>
              </a:spcAft>
              <a:buNone/>
            </a:pPr>
            <a:r>
              <a:rPr b="1" lang="en-US">
                <a:solidFill>
                  <a:schemeClr val="dk1"/>
                </a:solidFill>
              </a:rPr>
              <a:t>Here are 27 emotions related to climate anxiety,</a:t>
            </a:r>
            <a:r>
              <a:rPr lang="en-US">
                <a:solidFill>
                  <a:schemeClr val="dk1"/>
                </a:solidFill>
              </a:rPr>
              <a:t> categorized into </a:t>
            </a:r>
            <a:r>
              <a:rPr b="1" lang="en-US">
                <a:solidFill>
                  <a:schemeClr val="dk1"/>
                </a:solidFill>
              </a:rPr>
              <a:t>4 main groups</a:t>
            </a:r>
            <a:r>
              <a:rPr lang="en-US">
                <a:solidFill>
                  <a:schemeClr val="dk1"/>
                </a:solidFill>
              </a:rPr>
              <a:t>: anger, sadness, fear and positivity. </a:t>
            </a:r>
            <a:endParaRPr>
              <a:solidFill>
                <a:schemeClr val="dk1"/>
              </a:solidFill>
            </a:endParaRPr>
          </a:p>
          <a:p>
            <a:pPr indent="0" lvl="0" marL="0" rtl="0" algn="l">
              <a:spcBef>
                <a:spcPts val="0"/>
              </a:spcBef>
              <a:spcAft>
                <a:spcPts val="0"/>
              </a:spcAft>
              <a:buNone/>
            </a:pPr>
            <a:r>
              <a:rPr lang="en-US">
                <a:solidFill>
                  <a:schemeClr val="dk1"/>
                </a:solidFill>
              </a:rPr>
              <a:t>This wheel is a tool helps people understand and navigate in climate related emotions while it is not complete ressource. </a:t>
            </a:r>
            <a:endParaRPr>
              <a:solidFill>
                <a:schemeClr val="dk1"/>
              </a:solidFill>
            </a:endParaRPr>
          </a:p>
          <a:p>
            <a:pPr indent="0" lvl="0" marL="0" rtl="0" algn="l">
              <a:spcBef>
                <a:spcPts val="0"/>
              </a:spcBef>
              <a:spcAft>
                <a:spcPts val="0"/>
              </a:spcAft>
              <a:buNone/>
            </a:pPr>
            <a:r>
              <a:rPr lang="en-US">
                <a:solidFill>
                  <a:schemeClr val="dk1"/>
                </a:solidFill>
              </a:rPr>
              <a:t>You can also see that </a:t>
            </a:r>
            <a:r>
              <a:rPr b="1" lang="en-US">
                <a:solidFill>
                  <a:schemeClr val="dk1"/>
                </a:solidFill>
              </a:rPr>
              <a:t>there are positive emotions</a:t>
            </a:r>
            <a:r>
              <a:rPr lang="en-US">
                <a:solidFill>
                  <a:schemeClr val="dk1"/>
                </a:solidFill>
              </a:rPr>
              <a:t> regarding climate change. Those emotions </a:t>
            </a:r>
            <a:r>
              <a:rPr lang="en-US">
                <a:solidFill>
                  <a:schemeClr val="dk1"/>
                </a:solidFill>
              </a:rPr>
              <a:t>often </a:t>
            </a:r>
            <a:r>
              <a:rPr lang="en-US">
                <a:solidFill>
                  <a:schemeClr val="dk1"/>
                </a:solidFill>
              </a:rPr>
              <a:t>come from taking action, having community and being together in this situation.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2d3b5114961_0_61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2d3b5114961_0_61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Climate emotions can be experienced in a spectrum from mild to severe. </a:t>
            </a:r>
            <a:endParaRPr b="1">
              <a:solidFill>
                <a:schemeClr val="dk1"/>
              </a:solidFill>
            </a:endParaRPr>
          </a:p>
          <a:p>
            <a:pPr indent="0" lvl="0" marL="0" rtl="0" algn="l">
              <a:spcBef>
                <a:spcPts val="0"/>
              </a:spcBef>
              <a:spcAft>
                <a:spcPts val="0"/>
              </a:spcAft>
              <a:buNone/>
            </a:pPr>
            <a:r>
              <a:rPr lang="en-US">
                <a:solidFill>
                  <a:schemeClr val="dk1"/>
                </a:solidFill>
              </a:rPr>
              <a:t>This concept is adapted from Carolin Hickmans’ clinical observations of people from Maldives, Brazil, Nigeria, Bangladesh, USA and UK. </a:t>
            </a:r>
            <a:endParaRPr>
              <a:solidFill>
                <a:schemeClr val="dk1"/>
              </a:solidFill>
            </a:endParaRPr>
          </a:p>
          <a:p>
            <a:pPr indent="0" lvl="0" marL="0" rtl="0" algn="l">
              <a:spcBef>
                <a:spcPts val="0"/>
              </a:spcBef>
              <a:spcAft>
                <a:spcPts val="0"/>
              </a:spcAft>
              <a:buNone/>
            </a:pPr>
            <a:r>
              <a:rPr lang="en-US">
                <a:solidFill>
                  <a:schemeClr val="dk1"/>
                </a:solidFill>
              </a:rPr>
              <a:t>This model is not supposed to fit people into boxes but to support them in making sense of their experience.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US">
                <a:solidFill>
                  <a:schemeClr val="dk1"/>
                </a:solidFill>
              </a:rPr>
              <a:t>Keep in mind that people can experience range of characteristics from across the spectrum of climate anxiety related feelings and beliefs. </a:t>
            </a:r>
            <a:br>
              <a:rPr lang="en-US">
                <a:solidFill>
                  <a:schemeClr val="dk1"/>
                </a:solidFill>
              </a:rPr>
            </a:br>
            <a:r>
              <a:rPr lang="en-US">
                <a:solidFill>
                  <a:schemeClr val="dk1"/>
                </a:solidFill>
              </a:rPr>
              <a:t>A person might be very concerned about climate change while using effective coping strategies to manage their emotions. On the contrary, person may experience only mild distress regarding climate issues but possess strong belief about the potential for societal collapse.</a:t>
            </a:r>
            <a:endParaRPr>
              <a:solidFill>
                <a:schemeClr val="dk1"/>
              </a:solidFill>
            </a:endParaRPr>
          </a:p>
          <a:p>
            <a:pPr indent="0" lvl="0" marL="0" rtl="0" algn="l">
              <a:spcBef>
                <a:spcPts val="0"/>
              </a:spcBef>
              <a:spcAft>
                <a:spcPts val="0"/>
              </a:spcAft>
              <a:buNone/>
            </a:pPr>
            <a:r>
              <a:rPr lang="en-US"/>
              <a:t>This shows that people's reactions to climate change are </a:t>
            </a:r>
            <a:r>
              <a:rPr b="1" lang="en-US"/>
              <a:t>complex, and different beliefs, experiences and feelings can exist together in various ways. </a:t>
            </a:r>
            <a:endParaRPr b="1"/>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2d3b5114961_0_66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2d3b5114961_0_66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Mild: </a:t>
            </a:r>
            <a:endParaRPr b="1"/>
          </a:p>
          <a:p>
            <a:pPr indent="-298450" lvl="0" marL="457200" rtl="0" algn="l">
              <a:spcBef>
                <a:spcPts val="0"/>
              </a:spcBef>
              <a:spcAft>
                <a:spcPts val="0"/>
              </a:spcAft>
              <a:buSzPts val="1100"/>
              <a:buChar char="-"/>
            </a:pPr>
            <a:r>
              <a:rPr lang="en-US"/>
              <a:t>Feelings of upset, not constant. </a:t>
            </a:r>
            <a:endParaRPr/>
          </a:p>
          <a:p>
            <a:pPr indent="-298450" lvl="0" marL="457200" rtl="0" algn="l">
              <a:spcBef>
                <a:spcPts val="0"/>
              </a:spcBef>
              <a:spcAft>
                <a:spcPts val="0"/>
              </a:spcAft>
              <a:buSzPts val="1100"/>
              <a:buChar char="-"/>
            </a:pPr>
            <a:r>
              <a:rPr lang="en-US"/>
              <a:t>Belief that “others” have answers (usually technologically driven solutions)  which provides reassurance and relief. </a:t>
            </a:r>
            <a:endParaRPr/>
          </a:p>
          <a:p>
            <a:pPr indent="-298450" lvl="0" marL="457200" rtl="0" algn="l">
              <a:spcBef>
                <a:spcPts val="0"/>
              </a:spcBef>
              <a:spcAft>
                <a:spcPts val="0"/>
              </a:spcAft>
              <a:buSzPts val="1100"/>
              <a:buChar char="-"/>
            </a:pPr>
            <a:r>
              <a:rPr lang="en-US"/>
              <a:t>Feelings reduced with individual actions (food choices, recycling). </a:t>
            </a:r>
            <a:endParaRPr/>
          </a:p>
          <a:p>
            <a:pPr indent="-298450" lvl="0" marL="457200" rtl="0" algn="l">
              <a:spcBef>
                <a:spcPts val="0"/>
              </a:spcBef>
              <a:spcAft>
                <a:spcPts val="0"/>
              </a:spcAft>
              <a:buSzPts val="1100"/>
              <a:buChar char="-"/>
            </a:pPr>
            <a:r>
              <a:rPr lang="en-US"/>
              <a:t>Avoiding more difficult feelings, which are perceived more “negative” such as despair and depression.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2d3b5114961_0_70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638" name="Google Shape;638;g2d3b5114961_0_707: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Medium:</a:t>
            </a:r>
            <a:endParaRPr b="1"/>
          </a:p>
          <a:p>
            <a:pPr indent="-298450" lvl="0" marL="457200" rtl="0" algn="l">
              <a:spcBef>
                <a:spcPts val="0"/>
              </a:spcBef>
              <a:spcAft>
                <a:spcPts val="0"/>
              </a:spcAft>
              <a:buSzPts val="1100"/>
              <a:buChar char="-"/>
            </a:pPr>
            <a:r>
              <a:rPr lang="en-US"/>
              <a:t>More frequent feelings of upset. </a:t>
            </a:r>
            <a:endParaRPr/>
          </a:p>
          <a:p>
            <a:pPr indent="-298450" lvl="0" marL="457200" rtl="0" algn="l">
              <a:spcBef>
                <a:spcPts val="0"/>
              </a:spcBef>
              <a:spcAft>
                <a:spcPts val="0"/>
              </a:spcAft>
              <a:buSzPts val="1100"/>
              <a:buChar char="-"/>
            </a:pPr>
            <a:r>
              <a:rPr lang="en-US"/>
              <a:t>Beginning to doubt with the solutions of “others” but fundamental beliefs that solutions will be found and “experts” will deal with things. </a:t>
            </a:r>
            <a:endParaRPr/>
          </a:p>
          <a:p>
            <a:pPr indent="-298450" lvl="0" marL="457200" rtl="0" algn="l">
              <a:spcBef>
                <a:spcPts val="0"/>
              </a:spcBef>
              <a:spcAft>
                <a:spcPts val="0"/>
              </a:spcAft>
              <a:buSzPts val="1100"/>
              <a:buChar char="-"/>
            </a:pPr>
            <a:r>
              <a:rPr lang="en-US"/>
              <a:t>Stronger feelings of discomfort and “negative” feelings. </a:t>
            </a:r>
            <a:endParaRPr/>
          </a:p>
          <a:p>
            <a:pPr indent="-298450" lvl="0" marL="457200" rtl="0" algn="l">
              <a:spcBef>
                <a:spcPts val="0"/>
              </a:spcBef>
              <a:spcAft>
                <a:spcPts val="0"/>
              </a:spcAft>
              <a:buSzPts val="1100"/>
              <a:buChar char="-"/>
            </a:pPr>
            <a:r>
              <a:rPr lang="en-US"/>
              <a:t>Some lifestyle changes (flying, meat eating) but choosing to maintain life as before.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d3b5114961_0_74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2d3b5114961_0_741: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Significant:</a:t>
            </a:r>
            <a:endParaRPr b="1"/>
          </a:p>
          <a:p>
            <a:pPr indent="-298450" lvl="0" marL="457200" rtl="0" algn="l">
              <a:spcBef>
                <a:spcPts val="0"/>
              </a:spcBef>
              <a:spcAft>
                <a:spcPts val="0"/>
              </a:spcAft>
              <a:buSzPts val="1100"/>
              <a:buChar char="-"/>
            </a:pPr>
            <a:r>
              <a:rPr lang="en-US"/>
              <a:t>Daily feeling of distress; intense feelings of guilt, grief and fear.</a:t>
            </a:r>
            <a:endParaRPr/>
          </a:p>
          <a:p>
            <a:pPr indent="-298450" lvl="1" marL="914400" rtl="0" algn="l">
              <a:spcBef>
                <a:spcPts val="0"/>
              </a:spcBef>
              <a:spcAft>
                <a:spcPts val="0"/>
              </a:spcAft>
              <a:buClr>
                <a:schemeClr val="dk1"/>
              </a:buClr>
              <a:buSzPts val="1100"/>
              <a:buChar char="-"/>
            </a:pPr>
            <a:r>
              <a:rPr lang="en-US">
                <a:solidFill>
                  <a:schemeClr val="dk1"/>
                </a:solidFill>
              </a:rPr>
              <a:t>Changes in thinking, such as guilt and shame in relation to having children. </a:t>
            </a:r>
            <a:endParaRPr>
              <a:solidFill>
                <a:schemeClr val="dk1"/>
              </a:solidFill>
            </a:endParaRPr>
          </a:p>
          <a:p>
            <a:pPr indent="-298450" lvl="1" marL="914400" rtl="0" algn="l">
              <a:spcBef>
                <a:spcPts val="0"/>
              </a:spcBef>
              <a:spcAft>
                <a:spcPts val="0"/>
              </a:spcAft>
              <a:buClr>
                <a:schemeClr val="dk1"/>
              </a:buClr>
              <a:buSzPts val="1100"/>
              <a:buChar char="-"/>
            </a:pPr>
            <a:r>
              <a:rPr lang="en-US">
                <a:solidFill>
                  <a:schemeClr val="dk1"/>
                </a:solidFill>
              </a:rPr>
              <a:t>Fear of social collapse can be seen alongside fear about climate change. </a:t>
            </a:r>
            <a:endParaRPr>
              <a:solidFill>
                <a:schemeClr val="dk1"/>
              </a:solidFill>
            </a:endParaRPr>
          </a:p>
          <a:p>
            <a:pPr indent="-298450" lvl="0" marL="457200" rtl="0" algn="l">
              <a:spcBef>
                <a:spcPts val="0"/>
              </a:spcBef>
              <a:spcAft>
                <a:spcPts val="0"/>
              </a:spcAft>
              <a:buSzPts val="1100"/>
              <a:buChar char="-"/>
            </a:pPr>
            <a:r>
              <a:rPr lang="en-US">
                <a:solidFill>
                  <a:schemeClr val="dk1"/>
                </a:solidFill>
              </a:rPr>
              <a:t>Little faith that “others” will find or act on solutions. </a:t>
            </a:r>
            <a:endParaRPr>
              <a:solidFill>
                <a:schemeClr val="dk1"/>
              </a:solidFill>
            </a:endParaRPr>
          </a:p>
          <a:p>
            <a:pPr indent="-298450" lvl="0" marL="457200" rtl="0" algn="l">
              <a:spcBef>
                <a:spcPts val="0"/>
              </a:spcBef>
              <a:spcAft>
                <a:spcPts val="0"/>
              </a:spcAft>
              <a:buSzPts val="1100"/>
              <a:buChar char="-"/>
            </a:pPr>
            <a:r>
              <a:rPr lang="en-US"/>
              <a:t>Bigger impacts on lifestyle (choosing not to have children, not flying) </a:t>
            </a:r>
            <a:endParaRPr/>
          </a:p>
          <a:p>
            <a:pPr indent="-298450" lvl="0" marL="457200" rtl="0" algn="l">
              <a:spcBef>
                <a:spcPts val="0"/>
              </a:spcBef>
              <a:spcAft>
                <a:spcPts val="0"/>
              </a:spcAft>
              <a:buSzPts val="1100"/>
              <a:buChar char="-"/>
            </a:pPr>
            <a:r>
              <a:rPr lang="en-US"/>
              <a:t>Willing to end relationships with people who are in denial about climate change. </a:t>
            </a:r>
            <a:endParaRPr/>
          </a:p>
          <a:p>
            <a:pPr indent="-298450" lvl="0" marL="457200" rtl="0" algn="l">
              <a:spcBef>
                <a:spcPts val="0"/>
              </a:spcBef>
              <a:spcAft>
                <a:spcPts val="0"/>
              </a:spcAft>
              <a:buClr>
                <a:schemeClr val="dk1"/>
              </a:buClr>
              <a:buSzPts val="1100"/>
              <a:buChar char="-"/>
            </a:pPr>
            <a:r>
              <a:rPr lang="en-US">
                <a:solidFill>
                  <a:schemeClr val="dk1"/>
                </a:solidFill>
              </a:rPr>
              <a:t>Taking part in group actions (activism, campaigning, community) reduces anxiety to a more manageable level.</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US">
                <a:solidFill>
                  <a:schemeClr val="dk1"/>
                </a:solidFill>
              </a:rPr>
              <a:t>Professional help may be necessary after this point, but help is overall needed when climate anxiety starts to interfere with life in any point. It is different for each person. </a:t>
            </a:r>
            <a:endParaRPr b="1">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2d3b5114961_0_77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01" name="Google Shape;701;g2d3b5114961_0_77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Severe climate anxiety:</a:t>
            </a:r>
            <a:endParaRPr b="1"/>
          </a:p>
          <a:p>
            <a:pPr indent="-298450" lvl="0" marL="457200" rtl="0" algn="l">
              <a:spcBef>
                <a:spcPts val="0"/>
              </a:spcBef>
              <a:spcAft>
                <a:spcPts val="0"/>
              </a:spcAft>
              <a:buSzPts val="1100"/>
              <a:buChar char="-"/>
            </a:pPr>
            <a:r>
              <a:rPr lang="en-US"/>
              <a:t>Poor sleep, intrusive thoughts, preoccupation with climate emergency, struggling to enjoy aspects of life because of fear of future. </a:t>
            </a:r>
            <a:endParaRPr/>
          </a:p>
          <a:p>
            <a:pPr indent="-298450" lvl="0" marL="457200" rtl="0" algn="l">
              <a:spcBef>
                <a:spcPts val="0"/>
              </a:spcBef>
              <a:spcAft>
                <a:spcPts val="0"/>
              </a:spcAft>
              <a:buSzPts val="1100"/>
              <a:buChar char="-"/>
            </a:pPr>
            <a:r>
              <a:rPr lang="en-US"/>
              <a:t>Strong belief that climate crisis will lead to social collapse. </a:t>
            </a:r>
            <a:br>
              <a:rPr lang="en-US"/>
            </a:br>
            <a:r>
              <a:rPr lang="en-US"/>
              <a:t>Feelings of terror because of the anticipation of upcoming extinction.</a:t>
            </a:r>
            <a:endParaRPr/>
          </a:p>
          <a:p>
            <a:pPr indent="-298450" lvl="1" marL="914400" rtl="0" algn="l">
              <a:spcBef>
                <a:spcPts val="0"/>
              </a:spcBef>
              <a:spcAft>
                <a:spcPts val="0"/>
              </a:spcAft>
              <a:buSzPts val="1100"/>
              <a:buChar char="-"/>
            </a:pPr>
            <a:r>
              <a:rPr lang="en-US"/>
              <a:t>No belief that experts/authority figures will take steps against to mitigate climate change. </a:t>
            </a:r>
            <a:endParaRPr/>
          </a:p>
          <a:p>
            <a:pPr indent="-298450" lvl="0" marL="457200" rtl="0" algn="l">
              <a:spcBef>
                <a:spcPts val="0"/>
              </a:spcBef>
              <a:spcAft>
                <a:spcPts val="0"/>
              </a:spcAft>
              <a:buSzPts val="1100"/>
              <a:buChar char="-"/>
            </a:pPr>
            <a:r>
              <a:rPr lang="en-US"/>
              <a:t>May be unable to maintain employment because of the disrupted emotions; struggles to think and concentrate. Sometimes may be unable to manage emotional response (bursts of anger, episodes of crying). </a:t>
            </a:r>
            <a:endParaRPr/>
          </a:p>
          <a:p>
            <a:pPr indent="-298450" lvl="0" marL="457200" rtl="0" algn="l">
              <a:spcBef>
                <a:spcPts val="0"/>
              </a:spcBef>
              <a:spcAft>
                <a:spcPts val="0"/>
              </a:spcAft>
              <a:buSzPts val="1100"/>
              <a:buChar char="-"/>
            </a:pPr>
            <a:r>
              <a:rPr lang="en-US"/>
              <a:t>Severe disruption of other aspects of life, such as paying bills or rent “because it </a:t>
            </a:r>
            <a:r>
              <a:rPr lang="en-US"/>
              <a:t>doesn't</a:t>
            </a:r>
            <a:r>
              <a:rPr lang="en-US"/>
              <a:t> matter if I have a pension/home/marriage/job because the world is ending soon anyway.”</a:t>
            </a:r>
            <a:endParaRPr/>
          </a:p>
          <a:p>
            <a:pPr indent="-298450" lvl="0" marL="457200" rtl="0" algn="l">
              <a:spcBef>
                <a:spcPts val="0"/>
              </a:spcBef>
              <a:spcAft>
                <a:spcPts val="0"/>
              </a:spcAft>
              <a:buSzPts val="1100"/>
              <a:buChar char="-"/>
            </a:pPr>
            <a:r>
              <a:rPr lang="en-US"/>
              <a:t>One of the only ways personal security can be found is through belonging to a group and group activism, which is driven by global empathy and guilt rather than self-concern.</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2d3b5114961_0_81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2d3b5114961_0_81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this question </a:t>
            </a:r>
            <a:r>
              <a:rPr b="1" lang="en-US">
                <a:solidFill>
                  <a:schemeClr val="dk1"/>
                </a:solidFill>
              </a:rPr>
              <a:t>in Menti </a:t>
            </a:r>
            <a:r>
              <a:rPr lang="en-US">
                <a:solidFill>
                  <a:schemeClr val="dk1"/>
                </a:solidFill>
              </a:rPr>
              <a:t>or using post-it notes – </a:t>
            </a:r>
            <a:r>
              <a:rPr b="1" lang="en-US">
                <a:solidFill>
                  <a:schemeClr val="dk1"/>
                </a:solidFill>
              </a:rPr>
              <a:t>2 min</a:t>
            </a:r>
            <a:r>
              <a:rPr lang="en-US">
                <a:solidFill>
                  <a:schemeClr val="dk1"/>
                </a:solidFill>
              </a:rPr>
              <a:t>]</a:t>
            </a:r>
            <a:endParaRPr>
              <a:solidFill>
                <a:schemeClr val="dk1"/>
              </a:solidFill>
            </a:endParaRPr>
          </a:p>
          <a:p>
            <a:pPr indent="0" lvl="0" marL="0" rtl="0" algn="l">
              <a:spcBef>
                <a:spcPts val="0"/>
              </a:spcBef>
              <a:spcAft>
                <a:spcPts val="0"/>
              </a:spcAft>
              <a:buNone/>
            </a:pPr>
            <a:r>
              <a:rPr lang="en-US">
                <a:solidFill>
                  <a:schemeClr val="dk1"/>
                </a:solidFill>
              </a:rPr>
              <a:t>[Look at the answers, have a very short discussion, articulate the most prevalent thoughts from the group –</a:t>
            </a:r>
            <a:r>
              <a:rPr b="1" lang="en-US">
                <a:solidFill>
                  <a:schemeClr val="dk1"/>
                </a:solidFill>
              </a:rPr>
              <a:t> 3 min</a:t>
            </a:r>
            <a:r>
              <a:rPr lang="en-US">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US">
                <a:solidFill>
                  <a:schemeClr val="dk1"/>
                </a:solidFill>
              </a:rPr>
              <a:t>[The aim is to give them time to reflect, gather their thoughts and time to process the information in relation to their own life.]</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2d3b5114961_0_82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2d3b5114961_0_82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We’ll now be looking at some recent research.</a:t>
            </a:r>
            <a:endParaRPr>
              <a:solidFill>
                <a:schemeClr val="dk1"/>
              </a:solidFill>
            </a:endParaRPr>
          </a:p>
          <a:p>
            <a:pPr indent="0" lvl="0" marL="0" rtl="0" algn="l">
              <a:spcBef>
                <a:spcPts val="0"/>
              </a:spcBef>
              <a:spcAft>
                <a:spcPts val="0"/>
              </a:spcAft>
              <a:buNone/>
            </a:pPr>
            <a:r>
              <a:rPr lang="en-US">
                <a:solidFill>
                  <a:schemeClr val="dk1"/>
                </a:solidFill>
              </a:rPr>
              <a:t>The first international research done on this topic involved 10 000 young people aged 16-25 from 10 different countries. </a:t>
            </a:r>
            <a:endParaRPr>
              <a:solidFill>
                <a:schemeClr val="dk1"/>
              </a:solidFill>
            </a:endParaRPr>
          </a:p>
          <a:p>
            <a:pPr indent="0" lvl="0" marL="0" rtl="0" algn="l">
              <a:spcBef>
                <a:spcPts val="0"/>
              </a:spcBef>
              <a:spcAft>
                <a:spcPts val="0"/>
              </a:spcAft>
              <a:buNone/>
            </a:pPr>
            <a:r>
              <a:rPr lang="en-US">
                <a:solidFill>
                  <a:schemeClr val="dk1"/>
                </a:solidFill>
              </a:rPr>
              <a:t>Four most important points that came up were:</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45% of respondents reported to have negative climate feelings that affect their daily lives. That means that a lot of young </a:t>
            </a:r>
            <a:r>
              <a:rPr lang="en-US">
                <a:solidFill>
                  <a:schemeClr val="dk1"/>
                </a:solidFill>
              </a:rPr>
              <a:t>people's</a:t>
            </a:r>
            <a:r>
              <a:rPr lang="en-US">
                <a:solidFill>
                  <a:schemeClr val="dk1"/>
                </a:solidFill>
              </a:rPr>
              <a:t> mental health is challenged and the necessary core conditions to maintain it are not there.</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75% are afraid of the future. It is normal to be a bit uncertain about future as a young person, but boldly feeling afraid is quite a strong statement and very concerning.</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58% are disappointed in their governments.</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48% of respondents who discussed their climate anxiety with others felt ignored and dismissed. Not recognizing climate anxiety is a biggest reason why it can lead to more serious mental health problem and have negative impacts on daily functioning. It's important to talk to young people about their feelings; if we don't, they may feel alone and unsupported, which shows a larger issue in society's response to their worries.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d3b5114961_0_8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d3b5114961_0_84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In 2023, a study involving 52,000 participants from 25 European countries found that 43% were very or extremely worried about climate change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In 2023, a cross-national study involving 52 000 participants from 25 European countries. </a:t>
            </a:r>
            <a:endParaRPr>
              <a:solidFill>
                <a:schemeClr val="dk1"/>
              </a:solidFill>
            </a:endParaRPr>
          </a:p>
          <a:p>
            <a:pPr indent="0" lvl="0" marL="0" rtl="0" algn="l">
              <a:spcBef>
                <a:spcPts val="0"/>
              </a:spcBef>
              <a:spcAft>
                <a:spcPts val="0"/>
              </a:spcAft>
              <a:buNone/>
            </a:pPr>
            <a:r>
              <a:rPr lang="en-US">
                <a:solidFill>
                  <a:schemeClr val="dk1"/>
                </a:solidFill>
              </a:rPr>
              <a:t>According to this study, 43% of participants felt very or extremely worried about climate change.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The lowest climate anxiety levels were in Slovakia and Estonia and highest in Germany and Spain.*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Interestingly, educated women are more worried.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The levels depend on many local circumstances: </a:t>
            </a:r>
            <a:r>
              <a:rPr lang="en-US">
                <a:solidFill>
                  <a:schemeClr val="dk1"/>
                </a:solidFill>
              </a:rPr>
              <a:t> the climate sensitivity of the region, the threats that are publicly discussed, the socioeconomic situation, environmental attitudes and perceptions of human impact on the environment, and the views of opinion leaders. As well as how media address scientific and abstract problems and translates them into everyday language, how science is understood and trusted as a coherent reflection of reality, how are abstract scientific messages translated into everyday language, and the level of scientific education of the population. </a:t>
            </a:r>
            <a:r>
              <a:rPr i="1" lang="en-US">
                <a:solidFill>
                  <a:schemeClr val="dk1"/>
                </a:solidFill>
              </a:rPr>
              <a:t>(Estonian Human Development Report 2023) </a:t>
            </a:r>
            <a:endParaRPr i="1">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2d3b5114961_0_88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2d3b5114961_0_887: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There are </a:t>
            </a:r>
            <a:r>
              <a:rPr b="1" lang="en-US">
                <a:solidFill>
                  <a:schemeClr val="dk1"/>
                </a:solidFill>
              </a:rPr>
              <a:t>two very impactful conditions</a:t>
            </a:r>
            <a:r>
              <a:rPr lang="en-US">
                <a:solidFill>
                  <a:schemeClr val="dk1"/>
                </a:solidFill>
              </a:rPr>
              <a:t> for paralyzing climate anxiety: </a:t>
            </a:r>
            <a:r>
              <a:rPr b="1" lang="en-US">
                <a:solidFill>
                  <a:schemeClr val="dk1"/>
                </a:solidFill>
              </a:rPr>
              <a:t>inaction and feeling alone</a:t>
            </a:r>
            <a:r>
              <a:rPr lang="en-US">
                <a:solidFill>
                  <a:schemeClr val="dk1"/>
                </a:solidFill>
              </a:rPr>
              <a:t>. </a:t>
            </a:r>
            <a:br>
              <a:rPr lang="en-US">
                <a:solidFill>
                  <a:schemeClr val="dk1"/>
                </a:solidFill>
              </a:rPr>
            </a:br>
            <a:r>
              <a:rPr lang="en-US">
                <a:solidFill>
                  <a:schemeClr val="dk1"/>
                </a:solidFill>
              </a:rPr>
              <a:t>This means:</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Inaction of those in power in the light of the climate crisis. </a:t>
            </a:r>
            <a:br>
              <a:rPr lang="en-US">
                <a:solidFill>
                  <a:schemeClr val="dk1"/>
                </a:solidFill>
              </a:rPr>
            </a:br>
            <a:r>
              <a:rPr lang="en-US">
                <a:solidFill>
                  <a:schemeClr val="dk1"/>
                </a:solidFill>
              </a:rPr>
              <a:t>The problem is social and systematic, it can't be tackled on an individual level – a paradigm shift is needed. </a:t>
            </a:r>
            <a:br>
              <a:rPr lang="en-US">
                <a:solidFill>
                  <a:schemeClr val="dk1"/>
                </a:solidFill>
              </a:rPr>
            </a:br>
            <a:r>
              <a:rPr lang="en-US">
                <a:solidFill>
                  <a:schemeClr val="dk1"/>
                </a:solidFill>
              </a:rPr>
              <a:t>It is necessary that society as a whole puts a focus on climate change – not only the people who experience climate worry.</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When feeling alone in climate anxiety, the other feelings are also much more devastating. </a:t>
            </a:r>
            <a:br>
              <a:rPr lang="en-US">
                <a:solidFill>
                  <a:schemeClr val="dk1"/>
                </a:solidFill>
              </a:rPr>
            </a:br>
            <a:r>
              <a:rPr lang="en-US">
                <a:solidFill>
                  <a:schemeClr val="dk1"/>
                </a:solidFill>
              </a:rPr>
              <a:t>In a typical example: when I see that a house is on fire, and there are animals, people, plants, important things in there, and everybody else is acting like it’s not happening and continue about as usual, I will feel very alarmed and very alone in this, making me feel alienated and like I’m going insane.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US">
                <a:solidFill>
                  <a:schemeClr val="dk1"/>
                </a:solidFill>
              </a:rPr>
              <a:t>Reference for alarmed aloneness: Peyton, Sarah (2023). Free Webinar: How to Touch Alarmed Aloneness with Crucible Moments.  </a:t>
            </a:r>
            <a:r>
              <a:rPr i="1" lang="en-US" u="sng">
                <a:solidFill>
                  <a:schemeClr val="hlink"/>
                </a:solidFill>
                <a:hlinkClick r:id="rId2"/>
              </a:rPr>
              <a:t>https://www.youtube.com/watch?v=5BYayFes784&amp;t=649s</a:t>
            </a:r>
            <a:r>
              <a:rPr i="1" lang="en-US">
                <a:solidFill>
                  <a:schemeClr val="dk1"/>
                </a:solidFill>
              </a:rPr>
              <a:t> </a:t>
            </a:r>
            <a:endParaRPr i="1">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d3b5114961_0_3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d3b5114961_0_31: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[Introduction circle. Let everyone share very quickly]</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2d3b5114961_0_90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791" name="Google Shape;791;g2d3b5114961_0_90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Young people are particularly affected by climate anxiety because they are more vulnerable in society. </a:t>
            </a:r>
            <a:endParaRPr b="1">
              <a:solidFill>
                <a:schemeClr val="dk1"/>
              </a:solidFill>
            </a:endParaRPr>
          </a:p>
          <a:p>
            <a:pPr indent="0" lvl="0" marL="0" rtl="0" algn="l">
              <a:spcBef>
                <a:spcPts val="0"/>
              </a:spcBef>
              <a:spcAft>
                <a:spcPts val="0"/>
              </a:spcAft>
              <a:buNone/>
            </a:pPr>
            <a:r>
              <a:rPr lang="en-US">
                <a:solidFill>
                  <a:schemeClr val="dk1"/>
                </a:solidFill>
              </a:rPr>
              <a:t>Generally, socially vulnerable communities often face greater impacts from climate change but receive less attention and representation. </a:t>
            </a:r>
            <a:endParaRPr>
              <a:solidFill>
                <a:schemeClr val="dk1"/>
              </a:solidFill>
            </a:endParaRPr>
          </a:p>
          <a:p>
            <a:pPr indent="0" lvl="0" marL="0" rtl="0" algn="l">
              <a:spcBef>
                <a:spcPts val="0"/>
              </a:spcBef>
              <a:spcAft>
                <a:spcPts val="0"/>
              </a:spcAft>
              <a:buNone/>
            </a:pPr>
            <a:r>
              <a:rPr lang="en-US">
                <a:solidFill>
                  <a:schemeClr val="dk1"/>
                </a:solidFill>
              </a:rPr>
              <a:t>The groups most affected by climate anxiety include. individuals with pre-existing health issues, indigenous communities, young people, those whose livelihoods depend on nature; those involved in climate/envrionment-related work, such as nature scientists and members of environmental organizations.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US">
                <a:solidFill>
                  <a:schemeClr val="dk1"/>
                </a:solidFill>
              </a:rPr>
              <a:t>Young people have also been exposed to different environmental issues for a long time now, with climate change being a significant factor shaping them today. </a:t>
            </a:r>
            <a:endParaRPr b="1">
              <a:solidFill>
                <a:schemeClr val="dk1"/>
              </a:solidFill>
            </a:endParaRPr>
          </a:p>
          <a:p>
            <a:pPr indent="0" lvl="0" marL="0" rtl="0" algn="l">
              <a:spcBef>
                <a:spcPts val="0"/>
              </a:spcBef>
              <a:spcAft>
                <a:spcPts val="0"/>
              </a:spcAft>
              <a:buNone/>
            </a:pPr>
            <a:r>
              <a:rPr lang="en-US">
                <a:solidFill>
                  <a:schemeClr val="dk1"/>
                </a:solidFill>
              </a:rPr>
              <a:t>The reason young people are more impacted by climate change is largely due to </a:t>
            </a:r>
            <a:r>
              <a:rPr lang="en-US">
                <a:solidFill>
                  <a:schemeClr val="dk1"/>
                </a:solidFill>
              </a:rPr>
              <a:t>human biology</a:t>
            </a:r>
            <a:r>
              <a:rPr lang="en-US">
                <a:solidFill>
                  <a:schemeClr val="dk1"/>
                </a:solidFill>
              </a:rPr>
              <a:t>. Before the age of 25, important psychological and brain development occurs, making their brains more sensitive to environmental stress. Research shows a strong link between ongoing exposure to environmental stressors and mental health issues in young people, such as anxiety and depression. </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2d3b5114961_0_92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806" name="Google Shape;806;g2d3b5114961_0_92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Here are some quotes from young people experiencing climate anxiety about how they feel. </a:t>
            </a:r>
            <a:endParaRPr b="1">
              <a:solidFill>
                <a:schemeClr val="dk1"/>
              </a:solidFill>
            </a:endParaRPr>
          </a:p>
          <a:p>
            <a:pPr indent="0" lvl="0" marL="0" rtl="0" algn="l">
              <a:spcBef>
                <a:spcPts val="0"/>
              </a:spcBef>
              <a:spcAft>
                <a:spcPts val="0"/>
              </a:spcAft>
              <a:buNone/>
            </a:pPr>
            <a:r>
              <a:rPr lang="en-US">
                <a:solidFill>
                  <a:schemeClr val="dk1"/>
                </a:solidFill>
              </a:rPr>
              <a:t>[Read out loud all quotes, then check the audience to see if a reflection moment is necessary.]</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g2d3b5114961_0_93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814" name="Google Shape;814;g2d3b5114961_0_938: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[Ask this question </a:t>
            </a:r>
            <a:r>
              <a:rPr b="1" lang="en-US">
                <a:solidFill>
                  <a:schemeClr val="dk1"/>
                </a:solidFill>
              </a:rPr>
              <a:t>in Menti </a:t>
            </a:r>
            <a:r>
              <a:rPr lang="en-US">
                <a:solidFill>
                  <a:schemeClr val="dk1"/>
                </a:solidFill>
              </a:rPr>
              <a:t>or using post-it notes – </a:t>
            </a:r>
            <a:r>
              <a:rPr b="1" lang="en-US">
                <a:solidFill>
                  <a:schemeClr val="dk1"/>
                </a:solidFill>
              </a:rPr>
              <a:t>2</a:t>
            </a:r>
            <a:r>
              <a:rPr b="1" lang="en-US">
                <a:solidFill>
                  <a:schemeClr val="dk1"/>
                </a:solidFill>
              </a:rPr>
              <a:t> min</a:t>
            </a:r>
            <a:r>
              <a:rPr lang="en-US">
                <a:solidFill>
                  <a:schemeClr val="dk1"/>
                </a:solidFill>
              </a:rPr>
              <a:t>]</a:t>
            </a:r>
            <a:endParaRPr>
              <a:solidFill>
                <a:schemeClr val="dk1"/>
              </a:solidFill>
            </a:endParaRPr>
          </a:p>
          <a:p>
            <a:pPr indent="0" lvl="0" marL="0" rtl="0" algn="l">
              <a:spcBef>
                <a:spcPts val="0"/>
              </a:spcBef>
              <a:spcAft>
                <a:spcPts val="0"/>
              </a:spcAft>
              <a:buNone/>
            </a:pPr>
            <a:r>
              <a:rPr lang="en-US">
                <a:solidFill>
                  <a:schemeClr val="dk1"/>
                </a:solidFill>
              </a:rPr>
              <a:t>[Have a very short discussion –</a:t>
            </a:r>
            <a:r>
              <a:rPr b="1" lang="en-US">
                <a:solidFill>
                  <a:schemeClr val="dk1"/>
                </a:solidFill>
              </a:rPr>
              <a:t> 1 min</a:t>
            </a:r>
            <a:r>
              <a:rPr lang="en-US">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a:t>
            </a:r>
            <a:r>
              <a:rPr lang="en-US">
                <a:solidFill>
                  <a:schemeClr val="dk1"/>
                </a:solidFill>
              </a:rPr>
              <a:t>The aim of this question is to engage participants to think using what they know, get some perspective, keep their thoughts sharp and out of just listening mode.</a:t>
            </a:r>
            <a:r>
              <a:rPr lang="en-US">
                <a:solidFill>
                  <a:schemeClr val="dk1"/>
                </a:solidFill>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2d3b5114961_0_94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2d3b5114961_0_94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Climate anxiety itself is neither good nor bad; it depends on the person's circumstances. </a:t>
            </a:r>
            <a:endParaRPr b="1">
              <a:solidFill>
                <a:schemeClr val="dk1"/>
              </a:solidFill>
            </a:endParaRPr>
          </a:p>
          <a:p>
            <a:pPr indent="0" lvl="0" marL="0" rtl="0" algn="l">
              <a:spcBef>
                <a:spcPts val="0"/>
              </a:spcBef>
              <a:spcAft>
                <a:spcPts val="0"/>
              </a:spcAft>
              <a:buNone/>
            </a:pPr>
            <a:r>
              <a:rPr lang="en-US">
                <a:solidFill>
                  <a:schemeClr val="dk1"/>
                </a:solidFill>
              </a:rPr>
              <a:t>For climate anxiety to have a positive impact on someone's life, certain conditions must be met:</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support from others</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emotional regulation skills (</a:t>
            </a:r>
            <a:r>
              <a:rPr lang="en-US">
                <a:solidFill>
                  <a:schemeClr val="dk1"/>
                </a:solidFill>
              </a:rPr>
              <a:t>awareness</a:t>
            </a:r>
            <a:r>
              <a:rPr lang="en-US">
                <a:solidFill>
                  <a:schemeClr val="dk1"/>
                </a:solidFill>
              </a:rPr>
              <a:t> of emotions, knowing how to sit with emotions, mindfulness, expressing emotions appropriately, seeking support etc.)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Actions that positively contribute to addressing the climate crisis (can be on systemic and lifestyle level). For example advocacy and activism, </a:t>
            </a:r>
            <a:r>
              <a:rPr lang="en-US">
                <a:solidFill>
                  <a:schemeClr val="dk1"/>
                </a:solidFill>
              </a:rPr>
              <a:t>support</a:t>
            </a:r>
            <a:r>
              <a:rPr lang="en-US">
                <a:solidFill>
                  <a:schemeClr val="dk1"/>
                </a:solidFill>
              </a:rPr>
              <a:t> </a:t>
            </a:r>
            <a:r>
              <a:rPr lang="en-US">
                <a:solidFill>
                  <a:schemeClr val="dk1"/>
                </a:solidFill>
              </a:rPr>
              <a:t>sustainable</a:t>
            </a:r>
            <a:r>
              <a:rPr lang="en-US">
                <a:solidFill>
                  <a:schemeClr val="dk1"/>
                </a:solidFill>
              </a:rPr>
              <a:t> </a:t>
            </a:r>
            <a:r>
              <a:rPr lang="en-US">
                <a:solidFill>
                  <a:schemeClr val="dk1"/>
                </a:solidFill>
              </a:rPr>
              <a:t>businesses</a:t>
            </a:r>
            <a:r>
              <a:rPr lang="en-US">
                <a:solidFill>
                  <a:schemeClr val="dk1"/>
                </a:solidFill>
              </a:rPr>
              <a:t>, </a:t>
            </a:r>
            <a:r>
              <a:rPr lang="en-US">
                <a:solidFill>
                  <a:schemeClr val="dk1"/>
                </a:solidFill>
              </a:rPr>
              <a:t>participate</a:t>
            </a:r>
            <a:r>
              <a:rPr lang="en-US">
                <a:solidFill>
                  <a:schemeClr val="dk1"/>
                </a:solidFill>
              </a:rPr>
              <a:t> in </a:t>
            </a:r>
            <a:r>
              <a:rPr lang="en-US">
                <a:solidFill>
                  <a:schemeClr val="dk1"/>
                </a:solidFill>
              </a:rPr>
              <a:t>community</a:t>
            </a:r>
            <a:r>
              <a:rPr lang="en-US">
                <a:solidFill>
                  <a:schemeClr val="dk1"/>
                </a:solidFill>
              </a:rPr>
              <a:t> initiatives, educating others, regenerative </a:t>
            </a:r>
            <a:r>
              <a:rPr lang="en-US">
                <a:solidFill>
                  <a:schemeClr val="dk1"/>
                </a:solidFill>
              </a:rPr>
              <a:t>agriculture</a:t>
            </a:r>
            <a:r>
              <a:rPr lang="en-US">
                <a:solidFill>
                  <a:schemeClr val="dk1"/>
                </a:solidFill>
              </a:rPr>
              <a:t>; Plant-Based Diet, grow biodiversity in your garden, using public transportation, mindful consumption, leading with an example i your own life.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It's important to take a break from the ecological crisis by limiting news consumption for a few days each week, spending time in nature and with people around us or even acknowledging some denial about the severity of the situation.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The </a:t>
            </a:r>
            <a:r>
              <a:rPr b="1" lang="en-US">
                <a:solidFill>
                  <a:schemeClr val="dk1"/>
                </a:solidFill>
              </a:rPr>
              <a:t>presence or lack of these 4 core conditions impacts health. </a:t>
            </a:r>
            <a:endParaRPr b="1">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When these conditions are met, people may experience climate anxiety as a motivating force, empowering them to initiate essential changes both on a personal level and within the broader society.</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(Pihkala 2019) </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085bbd85ef_0_7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3085bbd85ef_0_7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When the core conditions are present, climate anxiety can lead to several positive impacts in life, the main ones being: </a:t>
            </a:r>
            <a:endParaRPr b="1">
              <a:solidFill>
                <a:schemeClr val="dk1"/>
              </a:solidFill>
            </a:endParaRPr>
          </a:p>
          <a:p>
            <a:pPr indent="0" lvl="0" marL="0" rtl="0" algn="l">
              <a:spcBef>
                <a:spcPts val="0"/>
              </a:spcBef>
              <a:spcAft>
                <a:spcPts val="0"/>
              </a:spcAft>
              <a:buNone/>
            </a:pPr>
            <a:r>
              <a:t/>
            </a:r>
            <a:endParaRPr b="1">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Urge to gather new info: It encourages individuals to become more informed and aware of </a:t>
            </a:r>
            <a:r>
              <a:rPr lang="en-US">
                <a:solidFill>
                  <a:schemeClr val="dk1"/>
                </a:solidFill>
              </a:rPr>
              <a:t>environmental</a:t>
            </a:r>
            <a:r>
              <a:rPr lang="en-US">
                <a:solidFill>
                  <a:schemeClr val="dk1"/>
                </a:solidFill>
              </a:rPr>
              <a:t> issues.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Deeper purpose: It helps individuals discover a deeper sense of purpose in their lives.</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Reassessment of Choices: It prompts a reassessment of personal life choices and fosters openness to change.</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Empowerment for Action: </a:t>
            </a:r>
            <a:r>
              <a:rPr lang="en-US">
                <a:solidFill>
                  <a:schemeClr val="dk1"/>
                </a:solidFill>
              </a:rPr>
              <a:t>It empowers people to make these changes and act to move toward society with more justice and hope. ( Pihkala 2021)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3085bbd85ef_0_4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3085bbd85ef_0_4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Other examples of how climate anxiety can be constructive:</a:t>
            </a:r>
            <a:endParaRPr b="1"/>
          </a:p>
          <a:p>
            <a:pPr indent="-298450" lvl="0" marL="457200" rtl="0" algn="l">
              <a:spcBef>
                <a:spcPts val="0"/>
              </a:spcBef>
              <a:spcAft>
                <a:spcPts val="0"/>
              </a:spcAft>
              <a:buSzPts val="1100"/>
              <a:buChar char="-"/>
            </a:pPr>
            <a:r>
              <a:rPr lang="en-US"/>
              <a:t>Accepting the reality of the future and acknowledging your feelings can lead to positive changes. </a:t>
            </a:r>
            <a:endParaRPr/>
          </a:p>
          <a:p>
            <a:pPr indent="-298450" lvl="0" marL="457200" rtl="0" algn="l">
              <a:spcBef>
                <a:spcPts val="0"/>
              </a:spcBef>
              <a:spcAft>
                <a:spcPts val="0"/>
              </a:spcAft>
              <a:buSzPts val="1100"/>
              <a:buChar char="-"/>
            </a:pPr>
            <a:r>
              <a:rPr lang="en-US"/>
              <a:t>Awareness is a value that will help to prepare for the future.*</a:t>
            </a:r>
            <a:endParaRPr/>
          </a:p>
          <a:p>
            <a:pPr indent="-298450" lvl="0" marL="457200" rtl="0" algn="l">
              <a:spcBef>
                <a:spcPts val="0"/>
              </a:spcBef>
              <a:spcAft>
                <a:spcPts val="0"/>
              </a:spcAft>
              <a:buClr>
                <a:schemeClr val="dk1"/>
              </a:buClr>
              <a:buSzPts val="1100"/>
              <a:buChar char="-"/>
            </a:pPr>
            <a:r>
              <a:rPr lang="en-US">
                <a:solidFill>
                  <a:schemeClr val="dk1"/>
                </a:solidFill>
              </a:rPr>
              <a:t>When managed well, anxiety, like other strong emotions, can be a valuable resource and a source of motivation.</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Anxiety is a messenger that helps to detect threats and change behaviours according to the conditions around us.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US">
                <a:solidFill>
                  <a:schemeClr val="dk1"/>
                </a:solidFill>
              </a:rPr>
              <a:t>* Reference about awareness: Pihkala, Panu (2019). Climate Anxiety. MIELI Mental Health Finland. Pp 11. </a:t>
            </a:r>
            <a:r>
              <a:rPr i="1" lang="en-US" u="sng">
                <a:solidFill>
                  <a:schemeClr val="hlink"/>
                </a:solidFill>
                <a:hlinkClick r:id="rId2"/>
              </a:rPr>
              <a:t>https://mieli.fi/wp-content/uploads/2021/12/mieli_climate_anxiety_30_10_2019.pdf</a:t>
            </a:r>
            <a:r>
              <a:rPr i="1" lang="en-US">
                <a:solidFill>
                  <a:schemeClr val="dk1"/>
                </a:solidFill>
              </a:rPr>
              <a:t> </a:t>
            </a:r>
            <a:endParaRPr i="1">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3085bbd85ef_0_17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3085bbd85ef_0_178: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Although</a:t>
            </a:r>
            <a:r>
              <a:rPr b="1" lang="en-US"/>
              <a:t> climate anxiety should not be pathologized, it can appear in unhealthy as well as healthy ways, depending on our </a:t>
            </a:r>
            <a:r>
              <a:rPr b="1" lang="en-US"/>
              <a:t>circumstances</a:t>
            </a:r>
            <a:r>
              <a:rPr b="1" lang="en-US"/>
              <a:t> and reactions to these difficult emotions. </a:t>
            </a:r>
            <a:endParaRPr b="1"/>
          </a:p>
          <a:p>
            <a:pPr indent="0" lvl="0" marL="0" rtl="0" algn="l">
              <a:spcBef>
                <a:spcPts val="0"/>
              </a:spcBef>
              <a:spcAft>
                <a:spcPts val="0"/>
              </a:spcAft>
              <a:buNone/>
            </a:pPr>
            <a:r>
              <a:rPr lang="en-US"/>
              <a:t>The Climate Psychology Alliance community has compiled a helpful list of possible responses to climate anxiety, some adaptive and others not so much. </a:t>
            </a:r>
            <a:endParaRPr/>
          </a:p>
          <a:p>
            <a:pPr indent="0" lvl="0" marL="0" rtl="0" algn="l">
              <a:spcBef>
                <a:spcPts val="0"/>
              </a:spcBef>
              <a:spcAft>
                <a:spcPts val="0"/>
              </a:spcAft>
              <a:buNone/>
            </a:pPr>
            <a:r>
              <a:rPr b="1" lang="en-US"/>
              <a:t>The path for a climate anxious youth could be to move from the maladaptive mechanisms to the adaptive ones.</a:t>
            </a:r>
            <a:endParaRPr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3085bbd85ef_0_19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62" name="Google Shape;962;g3085bbd85ef_0_197: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Ecologically maladaptive coping responses to climate anxiety:</a:t>
            </a:r>
            <a:endParaRPr b="1"/>
          </a:p>
          <a:p>
            <a:pPr indent="0" lvl="0" marL="0" rtl="0" algn="l">
              <a:spcBef>
                <a:spcPts val="0"/>
              </a:spcBef>
              <a:spcAft>
                <a:spcPts val="0"/>
              </a:spcAft>
              <a:buNone/>
            </a:pPr>
            <a:r>
              <a:rPr lang="en-US"/>
              <a:t>[Read out loud]</a:t>
            </a:r>
            <a:endParaRPr/>
          </a:p>
          <a:p>
            <a:pPr indent="0" lvl="0" marL="0" rtl="0" algn="l">
              <a:spcBef>
                <a:spcPts val="0"/>
              </a:spcBef>
              <a:spcAft>
                <a:spcPts val="0"/>
              </a:spcAft>
              <a:buNone/>
            </a:pPr>
            <a:r>
              <a:rPr lang="en-US"/>
              <a:t>These reactions/responses are often intertwined, not always one or other.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085bbd85ef_0_22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3085bbd85ef_0_228: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from the group. Give 2–3 people time to answer out loud.]</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[2 min]</a:t>
            </a:r>
            <a:endParaRPr b="1">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[Keep it short, just to give space to think about it for a moment.]</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3085bbd85ef_0_23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3085bbd85ef_0_23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[Ask from the group. </a:t>
            </a:r>
            <a:r>
              <a:rPr lang="en-US">
                <a:solidFill>
                  <a:schemeClr val="dk1"/>
                </a:solidFill>
              </a:rPr>
              <a:t>Give 3-4 people time to answer out loud</a:t>
            </a:r>
            <a:r>
              <a:rPr lang="en-US">
                <a:solidFill>
                  <a:schemeClr val="dk1"/>
                </a:solidFill>
              </a:rPr>
              <a:t>.]</a:t>
            </a:r>
            <a:endParaRPr>
              <a:solidFill>
                <a:schemeClr val="dk1"/>
              </a:solidFill>
            </a:endParaRPr>
          </a:p>
          <a:p>
            <a:pPr indent="0" lvl="0" marL="0" rtl="0" algn="l">
              <a:spcBef>
                <a:spcPts val="0"/>
              </a:spcBef>
              <a:spcAft>
                <a:spcPts val="0"/>
              </a:spcAft>
              <a:buNone/>
            </a:pPr>
            <a:r>
              <a:rPr b="1" lang="en-US">
                <a:solidFill>
                  <a:schemeClr val="dk1"/>
                </a:solidFill>
              </a:rPr>
              <a:t>[3 min]</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d3b5114961_0_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d3b5114961_0_4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[Divide participants into buzz groups of 2–4 people. Buzz groups are small groups where participants have a short, intense discussion on a defined question. The first buzz groups can be bigger.]</a:t>
            </a:r>
            <a:endParaRPr/>
          </a:p>
          <a:p>
            <a:pPr indent="0" lvl="0" marL="0" rtl="0" algn="l">
              <a:spcBef>
                <a:spcPts val="0"/>
              </a:spcBef>
              <a:spcAft>
                <a:spcPts val="0"/>
              </a:spcAft>
              <a:buNone/>
            </a:pPr>
            <a:r>
              <a:rPr lang="en-US"/>
              <a:t>[</a:t>
            </a:r>
            <a:r>
              <a:rPr b="1" lang="en-US"/>
              <a:t>2 min</a:t>
            </a:r>
            <a:r>
              <a:rPr lang="en-US"/>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3085bbd85ef_0_22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3085bbd85ef_0_220: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Ecologically adaptive coping responses to climate anxiety:</a:t>
            </a:r>
            <a:endParaRPr b="1">
              <a:solidFill>
                <a:schemeClr val="dk1"/>
              </a:solidFill>
            </a:endParaRPr>
          </a:p>
          <a:p>
            <a:pPr indent="0" lvl="0" marL="0" rtl="0" algn="l">
              <a:spcBef>
                <a:spcPts val="0"/>
              </a:spcBef>
              <a:spcAft>
                <a:spcPts val="0"/>
              </a:spcAft>
              <a:buNone/>
            </a:pPr>
            <a:r>
              <a:rPr lang="en-US">
                <a:solidFill>
                  <a:schemeClr val="dk1"/>
                </a:solidFill>
              </a:rPr>
              <a:t>[Compare the answers with the list of adaptive coping responses or just read the list out loud.]</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085bbd85ef_0_24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994" name="Google Shape;994;g3085bbd85ef_0_241: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In reality, even after having mastered self-regulation skills, taking care of oneself, living according to </a:t>
            </a:r>
            <a:r>
              <a:rPr lang="en-US">
                <a:solidFill>
                  <a:schemeClr val="dk1"/>
                </a:solidFill>
              </a:rPr>
              <a:t>one's</a:t>
            </a:r>
            <a:r>
              <a:rPr lang="en-US">
                <a:solidFill>
                  <a:schemeClr val="dk1"/>
                </a:solidFill>
              </a:rPr>
              <a:t> values, taking </a:t>
            </a:r>
            <a:r>
              <a:rPr lang="en-US">
                <a:solidFill>
                  <a:schemeClr val="dk1"/>
                </a:solidFill>
              </a:rPr>
              <a:t>meaningful</a:t>
            </a:r>
            <a:r>
              <a:rPr lang="en-US">
                <a:solidFill>
                  <a:schemeClr val="dk1"/>
                </a:solidFill>
              </a:rPr>
              <a:t> action – a person with climate anxiety will still go back and forth between distress over difficult info and states of contentment and resilience. </a:t>
            </a:r>
            <a:endParaRPr>
              <a:solidFill>
                <a:schemeClr val="dk1"/>
              </a:solidFill>
            </a:endParaRPr>
          </a:p>
          <a:p>
            <a:pPr indent="0" lvl="0" marL="0" rtl="0" algn="l">
              <a:spcBef>
                <a:spcPts val="0"/>
              </a:spcBef>
              <a:spcAft>
                <a:spcPts val="0"/>
              </a:spcAft>
              <a:buNone/>
            </a:pPr>
            <a:r>
              <a:rPr lang="en-US">
                <a:solidFill>
                  <a:schemeClr val="dk1"/>
                </a:solidFill>
              </a:rPr>
              <a:t>This has been named “toggling”. It is a skill in itself that can be strengthened.</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3085bbd85ef_0_25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3085bbd85ef_0_257: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[To end, conduct a Method-exercise: </a:t>
            </a:r>
            <a:r>
              <a:rPr b="1" lang="en-US">
                <a:solidFill>
                  <a:schemeClr val="dk1"/>
                </a:solidFill>
              </a:rPr>
              <a:t>Shake Stretch Soothe</a:t>
            </a:r>
            <a:r>
              <a:rPr lang="en-US">
                <a:solidFill>
                  <a:schemeClr val="dk1"/>
                </a:solidFill>
              </a:rPr>
              <a:t>. </a:t>
            </a:r>
            <a:r>
              <a:rPr lang="en-US">
                <a:solidFill>
                  <a:srgbClr val="F25620"/>
                </a:solidFill>
              </a:rPr>
              <a:t>Method nr 16.</a:t>
            </a:r>
            <a:r>
              <a:rPr lang="en-US">
                <a:solidFill>
                  <a:schemeClr val="dk1"/>
                </a:solidFill>
              </a:rPr>
              <a:t> </a:t>
            </a:r>
            <a:r>
              <a:rPr lang="en-US">
                <a:solidFill>
                  <a:srgbClr val="F25620"/>
                </a:solidFill>
              </a:rPr>
              <a:t>Find the descriptions in the training programme </a:t>
            </a:r>
            <a:r>
              <a:rPr lang="en-US">
                <a:solidFill>
                  <a:srgbClr val="F25620"/>
                </a:solidFill>
              </a:rPr>
              <a:t>and prepare for it</a:t>
            </a:r>
            <a:r>
              <a:rPr lang="en-US">
                <a:solidFill>
                  <a:srgbClr val="F25620"/>
                </a:solidFill>
              </a:rPr>
              <a:t>.</a:t>
            </a:r>
            <a:r>
              <a:rPr lang="en-US">
                <a:solidFill>
                  <a:schemeClr val="dk1"/>
                </a:solidFill>
              </a:rPr>
              <a:t>]</a:t>
            </a:r>
            <a:endParaRPr>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p35: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5" name="Google Shape;1035;p35: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d3b5114961_0_5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d3b5114961_0_5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[Make new groups. The second buzz groups could be smaller.]</a:t>
            </a:r>
            <a:endParaRPr>
              <a:solidFill>
                <a:schemeClr val="dk1"/>
              </a:solidFill>
            </a:endParaRPr>
          </a:p>
          <a:p>
            <a:pPr indent="0" lvl="0" marL="0" rtl="0" algn="l">
              <a:spcBef>
                <a:spcPts val="0"/>
              </a:spcBef>
              <a:spcAft>
                <a:spcPts val="0"/>
              </a:spcAft>
              <a:buNone/>
            </a:pPr>
            <a:r>
              <a:rPr lang="en-US">
                <a:solidFill>
                  <a:schemeClr val="dk1"/>
                </a:solidFill>
              </a:rPr>
              <a:t>[</a:t>
            </a:r>
            <a:r>
              <a:rPr b="1" lang="en-US">
                <a:solidFill>
                  <a:schemeClr val="dk1"/>
                </a:solidFill>
              </a:rPr>
              <a:t>2 min</a:t>
            </a:r>
            <a:r>
              <a:rPr lang="en-US">
                <a:solidFill>
                  <a:schemeClr val="dk1"/>
                </a:solidFill>
              </a:rPr>
              <a:t>]</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d3b5114961_0_6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d3b5114961_0_6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[Gather again as a big group. Let 2-3 people share what was talked about in the buzz groups.]</a:t>
            </a:r>
            <a:endParaRPr>
              <a:solidFill>
                <a:schemeClr val="dk1"/>
              </a:solidFill>
            </a:endParaRPr>
          </a:p>
          <a:p>
            <a:pPr indent="0" lvl="0" marL="0" rtl="0" algn="l">
              <a:spcBef>
                <a:spcPts val="0"/>
              </a:spcBef>
              <a:spcAft>
                <a:spcPts val="0"/>
              </a:spcAft>
              <a:buNone/>
            </a:pPr>
            <a:r>
              <a:rPr lang="en-US">
                <a:solidFill>
                  <a:schemeClr val="dk1"/>
                </a:solidFill>
              </a:rPr>
              <a:t>[</a:t>
            </a:r>
            <a:r>
              <a:rPr b="1" lang="en-US">
                <a:solidFill>
                  <a:schemeClr val="dk1"/>
                </a:solidFill>
              </a:rPr>
              <a:t>2 min</a:t>
            </a:r>
            <a:r>
              <a:rPr lang="en-US">
                <a:solidFill>
                  <a:schemeClr val="dk1"/>
                </a:solidFill>
              </a:rPr>
              <a:t>]</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d3b5114961_0_9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d3b5114961_0_9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accent3"/>
                </a:solidFill>
              </a:rPr>
              <a:t>[Correct the times according to your schedule before beginning the slideshow.]</a:t>
            </a:r>
            <a:endParaRPr b="1">
              <a:solidFill>
                <a:schemeClr val="accent3"/>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d3b5114961_0_11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d3b5114961_0_11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Throughout the training, we will do exercises that are both </a:t>
            </a:r>
            <a:r>
              <a:rPr b="1" lang="en-US">
                <a:solidFill>
                  <a:schemeClr val="dk1"/>
                </a:solidFill>
              </a:rPr>
              <a:t>beneficial and grounding</a:t>
            </a:r>
            <a:r>
              <a:rPr lang="en-US">
                <a:solidFill>
                  <a:schemeClr val="dk1"/>
                </a:solidFill>
              </a:rPr>
              <a:t> for ourselves. </a:t>
            </a:r>
            <a:endParaRPr>
              <a:solidFill>
                <a:schemeClr val="dk1"/>
              </a:solidFill>
            </a:endParaRPr>
          </a:p>
          <a:p>
            <a:pPr indent="0" lvl="0" marL="0" rtl="0" algn="l">
              <a:spcBef>
                <a:spcPts val="0"/>
              </a:spcBef>
              <a:spcAft>
                <a:spcPts val="0"/>
              </a:spcAft>
              <a:buNone/>
            </a:pPr>
            <a:r>
              <a:rPr lang="en-US">
                <a:solidFill>
                  <a:schemeClr val="dk1"/>
                </a:solidFill>
              </a:rPr>
              <a:t>These exercises are </a:t>
            </a:r>
            <a:r>
              <a:rPr b="1" lang="en-US">
                <a:solidFill>
                  <a:schemeClr val="dk1"/>
                </a:solidFill>
              </a:rPr>
              <a:t>part of the programme</a:t>
            </a:r>
            <a:r>
              <a:rPr lang="en-US">
                <a:solidFill>
                  <a:schemeClr val="dk1"/>
                </a:solidFill>
              </a:rPr>
              <a:t> and </a:t>
            </a:r>
            <a:r>
              <a:rPr b="1" lang="en-US">
                <a:solidFill>
                  <a:schemeClr val="dk1"/>
                </a:solidFill>
              </a:rPr>
              <a:t>in the toolbox</a:t>
            </a:r>
            <a:r>
              <a:rPr lang="en-US">
                <a:solidFill>
                  <a:schemeClr val="dk1"/>
                </a:solidFill>
              </a:rPr>
              <a:t> that will be useful to do with young people as well. </a:t>
            </a:r>
            <a:endParaRPr>
              <a:solidFill>
                <a:schemeClr val="dk1"/>
              </a:solidFill>
            </a:endParaRPr>
          </a:p>
          <a:p>
            <a:pPr indent="0" lvl="0" marL="0" rtl="0" algn="l">
              <a:spcBef>
                <a:spcPts val="0"/>
              </a:spcBef>
              <a:spcAft>
                <a:spcPts val="0"/>
              </a:spcAft>
              <a:buNone/>
            </a:pPr>
            <a:r>
              <a:rPr lang="en-US">
                <a:solidFill>
                  <a:schemeClr val="dk1"/>
                </a:solidFill>
              </a:rPr>
              <a:t>These exercises are part of the </a:t>
            </a:r>
            <a:r>
              <a:rPr b="1" lang="en-US">
                <a:solidFill>
                  <a:schemeClr val="dk1"/>
                </a:solidFill>
              </a:rPr>
              <a:t>main learning outcome</a:t>
            </a:r>
            <a:r>
              <a:rPr lang="en-US">
                <a:solidFill>
                  <a:schemeClr val="dk1"/>
                </a:solidFill>
              </a:rPr>
              <a:t>: </a:t>
            </a:r>
            <a:r>
              <a:rPr b="1" lang="en-US">
                <a:solidFill>
                  <a:schemeClr val="dk1"/>
                </a:solidFill>
              </a:rPr>
              <a:t>you will be able to carry out simple activities with young people that help to relieve climate worry</a:t>
            </a:r>
            <a:r>
              <a:rPr lang="en-US">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You don’t have to do the exercises when they feel uncomfortable but try first and stop when needed.</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0b09a567b1_0_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0b09a567b1_0_0: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We will do the first such exercise now.</a:t>
            </a:r>
            <a:endParaRPr>
              <a:solidFill>
                <a:schemeClr val="dk1"/>
              </a:solidFill>
            </a:endParaRPr>
          </a:p>
          <a:p>
            <a:pPr indent="0" lvl="0" marL="0" rtl="0" algn="l">
              <a:spcBef>
                <a:spcPts val="0"/>
              </a:spcBef>
              <a:spcAft>
                <a:spcPts val="0"/>
              </a:spcAft>
              <a:buNone/>
            </a:pPr>
            <a:r>
              <a:rPr lang="en-US">
                <a:solidFill>
                  <a:schemeClr val="dk1"/>
                </a:solidFill>
              </a:rPr>
              <a:t>[Conduct a Method-exercise: either </a:t>
            </a:r>
            <a:r>
              <a:rPr b="1" lang="en-US">
                <a:solidFill>
                  <a:schemeClr val="dk1"/>
                </a:solidFill>
              </a:rPr>
              <a:t>Embodied Check-in </a:t>
            </a:r>
            <a:r>
              <a:rPr lang="en-US">
                <a:solidFill>
                  <a:schemeClr val="dk1"/>
                </a:solidFill>
              </a:rPr>
              <a:t>or </a:t>
            </a:r>
            <a:r>
              <a:rPr b="1" lang="en-US">
                <a:solidFill>
                  <a:schemeClr val="dk1"/>
                </a:solidFill>
              </a:rPr>
              <a:t>Anchor To The Ground (short version). </a:t>
            </a:r>
            <a:r>
              <a:rPr lang="en-US">
                <a:solidFill>
                  <a:schemeClr val="accent3"/>
                </a:solidFill>
              </a:rPr>
              <a:t>Find the descriptions for them in the training programme </a:t>
            </a:r>
            <a:r>
              <a:rPr lang="en-US">
                <a:solidFill>
                  <a:srgbClr val="F25620"/>
                </a:solidFill>
              </a:rPr>
              <a:t>and prepare for it</a:t>
            </a:r>
            <a:r>
              <a:rPr lang="en-US">
                <a:solidFill>
                  <a:schemeClr val="dk1"/>
                </a:solidFill>
              </a:rPr>
              <a:t>.]</a:t>
            </a: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1" name="Shape 11"/>
        <p:cNvGrpSpPr/>
        <p:nvPr/>
      </p:nvGrpSpPr>
      <p:grpSpPr>
        <a:xfrm>
          <a:off x="0" y="0"/>
          <a:ext cx="0" cy="0"/>
          <a:chOff x="0" y="0"/>
          <a:chExt cx="0" cy="0"/>
        </a:xfrm>
      </p:grpSpPr>
      <p:sp>
        <p:nvSpPr>
          <p:cNvPr id="12" name="Google Shape;12;p3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7"/>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1" name="Shape 41"/>
        <p:cNvGrpSpPr/>
        <p:nvPr/>
      </p:nvGrpSpPr>
      <p:grpSpPr>
        <a:xfrm>
          <a:off x="0" y="0"/>
          <a:ext cx="0" cy="0"/>
          <a:chOff x="0" y="0"/>
          <a:chExt cx="0" cy="0"/>
        </a:xfrm>
      </p:grpSpPr>
      <p:sp>
        <p:nvSpPr>
          <p:cNvPr id="42" name="Google Shape;42;p9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6"/>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4" name="Google Shape;44;p96"/>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5" name="Shape 45"/>
        <p:cNvGrpSpPr/>
        <p:nvPr/>
      </p:nvGrpSpPr>
      <p:grpSpPr>
        <a:xfrm>
          <a:off x="0" y="0"/>
          <a:ext cx="0" cy="0"/>
          <a:chOff x="0" y="0"/>
          <a:chExt cx="0" cy="0"/>
        </a:xfrm>
      </p:grpSpPr>
      <p:sp>
        <p:nvSpPr>
          <p:cNvPr id="46" name="Google Shape;46;p9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97"/>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97"/>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97"/>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97"/>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1" name="Shape 51"/>
        <p:cNvGrpSpPr/>
        <p:nvPr/>
      </p:nvGrpSpPr>
      <p:grpSpPr>
        <a:xfrm>
          <a:off x="0" y="0"/>
          <a:ext cx="0" cy="0"/>
          <a:chOff x="0" y="0"/>
          <a:chExt cx="0" cy="0"/>
        </a:xfrm>
      </p:grpSpPr>
      <p:sp>
        <p:nvSpPr>
          <p:cNvPr id="52" name="Google Shape;52;p9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8"/>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98"/>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98"/>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98"/>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7" name="Google Shape;57;p98"/>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8" name="Google Shape;58;p98"/>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5"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6" name="Shape 66"/>
        <p:cNvGrpSpPr/>
        <p:nvPr/>
      </p:nvGrpSpPr>
      <p:grpSpPr>
        <a:xfrm>
          <a:off x="0" y="0"/>
          <a:ext cx="0" cy="0"/>
          <a:chOff x="0" y="0"/>
          <a:chExt cx="0" cy="0"/>
        </a:xfrm>
      </p:grpSpPr>
      <p:sp>
        <p:nvSpPr>
          <p:cNvPr id="67" name="Google Shape;67;p16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5"/>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9" name="Shape 69"/>
        <p:cNvGrpSpPr/>
        <p:nvPr/>
      </p:nvGrpSpPr>
      <p:grpSpPr>
        <a:xfrm>
          <a:off x="0" y="0"/>
          <a:ext cx="0" cy="0"/>
          <a:chOff x="0" y="0"/>
          <a:chExt cx="0" cy="0"/>
        </a:xfrm>
      </p:grpSpPr>
      <p:sp>
        <p:nvSpPr>
          <p:cNvPr id="70" name="Google Shape;70;p16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6"/>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2" name="Shape 72"/>
        <p:cNvGrpSpPr/>
        <p:nvPr/>
      </p:nvGrpSpPr>
      <p:grpSpPr>
        <a:xfrm>
          <a:off x="0" y="0"/>
          <a:ext cx="0" cy="0"/>
          <a:chOff x="0" y="0"/>
          <a:chExt cx="0" cy="0"/>
        </a:xfrm>
      </p:grpSpPr>
      <p:sp>
        <p:nvSpPr>
          <p:cNvPr id="73" name="Google Shape;73;p16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7"/>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75" name="Google Shape;75;p167"/>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6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8" name="Shape 78"/>
        <p:cNvGrpSpPr/>
        <p:nvPr/>
      </p:nvGrpSpPr>
      <p:grpSpPr>
        <a:xfrm>
          <a:off x="0" y="0"/>
          <a:ext cx="0" cy="0"/>
          <a:chOff x="0" y="0"/>
          <a:chExt cx="0" cy="0"/>
        </a:xfrm>
      </p:grpSpPr>
      <p:sp>
        <p:nvSpPr>
          <p:cNvPr id="79" name="Google Shape;79;p16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0" name="Shape 80"/>
        <p:cNvGrpSpPr/>
        <p:nvPr/>
      </p:nvGrpSpPr>
      <p:grpSpPr>
        <a:xfrm>
          <a:off x="0" y="0"/>
          <a:ext cx="0" cy="0"/>
          <a:chOff x="0" y="0"/>
          <a:chExt cx="0" cy="0"/>
        </a:xfrm>
      </p:grpSpPr>
      <p:sp>
        <p:nvSpPr>
          <p:cNvPr id="81" name="Google Shape;81;p17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70"/>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3" name="Google Shape;83;p17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4" name="Google Shape;84;p170"/>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4"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5" name="Shape 85"/>
        <p:cNvGrpSpPr/>
        <p:nvPr/>
      </p:nvGrpSpPr>
      <p:grpSpPr>
        <a:xfrm>
          <a:off x="0" y="0"/>
          <a:ext cx="0" cy="0"/>
          <a:chOff x="0" y="0"/>
          <a:chExt cx="0" cy="0"/>
        </a:xfrm>
      </p:grpSpPr>
      <p:sp>
        <p:nvSpPr>
          <p:cNvPr id="86" name="Google Shape;86;p17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71"/>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8" name="Google Shape;88;p171"/>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9" name="Google Shape;89;p171"/>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0" name="Shape 90"/>
        <p:cNvGrpSpPr/>
        <p:nvPr/>
      </p:nvGrpSpPr>
      <p:grpSpPr>
        <a:xfrm>
          <a:off x="0" y="0"/>
          <a:ext cx="0" cy="0"/>
          <a:chOff x="0" y="0"/>
          <a:chExt cx="0" cy="0"/>
        </a:xfrm>
      </p:grpSpPr>
      <p:sp>
        <p:nvSpPr>
          <p:cNvPr id="91" name="Google Shape;91;p17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72"/>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3" name="Google Shape;93;p172"/>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4" name="Google Shape;94;p172"/>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5" name="Shape 95"/>
        <p:cNvGrpSpPr/>
        <p:nvPr/>
      </p:nvGrpSpPr>
      <p:grpSpPr>
        <a:xfrm>
          <a:off x="0" y="0"/>
          <a:ext cx="0" cy="0"/>
          <a:chOff x="0" y="0"/>
          <a:chExt cx="0" cy="0"/>
        </a:xfrm>
      </p:grpSpPr>
      <p:sp>
        <p:nvSpPr>
          <p:cNvPr id="96" name="Google Shape;96;p17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73"/>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8" name="Google Shape;98;p173"/>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9" name="Shape 99"/>
        <p:cNvGrpSpPr/>
        <p:nvPr/>
      </p:nvGrpSpPr>
      <p:grpSpPr>
        <a:xfrm>
          <a:off x="0" y="0"/>
          <a:ext cx="0" cy="0"/>
          <a:chOff x="0" y="0"/>
          <a:chExt cx="0" cy="0"/>
        </a:xfrm>
      </p:grpSpPr>
      <p:sp>
        <p:nvSpPr>
          <p:cNvPr id="100" name="Google Shape;100;p17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4"/>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2" name="Google Shape;102;p17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3" name="Google Shape;103;p174"/>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4" name="Google Shape;104;p174"/>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5" name="Shape 105"/>
        <p:cNvGrpSpPr/>
        <p:nvPr/>
      </p:nvGrpSpPr>
      <p:grpSpPr>
        <a:xfrm>
          <a:off x="0" y="0"/>
          <a:ext cx="0" cy="0"/>
          <a:chOff x="0" y="0"/>
          <a:chExt cx="0" cy="0"/>
        </a:xfrm>
      </p:grpSpPr>
      <p:sp>
        <p:nvSpPr>
          <p:cNvPr id="106" name="Google Shape;106;p17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75"/>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8" name="Google Shape;108;p175"/>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9" name="Google Shape;109;p175"/>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0" name="Google Shape;110;p175"/>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1" name="Google Shape;111;p175"/>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2" name="Google Shape;112;p175"/>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5" name="Shape 15"/>
        <p:cNvGrpSpPr/>
        <p:nvPr/>
      </p:nvGrpSpPr>
      <p:grpSpPr>
        <a:xfrm>
          <a:off x="0" y="0"/>
          <a:ext cx="0" cy="0"/>
          <a:chOff x="0" y="0"/>
          <a:chExt cx="0" cy="0"/>
        </a:xfrm>
      </p:grpSpPr>
      <p:sp>
        <p:nvSpPr>
          <p:cNvPr id="16" name="Google Shape;16;p89"/>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89"/>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8" name="Shape 18"/>
        <p:cNvGrpSpPr/>
        <p:nvPr/>
      </p:nvGrpSpPr>
      <p:grpSpPr>
        <a:xfrm>
          <a:off x="0" y="0"/>
          <a:ext cx="0" cy="0"/>
          <a:chOff x="0" y="0"/>
          <a:chExt cx="0" cy="0"/>
        </a:xfrm>
      </p:grpSpPr>
      <p:sp>
        <p:nvSpPr>
          <p:cNvPr id="19" name="Google Shape;19;p9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0"/>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1" name="Google Shape;21;p9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9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 name="Shape 24"/>
        <p:cNvGrpSpPr/>
        <p:nvPr/>
      </p:nvGrpSpPr>
      <p:grpSpPr>
        <a:xfrm>
          <a:off x="0" y="0"/>
          <a:ext cx="0" cy="0"/>
          <a:chOff x="0" y="0"/>
          <a:chExt cx="0" cy="0"/>
        </a:xfrm>
      </p:grpSpPr>
      <p:sp>
        <p:nvSpPr>
          <p:cNvPr id="25" name="Google Shape;25;p92"/>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 name="Shape 26"/>
        <p:cNvGrpSpPr/>
        <p:nvPr/>
      </p:nvGrpSpPr>
      <p:grpSpPr>
        <a:xfrm>
          <a:off x="0" y="0"/>
          <a:ext cx="0" cy="0"/>
          <a:chOff x="0" y="0"/>
          <a:chExt cx="0" cy="0"/>
        </a:xfrm>
      </p:grpSpPr>
      <p:sp>
        <p:nvSpPr>
          <p:cNvPr id="27" name="Google Shape;27;p9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3"/>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9" name="Google Shape;29;p93"/>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0" name="Google Shape;30;p93"/>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1" name="Shape 31"/>
        <p:cNvGrpSpPr/>
        <p:nvPr/>
      </p:nvGrpSpPr>
      <p:grpSpPr>
        <a:xfrm>
          <a:off x="0" y="0"/>
          <a:ext cx="0" cy="0"/>
          <a:chOff x="0" y="0"/>
          <a:chExt cx="0" cy="0"/>
        </a:xfrm>
      </p:grpSpPr>
      <p:sp>
        <p:nvSpPr>
          <p:cNvPr id="32" name="Google Shape;32;p9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4"/>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9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94"/>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6" name="Shape 36"/>
        <p:cNvGrpSpPr/>
        <p:nvPr/>
      </p:nvGrpSpPr>
      <p:grpSpPr>
        <a:xfrm>
          <a:off x="0" y="0"/>
          <a:ext cx="0" cy="0"/>
          <a:chOff x="0" y="0"/>
          <a:chExt cx="0" cy="0"/>
        </a:xfrm>
      </p:grpSpPr>
      <p:sp>
        <p:nvSpPr>
          <p:cNvPr id="37" name="Google Shape;37;p9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95"/>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9" name="Google Shape;39;p95"/>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0" name="Google Shape;40;p95"/>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4.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8" name="Google Shape;8;p36"/>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9" name="Google Shape;9;p36"/>
          <p:cNvSpPr txBox="1"/>
          <p:nvPr>
            <p:ph idx="1" type="body"/>
          </p:nvPr>
        </p:nvSpPr>
        <p:spPr>
          <a:xfrm>
            <a:off x="0" y="0"/>
            <a:ext cx="12191760" cy="685764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62" name="Google Shape;62;p50"/>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63" name="Google Shape;63;p50"/>
          <p:cNvSpPr txBox="1"/>
          <p:nvPr>
            <p:ph idx="1" type="body"/>
          </p:nvPr>
        </p:nvSpPr>
        <p:spPr>
          <a:xfrm>
            <a:off x="2090160" y="641160"/>
            <a:ext cx="8011440" cy="11998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2.jp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7.jpg"/><Relationship Id="rId4" Type="http://schemas.openxmlformats.org/officeDocument/2006/relationships/image" Target="../media/image20.jpg"/><Relationship Id="rId5" Type="http://schemas.openxmlformats.org/officeDocument/2006/relationships/image" Target="../media/image24.jpg"/><Relationship Id="rId6" Type="http://schemas.openxmlformats.org/officeDocument/2006/relationships/image" Target="../media/image21.jpg"/><Relationship Id="rId7" Type="http://schemas.openxmlformats.org/officeDocument/2006/relationships/image" Target="../media/image2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1" Type="http://schemas.openxmlformats.org/officeDocument/2006/relationships/hyperlink" Target="https://pubmed.ncbi.nlm.nih.gov/34895496/" TargetMode="External"/><Relationship Id="rId10" Type="http://schemas.openxmlformats.org/officeDocument/2006/relationships/hyperlink" Target="https://inimareng.ee/en/5-1-climate-concern-as-a-mediator-in-peoples-relationship-with-the-environment/" TargetMode="External"/><Relationship Id="rId12" Type="http://schemas.openxmlformats.org/officeDocument/2006/relationships/hyperlink" Target="https://mieli.fi/wp-content/uploads/2021/12/mieli_climate_anxiety_30_10_2019.pdf" TargetMode="External"/><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4.png"/><Relationship Id="rId4" Type="http://schemas.openxmlformats.org/officeDocument/2006/relationships/hyperlink" Target="http://creativecommons.org/licenses/by/4.0/" TargetMode="External"/><Relationship Id="rId9" Type="http://schemas.openxmlformats.org/officeDocument/2006/relationships/hyperlink" Target="https://doi.org/10.3389/fpsyg.2024.1341921" TargetMode="External"/><Relationship Id="rId5" Type="http://schemas.openxmlformats.org/officeDocument/2006/relationships/image" Target="../media/image15.png"/><Relationship Id="rId6" Type="http://schemas.openxmlformats.org/officeDocument/2006/relationships/image" Target="../media/image2.jpg"/><Relationship Id="rId7" Type="http://schemas.openxmlformats.org/officeDocument/2006/relationships/image" Target="../media/image19.png"/><Relationship Id="rId8" Type="http://schemas.openxmlformats.org/officeDocument/2006/relationships/hyperlink" Target="https://doi.org/10.3390/su12197836"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18" name="Google Shape;118;p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b="0" l="0" r="0" t="0"/>
          <a:stretch/>
        </p:blipFill>
        <p:spPr>
          <a:xfrm>
            <a:off x="0" y="6087960"/>
            <a:ext cx="8760960" cy="788760"/>
          </a:xfrm>
          <a:prstGeom prst="rect">
            <a:avLst/>
          </a:prstGeom>
          <a:noFill/>
          <a:ln>
            <a:noFill/>
          </a:ln>
        </p:spPr>
      </p:pic>
      <p:pic>
        <p:nvPicPr>
          <p:cNvPr descr="Blue text on a white background&#10;&#10;Description automatically generated with medium confidence" id="121" name="Google Shape;121;p1"/>
          <p:cNvPicPr preferRelativeResize="0"/>
          <p:nvPr/>
        </p:nvPicPr>
        <p:blipFill rotWithShape="1">
          <a:blip r:embed="rId5">
            <a:alphaModFix/>
          </a:blip>
          <a:srcRect b="0" l="0" r="0" t="0"/>
          <a:stretch/>
        </p:blipFill>
        <p:spPr>
          <a:xfrm>
            <a:off x="9712440" y="6222600"/>
            <a:ext cx="2479320" cy="51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cap="flat" cmpd="sng" w="19075">
            <a:solidFill>
              <a:srgbClr val="32797C"/>
            </a:solidFill>
            <a:prstDash val="solid"/>
            <a:miter lim="8000"/>
            <a:headEnd len="sm" w="sm" type="none"/>
            <a:tailEnd len="sm" w="sm" type="none"/>
          </a:ln>
        </p:spPr>
      </p:cxnSp>
      <p:sp>
        <p:nvSpPr>
          <p:cNvPr id="123" name="Google Shape;123;p1"/>
          <p:cNvSpPr/>
          <p:nvPr/>
        </p:nvSpPr>
        <p:spPr>
          <a:xfrm>
            <a:off x="7058025" y="0"/>
            <a:ext cx="5133900" cy="61437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 name="Google Shape;124;p1"/>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rtl="0" algn="l">
              <a:lnSpc>
                <a:spcPct val="85000"/>
              </a:lnSpc>
              <a:spcBef>
                <a:spcPts val="0"/>
              </a:spcBef>
              <a:spcAft>
                <a:spcPts val="0"/>
              </a:spcAft>
              <a:buNone/>
            </a:pPr>
            <a:r>
              <a:rPr b="1" lang="en-US" sz="5500">
                <a:solidFill>
                  <a:schemeClr val="lt1"/>
                </a:solidFill>
                <a:latin typeface="Calibri"/>
                <a:ea typeface="Calibri"/>
                <a:cs typeface="Calibri"/>
                <a:sym typeface="Calibri"/>
              </a:rPr>
              <a:t>How to support young people in climate anxiety</a:t>
            </a:r>
            <a:endParaRPr sz="3000">
              <a:solidFill>
                <a:schemeClr val="lt1"/>
              </a:solidFill>
              <a:latin typeface="Work Sans Medium"/>
              <a:ea typeface="Work Sans Medium"/>
              <a:cs typeface="Work Sans Medium"/>
              <a:sym typeface="Work Sans Medium"/>
            </a:endParaRPr>
          </a:p>
        </p:txBody>
      </p:sp>
      <p:grpSp>
        <p:nvGrpSpPr>
          <p:cNvPr id="125" name="Google Shape;125;p1"/>
          <p:cNvGrpSpPr/>
          <p:nvPr/>
        </p:nvGrpSpPr>
        <p:grpSpPr>
          <a:xfrm>
            <a:off x="-123825" y="2768375"/>
            <a:ext cx="3994275" cy="1282800"/>
            <a:chOff x="-123825" y="3216050"/>
            <a:chExt cx="3994275" cy="1282800"/>
          </a:xfrm>
        </p:grpSpPr>
        <p:sp>
          <p:nvSpPr>
            <p:cNvPr id="126" name="Google Shape;126;p1"/>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7" name="Google Shape;127;p1"/>
            <p:cNvSpPr/>
            <p:nvPr/>
          </p:nvSpPr>
          <p:spPr>
            <a:xfrm>
              <a:off x="-123825" y="3216050"/>
              <a:ext cx="27336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28" name="Google Shape;128;p1"/>
          <p:cNvSpPr txBox="1"/>
          <p:nvPr/>
        </p:nvSpPr>
        <p:spPr>
          <a:xfrm>
            <a:off x="514350" y="3109625"/>
            <a:ext cx="30000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First session</a:t>
            </a:r>
            <a:endParaRPr sz="3000">
              <a:solidFill>
                <a:schemeClr val="dk1"/>
              </a:solidFill>
              <a:latin typeface="Work Sans Medium"/>
              <a:ea typeface="Work Sans Medium"/>
              <a:cs typeface="Work Sans Medium"/>
              <a:sym typeface="Work Sans Medium"/>
            </a:endParaRPr>
          </a:p>
        </p:txBody>
      </p:sp>
      <p:sp>
        <p:nvSpPr>
          <p:cNvPr id="129" name="Google Shape;129;p1"/>
          <p:cNvSpPr txBox="1"/>
          <p:nvPr/>
        </p:nvSpPr>
        <p:spPr>
          <a:xfrm>
            <a:off x="514350" y="4705350"/>
            <a:ext cx="5038800" cy="1000200"/>
          </a:xfrm>
          <a:prstGeom prst="rect">
            <a:avLst/>
          </a:prstGeom>
          <a:noFill/>
          <a:ln>
            <a:noFill/>
          </a:ln>
        </p:spPr>
        <p:txBody>
          <a:bodyPr anchorCtr="0" anchor="b" bIns="91425" lIns="91425" spcFirstLastPara="1" rIns="91425" wrap="square" tIns="91425">
            <a:noAutofit/>
          </a:bodyPr>
          <a:lstStyle/>
          <a:p>
            <a:pPr indent="0" lvl="0" marL="0" rtl="0" algn="l">
              <a:lnSpc>
                <a:spcPct val="90000"/>
              </a:lnSpc>
              <a:spcBef>
                <a:spcPts val="0"/>
              </a:spcBef>
              <a:spcAft>
                <a:spcPts val="0"/>
              </a:spcAft>
              <a:buNone/>
            </a:pPr>
            <a:r>
              <a:rPr lang="en-US" sz="2000">
                <a:solidFill>
                  <a:schemeClr val="lt1"/>
                </a:solidFill>
                <a:latin typeface="Work Sans Medium"/>
                <a:ea typeface="Work Sans Medium"/>
                <a:cs typeface="Work Sans Medium"/>
                <a:sym typeface="Work Sans Medium"/>
              </a:rPr>
              <a:t>Tallinn</a:t>
            </a:r>
            <a:endParaRPr sz="2000">
              <a:solidFill>
                <a:schemeClr val="lt1"/>
              </a:solidFill>
              <a:latin typeface="Work Sans Medium"/>
              <a:ea typeface="Work Sans Medium"/>
              <a:cs typeface="Work Sans Medium"/>
              <a:sym typeface="Work Sans Medium"/>
            </a:endParaRPr>
          </a:p>
          <a:p>
            <a:pPr indent="0" lvl="0" marL="0" rtl="0" algn="l">
              <a:lnSpc>
                <a:spcPct val="90000"/>
              </a:lnSpc>
              <a:spcBef>
                <a:spcPts val="0"/>
              </a:spcBef>
              <a:spcAft>
                <a:spcPts val="0"/>
              </a:spcAft>
              <a:buNone/>
            </a:pPr>
            <a:r>
              <a:rPr lang="en-US" sz="2000">
                <a:solidFill>
                  <a:schemeClr val="lt1"/>
                </a:solidFill>
                <a:latin typeface="Work Sans Medium"/>
                <a:ea typeface="Work Sans Medium"/>
                <a:cs typeface="Work Sans Medium"/>
                <a:sym typeface="Work Sans Medium"/>
              </a:rPr>
              <a:t>October 2024</a:t>
            </a:r>
            <a:endParaRPr sz="2000">
              <a:solidFill>
                <a:schemeClr val="lt1"/>
              </a:solidFill>
              <a:latin typeface="Work Sans Medium"/>
              <a:ea typeface="Work Sans Medium"/>
              <a:cs typeface="Work Sans Medium"/>
              <a:sym typeface="Work Sans Medium"/>
            </a:endParaRPr>
          </a:p>
        </p:txBody>
      </p:sp>
      <p:pic>
        <p:nvPicPr>
          <p:cNvPr id="130" name="Google Shape;130;p1"/>
          <p:cNvPicPr preferRelativeResize="0"/>
          <p:nvPr/>
        </p:nvPicPr>
        <p:blipFill>
          <a:blip r:embed="rId6">
            <a:alphaModFix/>
          </a:blip>
          <a:stretch>
            <a:fillRect/>
          </a:stretch>
        </p:blipFill>
        <p:spPr>
          <a:xfrm>
            <a:off x="7444325" y="1550150"/>
            <a:ext cx="4493914" cy="37192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311" name="Shape 311"/>
        <p:cNvGrpSpPr/>
        <p:nvPr/>
      </p:nvGrpSpPr>
      <p:grpSpPr>
        <a:xfrm>
          <a:off x="0" y="0"/>
          <a:ext cx="0" cy="0"/>
          <a:chOff x="0" y="0"/>
          <a:chExt cx="0" cy="0"/>
        </a:xfrm>
      </p:grpSpPr>
      <p:sp>
        <p:nvSpPr>
          <p:cNvPr id="312" name="Google Shape;312;g2d3b5114961_0_311"/>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313" name="Google Shape;313;g2d3b5114961_0_31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cxnSp>
        <p:nvCxnSpPr>
          <p:cNvPr id="314" name="Google Shape;314;g2d3b5114961_0_311"/>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315" name="Google Shape;315;g2d3b5114961_0_311"/>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6" name="Google Shape;316;g2d3b5114961_0_311"/>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rtl="0" algn="l">
              <a:lnSpc>
                <a:spcPct val="85000"/>
              </a:lnSpc>
              <a:spcBef>
                <a:spcPts val="0"/>
              </a:spcBef>
              <a:spcAft>
                <a:spcPts val="0"/>
              </a:spcAft>
              <a:buNone/>
            </a:pPr>
            <a:r>
              <a:rPr b="1" lang="en-US" sz="5500">
                <a:solidFill>
                  <a:schemeClr val="lt1"/>
                </a:solidFill>
                <a:latin typeface="Calibri"/>
                <a:ea typeface="Calibri"/>
                <a:cs typeface="Calibri"/>
                <a:sym typeface="Calibri"/>
              </a:rPr>
              <a:t>Climate change – overview</a:t>
            </a:r>
            <a:endParaRPr sz="3000">
              <a:solidFill>
                <a:schemeClr val="lt1"/>
              </a:solidFill>
              <a:latin typeface="Work Sans Medium"/>
              <a:ea typeface="Work Sans Medium"/>
              <a:cs typeface="Work Sans Medium"/>
              <a:sym typeface="Work Sans Medium"/>
            </a:endParaRPr>
          </a:p>
        </p:txBody>
      </p:sp>
      <p:pic>
        <p:nvPicPr>
          <p:cNvPr id="317" name="Google Shape;317;g2d3b5114961_0_311"/>
          <p:cNvPicPr preferRelativeResize="0"/>
          <p:nvPr/>
        </p:nvPicPr>
        <p:blipFill>
          <a:blip r:embed="rId4">
            <a:alphaModFix/>
          </a:blip>
          <a:stretch>
            <a:fillRect/>
          </a:stretch>
        </p:blipFill>
        <p:spPr>
          <a:xfrm>
            <a:off x="7275840" y="1085162"/>
            <a:ext cx="4698274" cy="4687675"/>
          </a:xfrm>
          <a:prstGeom prst="rect">
            <a:avLst/>
          </a:prstGeom>
          <a:noFill/>
          <a:ln>
            <a:noFill/>
          </a:ln>
        </p:spPr>
      </p:pic>
      <p:sp>
        <p:nvSpPr>
          <p:cNvPr id="318" name="Google Shape;318;g2d3b5114961_0_311"/>
          <p:cNvSpPr txBox="1"/>
          <p:nvPr/>
        </p:nvSpPr>
        <p:spPr>
          <a:xfrm>
            <a:off x="514350" y="4274225"/>
            <a:ext cx="5994300" cy="1997700"/>
          </a:xfrm>
          <a:prstGeom prst="rect">
            <a:avLst/>
          </a:prstGeom>
          <a:noFill/>
          <a:ln>
            <a:noFill/>
          </a:ln>
        </p:spPr>
        <p:txBody>
          <a:bodyPr anchorCtr="0" anchor="b" bIns="91425" lIns="91425" spcFirstLastPara="1" rIns="91425" wrap="square" tIns="91425">
            <a:noAutofit/>
          </a:bodyPr>
          <a:lstStyle/>
          <a:p>
            <a:pPr indent="-355600" lvl="0" marL="457200" rtl="0" algn="l">
              <a:lnSpc>
                <a:spcPct val="115000"/>
              </a:lnSpc>
              <a:spcBef>
                <a:spcPts val="0"/>
              </a:spcBef>
              <a:spcAft>
                <a:spcPts val="0"/>
              </a:spcAft>
              <a:buClr>
                <a:schemeClr val="lt1"/>
              </a:buClr>
              <a:buSzPts val="2000"/>
              <a:buFont typeface="Work Sans Medium"/>
              <a:buChar char="●"/>
            </a:pPr>
            <a:r>
              <a:rPr lang="en-US" sz="2000">
                <a:solidFill>
                  <a:schemeClr val="lt1"/>
                </a:solidFill>
                <a:latin typeface="Work Sans Medium"/>
                <a:ea typeface="Work Sans Medium"/>
                <a:cs typeface="Work Sans Medium"/>
                <a:sym typeface="Work Sans Medium"/>
              </a:rPr>
              <a:t>Remember the reading homework </a:t>
            </a:r>
            <a:br>
              <a:rPr lang="en-US" sz="2000">
                <a:solidFill>
                  <a:schemeClr val="lt1"/>
                </a:solidFill>
                <a:latin typeface="Work Sans Medium"/>
                <a:ea typeface="Work Sans Medium"/>
                <a:cs typeface="Work Sans Medium"/>
                <a:sym typeface="Work Sans Medium"/>
              </a:rPr>
            </a:br>
            <a:r>
              <a:rPr lang="en-US" sz="2000">
                <a:solidFill>
                  <a:schemeClr val="lt1"/>
                </a:solidFill>
                <a:latin typeface="Work Sans Medium"/>
                <a:ea typeface="Work Sans Medium"/>
                <a:cs typeface="Work Sans Medium"/>
                <a:sym typeface="Work Sans Medium"/>
              </a:rPr>
              <a:t>sent to you beforehand?</a:t>
            </a:r>
            <a:endParaRPr sz="2000">
              <a:solidFill>
                <a:schemeClr val="lt1"/>
              </a:solidFill>
              <a:latin typeface="Work Sans Medium"/>
              <a:ea typeface="Work Sans Medium"/>
              <a:cs typeface="Work Sans Medium"/>
              <a:sym typeface="Work Sans Medium"/>
            </a:endParaRPr>
          </a:p>
          <a:p>
            <a:pPr indent="-355600" lvl="0" marL="457200" rtl="0" algn="l">
              <a:lnSpc>
                <a:spcPct val="115000"/>
              </a:lnSpc>
              <a:spcBef>
                <a:spcPts val="1000"/>
              </a:spcBef>
              <a:spcAft>
                <a:spcPts val="0"/>
              </a:spcAft>
              <a:buClr>
                <a:schemeClr val="lt1"/>
              </a:buClr>
              <a:buSzPts val="2000"/>
              <a:buFont typeface="Work Sans Medium"/>
              <a:buChar char="●"/>
            </a:pPr>
            <a:r>
              <a:rPr lang="en-US" sz="2000">
                <a:solidFill>
                  <a:schemeClr val="lt1"/>
                </a:solidFill>
                <a:latin typeface="Work Sans Medium"/>
                <a:ea typeface="Work Sans Medium"/>
                <a:cs typeface="Work Sans Medium"/>
                <a:sym typeface="Work Sans Medium"/>
              </a:rPr>
              <a:t>Open www.mentimeter.com</a:t>
            </a:r>
            <a:endParaRPr sz="2000">
              <a:solidFill>
                <a:schemeClr val="lt1"/>
              </a:solidFill>
              <a:latin typeface="Work Sans Medium"/>
              <a:ea typeface="Work Sans Medium"/>
              <a:cs typeface="Work Sans Medium"/>
              <a:sym typeface="Work Sans Medium"/>
            </a:endParaRPr>
          </a:p>
          <a:p>
            <a:pPr indent="-355600" lvl="0" marL="457200" rtl="0" algn="l">
              <a:lnSpc>
                <a:spcPct val="115000"/>
              </a:lnSpc>
              <a:spcBef>
                <a:spcPts val="1000"/>
              </a:spcBef>
              <a:spcAft>
                <a:spcPts val="1000"/>
              </a:spcAft>
              <a:buClr>
                <a:schemeClr val="lt1"/>
              </a:buClr>
              <a:buSzPts val="2000"/>
              <a:buFont typeface="Work Sans"/>
              <a:buChar char="●"/>
            </a:pPr>
            <a:r>
              <a:rPr b="1" lang="en-US" sz="2000">
                <a:solidFill>
                  <a:schemeClr val="lt1"/>
                </a:solidFill>
                <a:latin typeface="Work Sans"/>
                <a:ea typeface="Work Sans"/>
                <a:cs typeface="Work Sans"/>
                <a:sym typeface="Work Sans"/>
              </a:rPr>
              <a:t>Write down 3 highlights / most important parts you took from this paper!</a:t>
            </a:r>
            <a:endParaRPr b="1" sz="2000">
              <a:solidFill>
                <a:schemeClr val="lt1"/>
              </a:solidFill>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322" name="Shape 322"/>
        <p:cNvGrpSpPr/>
        <p:nvPr/>
      </p:nvGrpSpPr>
      <p:grpSpPr>
        <a:xfrm>
          <a:off x="0" y="0"/>
          <a:ext cx="0" cy="0"/>
          <a:chOff x="0" y="0"/>
          <a:chExt cx="0" cy="0"/>
        </a:xfrm>
      </p:grpSpPr>
      <p:sp>
        <p:nvSpPr>
          <p:cNvPr id="323" name="Google Shape;323;g2d3b5114961_0_329"/>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324" name="Google Shape;324;g2d3b5114961_0_329"/>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cxnSp>
        <p:nvCxnSpPr>
          <p:cNvPr id="325" name="Google Shape;325;g2d3b5114961_0_329"/>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326" name="Google Shape;326;g2d3b5114961_0_329"/>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7" name="Google Shape;327;g2d3b5114961_0_329"/>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rtl="0" algn="l">
              <a:lnSpc>
                <a:spcPct val="85000"/>
              </a:lnSpc>
              <a:spcBef>
                <a:spcPts val="0"/>
              </a:spcBef>
              <a:spcAft>
                <a:spcPts val="0"/>
              </a:spcAft>
              <a:buNone/>
            </a:pPr>
            <a:r>
              <a:rPr b="1" lang="en-US" sz="5500">
                <a:solidFill>
                  <a:schemeClr val="lt1"/>
                </a:solidFill>
                <a:latin typeface="Calibri"/>
                <a:ea typeface="Calibri"/>
                <a:cs typeface="Calibri"/>
                <a:sym typeface="Calibri"/>
              </a:rPr>
              <a:t>What we need to understand about climate anxiety</a:t>
            </a:r>
            <a:endParaRPr sz="3000">
              <a:solidFill>
                <a:schemeClr val="lt1"/>
              </a:solidFill>
              <a:latin typeface="Work Sans Medium"/>
              <a:ea typeface="Work Sans Medium"/>
              <a:cs typeface="Work Sans Medium"/>
              <a:sym typeface="Work Sans Medium"/>
            </a:endParaRPr>
          </a:p>
        </p:txBody>
      </p:sp>
      <p:sp>
        <p:nvSpPr>
          <p:cNvPr id="328" name="Google Shape;328;g2d3b5114961_0_329"/>
          <p:cNvSpPr/>
          <p:nvPr/>
        </p:nvSpPr>
        <p:spPr>
          <a:xfrm rot="435927">
            <a:off x="10738367" y="484923"/>
            <a:ext cx="1203952" cy="690893"/>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9" name="Google Shape;329;g2d3b5114961_0_329"/>
          <p:cNvGrpSpPr/>
          <p:nvPr/>
        </p:nvGrpSpPr>
        <p:grpSpPr>
          <a:xfrm>
            <a:off x="10235180" y="790248"/>
            <a:ext cx="1746000" cy="2207940"/>
            <a:chOff x="7582680" y="734760"/>
            <a:chExt cx="1746000" cy="2207940"/>
          </a:xfrm>
        </p:grpSpPr>
        <p:grpSp>
          <p:nvGrpSpPr>
            <p:cNvPr id="330" name="Google Shape;330;g2d3b5114961_0_329"/>
            <p:cNvGrpSpPr/>
            <p:nvPr/>
          </p:nvGrpSpPr>
          <p:grpSpPr>
            <a:xfrm>
              <a:off x="7932600" y="734760"/>
              <a:ext cx="309000" cy="1558200"/>
              <a:chOff x="7932600" y="734760"/>
              <a:chExt cx="309000" cy="1558200"/>
            </a:xfrm>
          </p:grpSpPr>
          <p:sp>
            <p:nvSpPr>
              <p:cNvPr id="331" name="Google Shape;331;g2d3b5114961_0_329"/>
              <p:cNvSpPr/>
              <p:nvPr/>
            </p:nvSpPr>
            <p:spPr>
              <a:xfrm>
                <a:off x="7932600" y="734760"/>
                <a:ext cx="309000" cy="1558200"/>
              </a:xfrm>
              <a:prstGeom prst="trapezoid">
                <a:avLst>
                  <a:gd fmla="val 25000" name="adj"/>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g2d3b5114961_0_329"/>
              <p:cNvSpPr/>
              <p:nvPr/>
            </p:nvSpPr>
            <p:spPr>
              <a:xfrm>
                <a:off x="7932600" y="1997280"/>
                <a:ext cx="3090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g2d3b5114961_0_329"/>
              <p:cNvSpPr/>
              <p:nvPr/>
            </p:nvSpPr>
            <p:spPr>
              <a:xfrm>
                <a:off x="7957440" y="1665720"/>
                <a:ext cx="2613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g2d3b5114961_0_329"/>
              <p:cNvSpPr/>
              <p:nvPr/>
            </p:nvSpPr>
            <p:spPr>
              <a:xfrm>
                <a:off x="7970040" y="1315080"/>
                <a:ext cx="2340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g2d3b5114961_0_329"/>
              <p:cNvSpPr/>
              <p:nvPr/>
            </p:nvSpPr>
            <p:spPr>
              <a:xfrm>
                <a:off x="7990920" y="946440"/>
                <a:ext cx="2001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36" name="Google Shape;336;g2d3b5114961_0_329"/>
            <p:cNvSpPr/>
            <p:nvPr/>
          </p:nvSpPr>
          <p:spPr>
            <a:xfrm>
              <a:off x="7582680" y="2293200"/>
              <a:ext cx="1128300" cy="649500"/>
            </a:xfrm>
            <a:prstGeom prst="rect">
              <a:avLst/>
            </a:prstGeom>
            <a:solidFill>
              <a:srgbClr val="B2DC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g2d3b5114961_0_329"/>
            <p:cNvSpPr/>
            <p:nvPr/>
          </p:nvSpPr>
          <p:spPr>
            <a:xfrm>
              <a:off x="8711280" y="2293200"/>
              <a:ext cx="617400" cy="649500"/>
            </a:xfrm>
            <a:prstGeom prst="rect">
              <a:avLst/>
            </a:prstGeom>
            <a:solidFill>
              <a:srgbClr val="B2DC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g2d3b5114961_0_329"/>
            <p:cNvSpPr/>
            <p:nvPr/>
          </p:nvSpPr>
          <p:spPr>
            <a:xfrm>
              <a:off x="7582680" y="2539440"/>
              <a:ext cx="1128300" cy="780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g2d3b5114961_0_329"/>
            <p:cNvSpPr/>
            <p:nvPr/>
          </p:nvSpPr>
          <p:spPr>
            <a:xfrm>
              <a:off x="8711280" y="2539440"/>
              <a:ext cx="617400" cy="780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0" name="Google Shape;340;g2d3b5114961_0_329"/>
            <p:cNvGrpSpPr/>
            <p:nvPr/>
          </p:nvGrpSpPr>
          <p:grpSpPr>
            <a:xfrm>
              <a:off x="8150040" y="1798920"/>
              <a:ext cx="516240" cy="493500"/>
              <a:chOff x="8150040" y="1798920"/>
              <a:chExt cx="516240" cy="493500"/>
            </a:xfrm>
          </p:grpSpPr>
          <p:sp>
            <p:nvSpPr>
              <p:cNvPr id="341" name="Google Shape;341;g2d3b5114961_0_329"/>
              <p:cNvSpPr/>
              <p:nvPr/>
            </p:nvSpPr>
            <p:spPr>
              <a:xfrm>
                <a:off x="8150040" y="1798920"/>
                <a:ext cx="258600" cy="4935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2d3b5114961_0_329"/>
              <p:cNvSpPr/>
              <p:nvPr/>
            </p:nvSpPr>
            <p:spPr>
              <a:xfrm>
                <a:off x="8408880" y="1798920"/>
                <a:ext cx="257400" cy="4935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3" name="Google Shape;343;g2d3b5114961_0_329"/>
            <p:cNvGrpSpPr/>
            <p:nvPr/>
          </p:nvGrpSpPr>
          <p:grpSpPr>
            <a:xfrm>
              <a:off x="8603640" y="992520"/>
              <a:ext cx="309000" cy="1300200"/>
              <a:chOff x="8603640" y="992520"/>
              <a:chExt cx="309000" cy="1300200"/>
            </a:xfrm>
          </p:grpSpPr>
          <p:sp>
            <p:nvSpPr>
              <p:cNvPr id="344" name="Google Shape;344;g2d3b5114961_0_329"/>
              <p:cNvSpPr/>
              <p:nvPr/>
            </p:nvSpPr>
            <p:spPr>
              <a:xfrm>
                <a:off x="8603640" y="992520"/>
                <a:ext cx="309000" cy="1300200"/>
              </a:xfrm>
              <a:prstGeom prst="trapezoid">
                <a:avLst>
                  <a:gd fmla="val 25000" name="adj"/>
                </a:avLst>
              </a:pr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g2d3b5114961_0_329"/>
              <p:cNvSpPr/>
              <p:nvPr/>
            </p:nvSpPr>
            <p:spPr>
              <a:xfrm>
                <a:off x="8603640" y="2046600"/>
                <a:ext cx="3090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g2d3b5114961_0_329"/>
              <p:cNvSpPr/>
              <p:nvPr/>
            </p:nvSpPr>
            <p:spPr>
              <a:xfrm>
                <a:off x="8628120" y="1769760"/>
                <a:ext cx="2613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g2d3b5114961_0_329"/>
              <p:cNvSpPr/>
              <p:nvPr/>
            </p:nvSpPr>
            <p:spPr>
              <a:xfrm>
                <a:off x="8641080" y="1476360"/>
                <a:ext cx="2340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g2d3b5114961_0_329"/>
              <p:cNvSpPr/>
              <p:nvPr/>
            </p:nvSpPr>
            <p:spPr>
              <a:xfrm>
                <a:off x="8661960" y="1169280"/>
                <a:ext cx="2001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49" name="Google Shape;349;g2d3b5114961_0_329"/>
          <p:cNvSpPr/>
          <p:nvPr/>
        </p:nvSpPr>
        <p:spPr>
          <a:xfrm rot="451106">
            <a:off x="8127005" y="559272"/>
            <a:ext cx="945476"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g2d3b5114961_0_329"/>
          <p:cNvSpPr/>
          <p:nvPr/>
        </p:nvSpPr>
        <p:spPr>
          <a:xfrm rot="433943">
            <a:off x="9528934" y="1901851"/>
            <a:ext cx="944865"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1" name="Google Shape;351;g2d3b5114961_0_329"/>
          <p:cNvGrpSpPr/>
          <p:nvPr/>
        </p:nvGrpSpPr>
        <p:grpSpPr>
          <a:xfrm>
            <a:off x="7707072" y="1719775"/>
            <a:ext cx="1086763" cy="1659720"/>
            <a:chOff x="2411672" y="299400"/>
            <a:chExt cx="1086763" cy="1659720"/>
          </a:xfrm>
        </p:grpSpPr>
        <p:sp>
          <p:nvSpPr>
            <p:cNvPr id="352" name="Google Shape;352;g2d3b5114961_0_329"/>
            <p:cNvSpPr/>
            <p:nvPr/>
          </p:nvSpPr>
          <p:spPr>
            <a:xfrm rot="10800000">
              <a:off x="2495940" y="993120"/>
              <a:ext cx="860700" cy="966000"/>
            </a:xfrm>
            <a:prstGeom prst="round2SameRect">
              <a:avLst>
                <a:gd fmla="val 10708" name="adj1"/>
                <a:gd fmla="val 0" name="adj2"/>
              </a:avLst>
            </a:pr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g2d3b5114961_0_329"/>
            <p:cNvSpPr/>
            <p:nvPr/>
          </p:nvSpPr>
          <p:spPr>
            <a:xfrm>
              <a:off x="2495520" y="862560"/>
              <a:ext cx="860700" cy="266100"/>
            </a:xfrm>
            <a:prstGeom prst="ellipse">
              <a:avLst/>
            </a:prstGeom>
            <a:solidFill>
              <a:srgbClr val="7DE2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g2d3b5114961_0_329"/>
            <p:cNvSpPr/>
            <p:nvPr/>
          </p:nvSpPr>
          <p:spPr>
            <a:xfrm>
              <a:off x="3349440" y="1462320"/>
              <a:ext cx="89248" cy="228824"/>
            </a:xfrm>
            <a:custGeom>
              <a:rect b="b" l="l" r="r" t="t"/>
              <a:pathLst>
                <a:path extrusionOk="0" h="839721" w="405672">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2d3b5114961_0_329"/>
            <p:cNvSpPr/>
            <p:nvPr/>
          </p:nvSpPr>
          <p:spPr>
            <a:xfrm flipH="1">
              <a:off x="2411672" y="1116000"/>
              <a:ext cx="89248" cy="228824"/>
            </a:xfrm>
            <a:custGeom>
              <a:rect b="b" l="l" r="r" t="t"/>
              <a:pathLst>
                <a:path extrusionOk="0" h="839721" w="405672">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g2d3b5114961_0_329"/>
            <p:cNvSpPr/>
            <p:nvPr/>
          </p:nvSpPr>
          <p:spPr>
            <a:xfrm rot="-1939229">
              <a:off x="2923166" y="555145"/>
              <a:ext cx="341155" cy="97213"/>
            </a:xfrm>
            <a:prstGeom prst="roundRect">
              <a:avLst>
                <a:gd fmla="val 16667" name="adj"/>
              </a:avLst>
            </a:pr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g2d3b5114961_0_329"/>
            <p:cNvSpPr/>
            <p:nvPr/>
          </p:nvSpPr>
          <p:spPr>
            <a:xfrm rot="-1939229">
              <a:off x="3142758" y="378745"/>
              <a:ext cx="341155" cy="153309"/>
            </a:xfrm>
            <a:prstGeom prst="roundRect">
              <a:avLst>
                <a:gd fmla="val 50000" name="adj"/>
              </a:avLst>
            </a:prstGeom>
            <a:solidFill>
              <a:srgbClr val="597E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g2d3b5114961_0_329"/>
            <p:cNvSpPr/>
            <p:nvPr/>
          </p:nvSpPr>
          <p:spPr>
            <a:xfrm rot="-1697637">
              <a:off x="2721928" y="658098"/>
              <a:ext cx="342408" cy="351267"/>
            </a:xfrm>
            <a:prstGeom prst="trapezoid">
              <a:avLst>
                <a:gd fmla="val 25000" name="adj"/>
              </a:avLst>
            </a:prstGeom>
            <a:solidFill>
              <a:srgbClr val="D9D9D9"/>
            </a:solidFill>
            <a:ln>
              <a:noFill/>
            </a:ln>
            <a:effectLst>
              <a:outerShdw blurRad="50760" rotWithShape="0" dir="5400000" dist="3816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g2d3b5114961_0_329"/>
            <p:cNvSpPr/>
            <p:nvPr/>
          </p:nvSpPr>
          <p:spPr>
            <a:xfrm rot="-1697637">
              <a:off x="2698528" y="605178"/>
              <a:ext cx="342408" cy="351267"/>
            </a:xfrm>
            <a:prstGeom prst="trapezoid">
              <a:avLst>
                <a:gd fmla="val 25000" name="adj"/>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0" name="Google Shape;360;g2d3b5114961_0_329"/>
          <p:cNvGrpSpPr/>
          <p:nvPr/>
        </p:nvGrpSpPr>
        <p:grpSpPr>
          <a:xfrm>
            <a:off x="7707080" y="4108163"/>
            <a:ext cx="2317891" cy="1906440"/>
            <a:chOff x="1003680" y="3519000"/>
            <a:chExt cx="2317891" cy="1906440"/>
          </a:xfrm>
        </p:grpSpPr>
        <p:grpSp>
          <p:nvGrpSpPr>
            <p:cNvPr id="361" name="Google Shape;361;g2d3b5114961_0_329"/>
            <p:cNvGrpSpPr/>
            <p:nvPr/>
          </p:nvGrpSpPr>
          <p:grpSpPr>
            <a:xfrm>
              <a:off x="1041840" y="3851280"/>
              <a:ext cx="1985280" cy="1574160"/>
              <a:chOff x="1041840" y="3851280"/>
              <a:chExt cx="1985280" cy="1574160"/>
            </a:xfrm>
          </p:grpSpPr>
          <p:grpSp>
            <p:nvGrpSpPr>
              <p:cNvPr id="362" name="Google Shape;362;g2d3b5114961_0_329"/>
              <p:cNvGrpSpPr/>
              <p:nvPr/>
            </p:nvGrpSpPr>
            <p:grpSpPr>
              <a:xfrm>
                <a:off x="1041840" y="3851280"/>
                <a:ext cx="1985280" cy="1574160"/>
                <a:chOff x="1041840" y="3851280"/>
                <a:chExt cx="1985280" cy="1574160"/>
              </a:xfrm>
            </p:grpSpPr>
            <p:grpSp>
              <p:nvGrpSpPr>
                <p:cNvPr id="363" name="Google Shape;363;g2d3b5114961_0_329"/>
                <p:cNvGrpSpPr/>
                <p:nvPr/>
              </p:nvGrpSpPr>
              <p:grpSpPr>
                <a:xfrm>
                  <a:off x="1062000" y="4954680"/>
                  <a:ext cx="324600" cy="450600"/>
                  <a:chOff x="1062000" y="4954680"/>
                  <a:chExt cx="324600" cy="450600"/>
                </a:xfrm>
              </p:grpSpPr>
              <p:sp>
                <p:nvSpPr>
                  <p:cNvPr id="364" name="Google Shape;364;g2d3b5114961_0_329"/>
                  <p:cNvSpPr/>
                  <p:nvPr/>
                </p:nvSpPr>
                <p:spPr>
                  <a:xfrm>
                    <a:off x="1062000" y="49546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g2d3b5114961_0_329"/>
                  <p:cNvSpPr/>
                  <p:nvPr/>
                </p:nvSpPr>
                <p:spPr>
                  <a:xfrm>
                    <a:off x="1155600" y="49546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g2d3b5114961_0_329"/>
                  <p:cNvSpPr/>
                  <p:nvPr/>
                </p:nvSpPr>
                <p:spPr>
                  <a:xfrm>
                    <a:off x="1177920" y="49546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g2d3b5114961_0_329"/>
                  <p:cNvSpPr/>
                  <p:nvPr/>
                </p:nvSpPr>
                <p:spPr>
                  <a:xfrm>
                    <a:off x="1182600" y="52606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8" name="Google Shape;368;g2d3b5114961_0_329"/>
                <p:cNvGrpSpPr/>
                <p:nvPr/>
              </p:nvGrpSpPr>
              <p:grpSpPr>
                <a:xfrm>
                  <a:off x="2702520" y="4974480"/>
                  <a:ext cx="324600" cy="450960"/>
                  <a:chOff x="2702520" y="4974480"/>
                  <a:chExt cx="324600" cy="450960"/>
                </a:xfrm>
              </p:grpSpPr>
              <p:sp>
                <p:nvSpPr>
                  <p:cNvPr id="369" name="Google Shape;369;g2d3b5114961_0_329"/>
                  <p:cNvSpPr/>
                  <p:nvPr/>
                </p:nvSpPr>
                <p:spPr>
                  <a:xfrm>
                    <a:off x="2702520" y="49744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2d3b5114961_0_329"/>
                  <p:cNvSpPr/>
                  <p:nvPr/>
                </p:nvSpPr>
                <p:spPr>
                  <a:xfrm>
                    <a:off x="2796120" y="49744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g2d3b5114961_0_329"/>
                  <p:cNvSpPr/>
                  <p:nvPr/>
                </p:nvSpPr>
                <p:spPr>
                  <a:xfrm>
                    <a:off x="2818440" y="49744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g2d3b5114961_0_329"/>
                  <p:cNvSpPr/>
                  <p:nvPr/>
                </p:nvSpPr>
                <p:spPr>
                  <a:xfrm>
                    <a:off x="2822760" y="528084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73" name="Google Shape;373;g2d3b5114961_0_329"/>
                <p:cNvSpPr/>
                <p:nvPr/>
              </p:nvSpPr>
              <p:spPr>
                <a:xfrm rot="10800000">
                  <a:off x="1042140" y="4807800"/>
                  <a:ext cx="1967100" cy="399600"/>
                </a:xfrm>
                <a:prstGeom prst="round2SameRect">
                  <a:avLst>
                    <a:gd fmla="val 48471" name="adj1"/>
                    <a:gd fmla="val 0" name="adj2"/>
                  </a:avLst>
                </a:prstGeom>
                <a:solidFill>
                  <a:srgbClr val="69949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g2d3b5114961_0_329"/>
                <p:cNvSpPr/>
                <p:nvPr/>
              </p:nvSpPr>
              <p:spPr>
                <a:xfrm flipH="1" rot="10800000">
                  <a:off x="1421280" y="4912500"/>
                  <a:ext cx="1215600" cy="206700"/>
                </a:xfrm>
                <a:prstGeom prst="trapezoid">
                  <a:avLst>
                    <a:gd fmla="val 25000" name="adj"/>
                  </a:avLst>
                </a:pr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g2d3b5114961_0_329"/>
                <p:cNvSpPr/>
                <p:nvPr/>
              </p:nvSpPr>
              <p:spPr>
                <a:xfrm>
                  <a:off x="1432440" y="5273640"/>
                  <a:ext cx="1248600" cy="144600"/>
                </a:xfrm>
                <a:prstGeom prst="ellipse">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g2d3b5114961_0_329"/>
                <p:cNvSpPr/>
                <p:nvPr/>
              </p:nvSpPr>
              <p:spPr>
                <a:xfrm>
                  <a:off x="1236600" y="3851280"/>
                  <a:ext cx="1613408" cy="566057"/>
                </a:xfrm>
                <a:custGeom>
                  <a:rect b="b" l="l" r="r" t="t"/>
                  <a:pathLst>
                    <a:path extrusionOk="0" h="2902858" w="5762171">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g2d3b5114961_0_329"/>
                <p:cNvSpPr/>
                <p:nvPr/>
              </p:nvSpPr>
              <p:spPr>
                <a:xfrm>
                  <a:off x="1298160" y="3894480"/>
                  <a:ext cx="1498164" cy="522514"/>
                </a:xfrm>
                <a:custGeom>
                  <a:rect b="b" l="l" r="r" t="t"/>
                  <a:pathLst>
                    <a:path extrusionOk="0" h="2902858" w="5762171">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g2d3b5114961_0_329"/>
                <p:cNvSpPr/>
                <p:nvPr/>
              </p:nvSpPr>
              <p:spPr>
                <a:xfrm>
                  <a:off x="1041840" y="4401360"/>
                  <a:ext cx="1962839" cy="511071"/>
                </a:xfrm>
                <a:custGeom>
                  <a:rect b="b" l="l" r="r" t="t"/>
                  <a:pathLst>
                    <a:path extrusionOk="0" h="1514285" w="5773057">
                      <a:moveTo>
                        <a:pt x="624533" y="29028"/>
                      </a:moveTo>
                      <a:lnTo>
                        <a:pt x="5221095" y="0"/>
                      </a:lnTo>
                      <a:cubicBezTo>
                        <a:pt x="5509903" y="0"/>
                        <a:pt x="5773057" y="669553"/>
                        <a:pt x="5773057" y="958361"/>
                      </a:cubicBezTo>
                      <a:lnTo>
                        <a:pt x="5773057" y="1514285"/>
                      </a:lnTo>
                      <a:lnTo>
                        <a:pt x="5773057" y="1514285"/>
                      </a:lnTo>
                      <a:lnTo>
                        <a:pt x="0" y="1514285"/>
                      </a:lnTo>
                      <a:lnTo>
                        <a:pt x="0" y="1514285"/>
                      </a:lnTo>
                      <a:lnTo>
                        <a:pt x="0" y="958361"/>
                      </a:lnTo>
                      <a:cubicBezTo>
                        <a:pt x="0" y="669553"/>
                        <a:pt x="335725" y="29028"/>
                        <a:pt x="624533" y="2902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g2d3b5114961_0_329"/>
                <p:cNvSpPr/>
                <p:nvPr/>
              </p:nvSpPr>
              <p:spPr>
                <a:xfrm flipH="1" rot="10800000">
                  <a:off x="1544760" y="4852800"/>
                  <a:ext cx="990600" cy="196200"/>
                </a:xfrm>
                <a:prstGeom prst="trapezoid">
                  <a:avLst>
                    <a:gd fmla="val 25000"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g2d3b5114961_0_329"/>
                <p:cNvSpPr/>
                <p:nvPr/>
              </p:nvSpPr>
              <p:spPr>
                <a:xfrm>
                  <a:off x="1550160" y="4898880"/>
                  <a:ext cx="965100" cy="150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g2d3b5114961_0_329"/>
                <p:cNvSpPr/>
                <p:nvPr/>
              </p:nvSpPr>
              <p:spPr>
                <a:xfrm>
                  <a:off x="1576800" y="4950720"/>
                  <a:ext cx="935700" cy="144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g2d3b5114961_0_329"/>
                <p:cNvSpPr/>
                <p:nvPr/>
              </p:nvSpPr>
              <p:spPr>
                <a:xfrm>
                  <a:off x="1579320" y="5001840"/>
                  <a:ext cx="933000" cy="150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g2d3b5114961_0_329"/>
                <p:cNvSpPr/>
                <p:nvPr/>
              </p:nvSpPr>
              <p:spPr>
                <a:xfrm>
                  <a:off x="1474200" y="4649040"/>
                  <a:ext cx="1125147" cy="195943"/>
                </a:xfrm>
                <a:custGeom>
                  <a:rect b="b" l="l" r="r" t="t"/>
                  <a:pathLst>
                    <a:path extrusionOk="0" h="580571" w="3309257">
                      <a:moveTo>
                        <a:pt x="101600" y="14514"/>
                      </a:moveTo>
                      <a:lnTo>
                        <a:pt x="3164114" y="0"/>
                      </a:lnTo>
                      <a:lnTo>
                        <a:pt x="3309257" y="580571"/>
                      </a:lnTo>
                      <a:lnTo>
                        <a:pt x="0" y="551543"/>
                      </a:lnTo>
                      <a:lnTo>
                        <a:pt x="101600" y="14514"/>
                      </a:lnTo>
                      <a:close/>
                    </a:path>
                  </a:pathLst>
                </a:custGeom>
                <a:solidFill>
                  <a:srgbClr val="314546"/>
                </a:solidFill>
                <a:ln>
                  <a:noFill/>
                </a:ln>
              </p:spPr>
            </p:sp>
            <p:sp>
              <p:nvSpPr>
                <p:cNvPr id="384" name="Google Shape;384;g2d3b5114961_0_329"/>
                <p:cNvSpPr/>
                <p:nvPr/>
              </p:nvSpPr>
              <p:spPr>
                <a:xfrm>
                  <a:off x="1200240" y="4393440"/>
                  <a:ext cx="1669619" cy="214981"/>
                </a:xfrm>
                <a:custGeom>
                  <a:rect b="b" l="l" r="r" t="t"/>
                  <a:pathLst>
                    <a:path extrusionOk="0" h="577130" w="5258643">
                      <a:moveTo>
                        <a:pt x="271292" y="42133"/>
                      </a:moveTo>
                      <a:cubicBezTo>
                        <a:pt x="26968" y="233237"/>
                        <a:pt x="-64605" y="448364"/>
                        <a:pt x="47221" y="532795"/>
                      </a:cubicBezTo>
                      <a:cubicBezTo>
                        <a:pt x="159047" y="617226"/>
                        <a:pt x="149609" y="548485"/>
                        <a:pt x="942246" y="548720"/>
                      </a:cubicBezTo>
                      <a:cubicBezTo>
                        <a:pt x="1734883" y="548955"/>
                        <a:pt x="4149903" y="621292"/>
                        <a:pt x="4803046" y="534206"/>
                      </a:cubicBezTo>
                      <a:cubicBezTo>
                        <a:pt x="5456189" y="447120"/>
                        <a:pt x="5298451" y="210457"/>
                        <a:pt x="5000909" y="0"/>
                      </a:cubicBezTo>
                    </a:path>
                  </a:pathLst>
                </a:custGeom>
                <a:solidFill>
                  <a:srgbClr val="4BA798"/>
                </a:solidFill>
                <a:ln cap="flat" cmpd="sng" w="12600">
                  <a:solidFill>
                    <a:srgbClr val="14676B"/>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g2d3b5114961_0_329"/>
                <p:cNvSpPr/>
                <p:nvPr/>
              </p:nvSpPr>
              <p:spPr>
                <a:xfrm>
                  <a:off x="1146600" y="4676400"/>
                  <a:ext cx="210893" cy="162315"/>
                </a:xfrm>
                <a:custGeom>
                  <a:rect b="b" l="l" r="r" t="t"/>
                  <a:pathLst>
                    <a:path extrusionOk="0" h="484522" w="620275">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g2d3b5114961_0_329"/>
                <p:cNvSpPr/>
                <p:nvPr/>
              </p:nvSpPr>
              <p:spPr>
                <a:xfrm flipH="1">
                  <a:off x="2673067" y="4654080"/>
                  <a:ext cx="210894" cy="163526"/>
                </a:xfrm>
                <a:custGeom>
                  <a:rect b="b" l="l" r="r" t="t"/>
                  <a:pathLst>
                    <a:path extrusionOk="0" h="484522" w="620275">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g2d3b5114961_0_329"/>
                <p:cNvSpPr/>
                <p:nvPr/>
              </p:nvSpPr>
              <p:spPr>
                <a:xfrm>
                  <a:off x="2829960" y="4268520"/>
                  <a:ext cx="185721" cy="142122"/>
                </a:xfrm>
                <a:custGeom>
                  <a:rect b="b" l="l" r="r" t="t"/>
                  <a:pathLst>
                    <a:path extrusionOk="0" h="424246" w="546239">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g2d3b5114961_0_329"/>
                <p:cNvSpPr/>
                <p:nvPr/>
              </p:nvSpPr>
              <p:spPr>
                <a:xfrm flipH="1">
                  <a:off x="1073559" y="4281480"/>
                  <a:ext cx="185721" cy="142122"/>
                </a:xfrm>
                <a:custGeom>
                  <a:rect b="b" l="l" r="r" t="t"/>
                  <a:pathLst>
                    <a:path extrusionOk="0" h="424246" w="546239">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g2d3b5114961_0_329"/>
                <p:cNvSpPr/>
                <p:nvPr/>
              </p:nvSpPr>
              <p:spPr>
                <a:xfrm>
                  <a:off x="1138680" y="4964400"/>
                  <a:ext cx="283893" cy="176884"/>
                </a:xfrm>
                <a:custGeom>
                  <a:rect b="b" l="l" r="r" t="t"/>
                  <a:pathLst>
                    <a:path extrusionOk="0" h="528013" w="834979">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g2d3b5114961_0_329"/>
                <p:cNvSpPr/>
                <p:nvPr/>
              </p:nvSpPr>
              <p:spPr>
                <a:xfrm>
                  <a:off x="1182600" y="4996440"/>
                  <a:ext cx="180600" cy="30600"/>
                </a:xfrm>
                <a:prstGeom prst="roundRect">
                  <a:avLst>
                    <a:gd fmla="val 16667" name="adj"/>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2d3b5114961_0_329"/>
                <p:cNvSpPr/>
                <p:nvPr/>
              </p:nvSpPr>
              <p:spPr>
                <a:xfrm rot="-3911918">
                  <a:off x="1186542" y="5021646"/>
                  <a:ext cx="91543" cy="80669"/>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2d3b5114961_0_329"/>
                <p:cNvSpPr/>
                <p:nvPr/>
              </p:nvSpPr>
              <p:spPr>
                <a:xfrm rot="-3909198">
                  <a:off x="1284808" y="5019450"/>
                  <a:ext cx="67112" cy="73021"/>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g2d3b5114961_0_329"/>
                <p:cNvSpPr/>
                <p:nvPr/>
              </p:nvSpPr>
              <p:spPr>
                <a:xfrm>
                  <a:off x="2655000" y="4941720"/>
                  <a:ext cx="283893" cy="175564"/>
                </a:xfrm>
                <a:custGeom>
                  <a:rect b="b" l="l" r="r" t="t"/>
                  <a:pathLst>
                    <a:path extrusionOk="0" h="528013" w="834979">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2d3b5114961_0_329"/>
                <p:cNvSpPr/>
                <p:nvPr/>
              </p:nvSpPr>
              <p:spPr>
                <a:xfrm>
                  <a:off x="2703960" y="4973760"/>
                  <a:ext cx="180000" cy="30600"/>
                </a:xfrm>
                <a:prstGeom prst="roundRect">
                  <a:avLst>
                    <a:gd fmla="val 16667" name="adj"/>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g2d3b5114961_0_329"/>
                <p:cNvSpPr/>
                <p:nvPr/>
              </p:nvSpPr>
              <p:spPr>
                <a:xfrm rot="-3911918">
                  <a:off x="2795382" y="4998246"/>
                  <a:ext cx="91543" cy="80669"/>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g2d3b5114961_0_329"/>
                <p:cNvSpPr/>
                <p:nvPr/>
              </p:nvSpPr>
              <p:spPr>
                <a:xfrm rot="-3909198">
                  <a:off x="2717248" y="5000730"/>
                  <a:ext cx="67112" cy="73021"/>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97" name="Google Shape;397;g2d3b5114961_0_329"/>
              <p:cNvGrpSpPr/>
              <p:nvPr/>
            </p:nvGrpSpPr>
            <p:grpSpPr>
              <a:xfrm>
                <a:off x="1737000" y="4746960"/>
                <a:ext cx="617700" cy="192900"/>
                <a:chOff x="1737000" y="4746960"/>
                <a:chExt cx="617700" cy="192900"/>
              </a:xfrm>
            </p:grpSpPr>
            <p:sp>
              <p:nvSpPr>
                <p:cNvPr id="398" name="Google Shape;398;g2d3b5114961_0_329"/>
                <p:cNvSpPr/>
                <p:nvPr/>
              </p:nvSpPr>
              <p:spPr>
                <a:xfrm>
                  <a:off x="1737000" y="4746960"/>
                  <a:ext cx="617700" cy="192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g2d3b5114961_0_329"/>
                <p:cNvSpPr/>
                <p:nvPr/>
              </p:nvSpPr>
              <p:spPr>
                <a:xfrm>
                  <a:off x="183744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sp>
              <p:nvSpPr>
                <p:cNvPr id="400" name="Google Shape;400;g2d3b5114961_0_329"/>
                <p:cNvSpPr/>
                <p:nvPr/>
              </p:nvSpPr>
              <p:spPr>
                <a:xfrm>
                  <a:off x="199980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sp>
              <p:nvSpPr>
                <p:cNvPr id="401" name="Google Shape;401;g2d3b5114961_0_329"/>
                <p:cNvSpPr/>
                <p:nvPr/>
              </p:nvSpPr>
              <p:spPr>
                <a:xfrm>
                  <a:off x="216252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grpSp>
        </p:grpSp>
        <p:sp>
          <p:nvSpPr>
            <p:cNvPr id="402" name="Google Shape;402;g2d3b5114961_0_329"/>
            <p:cNvSpPr/>
            <p:nvPr/>
          </p:nvSpPr>
          <p:spPr>
            <a:xfrm>
              <a:off x="2194920" y="4717080"/>
              <a:ext cx="1126651" cy="313355"/>
            </a:xfrm>
            <a:custGeom>
              <a:rect b="b" l="l" r="r" t="t"/>
              <a:pathLst>
                <a:path extrusionOk="0" h="1149928" w="2964872">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g2d3b5114961_0_329"/>
            <p:cNvSpPr/>
            <p:nvPr/>
          </p:nvSpPr>
          <p:spPr>
            <a:xfrm>
              <a:off x="1003680" y="3519000"/>
              <a:ext cx="993232" cy="275983"/>
            </a:xfrm>
            <a:custGeom>
              <a:rect b="b" l="l" r="r" t="t"/>
              <a:pathLst>
                <a:path extrusionOk="0" h="1149928" w="2964872">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4" name="Google Shape;404;g2d3b5114961_0_329"/>
          <p:cNvGrpSpPr/>
          <p:nvPr/>
        </p:nvGrpSpPr>
        <p:grpSpPr>
          <a:xfrm>
            <a:off x="7527268" y="2238563"/>
            <a:ext cx="4195418" cy="2635130"/>
            <a:chOff x="3755880" y="2568600"/>
            <a:chExt cx="4195418" cy="2635130"/>
          </a:xfrm>
        </p:grpSpPr>
        <p:grpSp>
          <p:nvGrpSpPr>
            <p:cNvPr id="405" name="Google Shape;405;g2d3b5114961_0_329"/>
            <p:cNvGrpSpPr/>
            <p:nvPr/>
          </p:nvGrpSpPr>
          <p:grpSpPr>
            <a:xfrm>
              <a:off x="4386960" y="2568600"/>
              <a:ext cx="3095718" cy="2635130"/>
              <a:chOff x="4386960" y="2568600"/>
              <a:chExt cx="3095718" cy="2635130"/>
            </a:xfrm>
          </p:grpSpPr>
          <p:sp>
            <p:nvSpPr>
              <p:cNvPr id="406" name="Google Shape;406;g2d3b5114961_0_329"/>
              <p:cNvSpPr/>
              <p:nvPr/>
            </p:nvSpPr>
            <p:spPr>
              <a:xfrm>
                <a:off x="4403880" y="2585160"/>
                <a:ext cx="3059353" cy="2478023"/>
              </a:xfrm>
              <a:custGeom>
                <a:rect b="b" l="l" r="r" t="t"/>
                <a:pathLst>
                  <a:path extrusionOk="0" h="3337405" w="4120341">
                    <a:moveTo>
                      <a:pt x="4111881" y="1771201"/>
                    </a:moveTo>
                    <a:cubicBezTo>
                      <a:pt x="4105210" y="1731539"/>
                      <a:pt x="4094658" y="1692727"/>
                      <a:pt x="4080589" y="1655976"/>
                    </a:cubicBezTo>
                    <a:cubicBezTo>
                      <a:pt x="4058878" y="1599455"/>
                      <a:pt x="4028313" y="1545239"/>
                      <a:pt x="3998839" y="1492721"/>
                    </a:cubicBezTo>
                    <a:cubicBezTo>
                      <a:pt x="3983678" y="1465674"/>
                      <a:pt x="3968032" y="1437777"/>
                      <a:pt x="3953477" y="1409760"/>
                    </a:cubicBezTo>
                    <a:cubicBezTo>
                      <a:pt x="3928492" y="1361244"/>
                      <a:pt x="3898291" y="1296476"/>
                      <a:pt x="3886647" y="1226977"/>
                    </a:cubicBezTo>
                    <a:cubicBezTo>
                      <a:pt x="3882402" y="1201264"/>
                      <a:pt x="3880704" y="1176521"/>
                      <a:pt x="3881553" y="1151657"/>
                    </a:cubicBezTo>
                    <a:cubicBezTo>
                      <a:pt x="3877429" y="1141347"/>
                      <a:pt x="3879370" y="1129582"/>
                      <a:pt x="3886526" y="1120970"/>
                    </a:cubicBezTo>
                    <a:cubicBezTo>
                      <a:pt x="3898048" y="1107386"/>
                      <a:pt x="3905811" y="1091012"/>
                      <a:pt x="3909571" y="1072455"/>
                    </a:cubicBezTo>
                    <a:cubicBezTo>
                      <a:pt x="3913816" y="1051957"/>
                      <a:pt x="3913816" y="1029033"/>
                      <a:pt x="3909692" y="1004169"/>
                    </a:cubicBezTo>
                    <a:cubicBezTo>
                      <a:pt x="3907024" y="988038"/>
                      <a:pt x="3902657" y="971785"/>
                      <a:pt x="3896714" y="955653"/>
                    </a:cubicBezTo>
                    <a:cubicBezTo>
                      <a:pt x="3839344" y="801010"/>
                      <a:pt x="3693676" y="694276"/>
                      <a:pt x="3544733" y="602096"/>
                    </a:cubicBezTo>
                    <a:cubicBezTo>
                      <a:pt x="3285660" y="441752"/>
                      <a:pt x="3011061" y="302633"/>
                      <a:pt x="2728336" y="188743"/>
                    </a:cubicBezTo>
                    <a:cubicBezTo>
                      <a:pt x="2719604" y="189349"/>
                      <a:pt x="2710871" y="186196"/>
                      <a:pt x="2704564" y="179768"/>
                    </a:cubicBezTo>
                    <a:cubicBezTo>
                      <a:pt x="2664902" y="139500"/>
                      <a:pt x="2615295" y="103962"/>
                      <a:pt x="2561079" y="77036"/>
                    </a:cubicBezTo>
                    <a:cubicBezTo>
                      <a:pt x="2413349" y="3535"/>
                      <a:pt x="2231173" y="-17933"/>
                      <a:pt x="2034320" y="15057"/>
                    </a:cubicBezTo>
                    <a:cubicBezTo>
                      <a:pt x="2002664" y="20394"/>
                      <a:pt x="1970644" y="27065"/>
                      <a:pt x="1938866" y="35070"/>
                    </a:cubicBezTo>
                    <a:cubicBezTo>
                      <a:pt x="1725518" y="88922"/>
                      <a:pt x="1527696" y="194807"/>
                      <a:pt x="1352676" y="288928"/>
                    </a:cubicBezTo>
                    <a:cubicBezTo>
                      <a:pt x="1348431" y="292688"/>
                      <a:pt x="1343215" y="295235"/>
                      <a:pt x="1337636" y="296084"/>
                    </a:cubicBezTo>
                    <a:cubicBezTo>
                      <a:pt x="1333512" y="296812"/>
                      <a:pt x="1329267" y="296569"/>
                      <a:pt x="1325143" y="295599"/>
                    </a:cubicBezTo>
                    <a:lnTo>
                      <a:pt x="1320534" y="294264"/>
                    </a:lnTo>
                    <a:cubicBezTo>
                      <a:pt x="1270199" y="282014"/>
                      <a:pt x="1216104" y="280680"/>
                      <a:pt x="1159705" y="290019"/>
                    </a:cubicBezTo>
                    <a:cubicBezTo>
                      <a:pt x="1110461" y="298267"/>
                      <a:pt x="1061339" y="314398"/>
                      <a:pt x="1013551" y="338171"/>
                    </a:cubicBezTo>
                    <a:cubicBezTo>
                      <a:pt x="930347" y="379409"/>
                      <a:pt x="849690" y="442722"/>
                      <a:pt x="759693" y="537328"/>
                    </a:cubicBezTo>
                    <a:cubicBezTo>
                      <a:pt x="721487" y="577474"/>
                      <a:pt x="683766" y="621017"/>
                      <a:pt x="647137" y="663226"/>
                    </a:cubicBezTo>
                    <a:cubicBezTo>
                      <a:pt x="612812" y="702887"/>
                      <a:pt x="577396" y="743762"/>
                      <a:pt x="541373" y="781968"/>
                    </a:cubicBezTo>
                    <a:cubicBezTo>
                      <a:pt x="537128" y="790822"/>
                      <a:pt x="528880" y="797129"/>
                      <a:pt x="519056" y="798706"/>
                    </a:cubicBezTo>
                    <a:lnTo>
                      <a:pt x="517236" y="798948"/>
                    </a:lnTo>
                    <a:cubicBezTo>
                      <a:pt x="397039" y="819082"/>
                      <a:pt x="280844" y="891613"/>
                      <a:pt x="198489" y="997741"/>
                    </a:cubicBezTo>
                    <a:cubicBezTo>
                      <a:pt x="121470" y="1096955"/>
                      <a:pt x="71256" y="1226249"/>
                      <a:pt x="53306" y="1371554"/>
                    </a:cubicBezTo>
                    <a:cubicBezTo>
                      <a:pt x="39479" y="1483018"/>
                      <a:pt x="46635" y="1619953"/>
                      <a:pt x="75138" y="1790971"/>
                    </a:cubicBezTo>
                    <a:cubicBezTo>
                      <a:pt x="79383" y="1799218"/>
                      <a:pt x="79625" y="1809164"/>
                      <a:pt x="75502" y="1817776"/>
                    </a:cubicBezTo>
                    <a:cubicBezTo>
                      <a:pt x="11461" y="1951436"/>
                      <a:pt x="-10978" y="2058049"/>
                      <a:pt x="4911" y="2153383"/>
                    </a:cubicBezTo>
                    <a:cubicBezTo>
                      <a:pt x="5639" y="2157628"/>
                      <a:pt x="6367" y="2161994"/>
                      <a:pt x="7337" y="2166239"/>
                    </a:cubicBezTo>
                    <a:cubicBezTo>
                      <a:pt x="19345" y="2223973"/>
                      <a:pt x="47969" y="2283283"/>
                      <a:pt x="92482" y="2342593"/>
                    </a:cubicBezTo>
                    <a:cubicBezTo>
                      <a:pt x="129839" y="2392322"/>
                      <a:pt x="174474" y="2437684"/>
                      <a:pt x="218865" y="2481712"/>
                    </a:cubicBezTo>
                    <a:cubicBezTo>
                      <a:pt x="220563" y="2482076"/>
                      <a:pt x="222261" y="2482682"/>
                      <a:pt x="223838" y="2483289"/>
                    </a:cubicBezTo>
                    <a:cubicBezTo>
                      <a:pt x="235239" y="2488140"/>
                      <a:pt x="242517" y="2499420"/>
                      <a:pt x="242274" y="2511791"/>
                    </a:cubicBezTo>
                    <a:cubicBezTo>
                      <a:pt x="241910" y="2530955"/>
                      <a:pt x="243244" y="2550119"/>
                      <a:pt x="246398" y="2568797"/>
                    </a:cubicBezTo>
                    <a:cubicBezTo>
                      <a:pt x="248945" y="2583837"/>
                      <a:pt x="252584" y="2598513"/>
                      <a:pt x="257193" y="2612583"/>
                    </a:cubicBezTo>
                    <a:cubicBezTo>
                      <a:pt x="292730" y="2719075"/>
                      <a:pt x="388064" y="2808828"/>
                      <a:pt x="506078" y="2846913"/>
                    </a:cubicBezTo>
                    <a:cubicBezTo>
                      <a:pt x="580064" y="2870807"/>
                      <a:pt x="664603" y="2875780"/>
                      <a:pt x="750354" y="2861468"/>
                    </a:cubicBezTo>
                    <a:cubicBezTo>
                      <a:pt x="787226" y="2855282"/>
                      <a:pt x="824219" y="2845579"/>
                      <a:pt x="860363" y="2832722"/>
                    </a:cubicBezTo>
                    <a:cubicBezTo>
                      <a:pt x="896265" y="2819866"/>
                      <a:pt x="931924" y="2803855"/>
                      <a:pt x="966491" y="2788209"/>
                    </a:cubicBezTo>
                    <a:cubicBezTo>
                      <a:pt x="1028106" y="2760434"/>
                      <a:pt x="1091662" y="2731810"/>
                      <a:pt x="1158977" y="2720530"/>
                    </a:cubicBezTo>
                    <a:cubicBezTo>
                      <a:pt x="1184326" y="2716285"/>
                      <a:pt x="1208463" y="2714708"/>
                      <a:pt x="1232478" y="2715800"/>
                    </a:cubicBezTo>
                    <a:cubicBezTo>
                      <a:pt x="1235510" y="2715800"/>
                      <a:pt x="1238421" y="2716164"/>
                      <a:pt x="1241454" y="2717013"/>
                    </a:cubicBezTo>
                    <a:cubicBezTo>
                      <a:pt x="1305009" y="2735934"/>
                      <a:pt x="1369414" y="2742362"/>
                      <a:pt x="1432848" y="2736055"/>
                    </a:cubicBezTo>
                    <a:cubicBezTo>
                      <a:pt x="1443400" y="2734963"/>
                      <a:pt x="1454073" y="2733508"/>
                      <a:pt x="1464626" y="2731810"/>
                    </a:cubicBezTo>
                    <a:cubicBezTo>
                      <a:pt x="1569055" y="2714344"/>
                      <a:pt x="1663297" y="2662190"/>
                      <a:pt x="1729885" y="2584929"/>
                    </a:cubicBezTo>
                    <a:cubicBezTo>
                      <a:pt x="1734494" y="2579592"/>
                      <a:pt x="1740801" y="2575953"/>
                      <a:pt x="1747835" y="2574862"/>
                    </a:cubicBezTo>
                    <a:cubicBezTo>
                      <a:pt x="1748806" y="2574741"/>
                      <a:pt x="1749897" y="2574619"/>
                      <a:pt x="1750989" y="2574498"/>
                    </a:cubicBezTo>
                    <a:cubicBezTo>
                      <a:pt x="1883437" y="2566250"/>
                      <a:pt x="2007515" y="2633808"/>
                      <a:pt x="2089264" y="2685356"/>
                    </a:cubicBezTo>
                    <a:cubicBezTo>
                      <a:pt x="2242938" y="2782023"/>
                      <a:pt x="2375021" y="2910711"/>
                      <a:pt x="2502739" y="3035154"/>
                    </a:cubicBezTo>
                    <a:cubicBezTo>
                      <a:pt x="2539247" y="3070691"/>
                      <a:pt x="2576968" y="3107442"/>
                      <a:pt x="2614567" y="3142858"/>
                    </a:cubicBezTo>
                    <a:cubicBezTo>
                      <a:pt x="2684794" y="3208961"/>
                      <a:pt x="2762298" y="3277125"/>
                      <a:pt x="2847321" y="3337406"/>
                    </a:cubicBezTo>
                    <a:cubicBezTo>
                      <a:pt x="2857994" y="3305264"/>
                      <a:pt x="2870002" y="3273608"/>
                      <a:pt x="2882616" y="3242194"/>
                    </a:cubicBezTo>
                    <a:cubicBezTo>
                      <a:pt x="2900325" y="3198287"/>
                      <a:pt x="2918882" y="3154866"/>
                      <a:pt x="2937439" y="3111323"/>
                    </a:cubicBezTo>
                    <a:cubicBezTo>
                      <a:pt x="2955511" y="3068872"/>
                      <a:pt x="2974190" y="3026542"/>
                      <a:pt x="2996385" y="2986153"/>
                    </a:cubicBezTo>
                    <a:cubicBezTo>
                      <a:pt x="3007787" y="2965412"/>
                      <a:pt x="3020279" y="2945278"/>
                      <a:pt x="3033864" y="2925994"/>
                    </a:cubicBezTo>
                    <a:cubicBezTo>
                      <a:pt x="2992262" y="2858193"/>
                      <a:pt x="2957452" y="2788209"/>
                      <a:pt x="2934043" y="2722713"/>
                    </a:cubicBezTo>
                    <a:cubicBezTo>
                      <a:pt x="2931132" y="2714708"/>
                      <a:pt x="2931859" y="2705854"/>
                      <a:pt x="2935741" y="2698334"/>
                    </a:cubicBezTo>
                    <a:cubicBezTo>
                      <a:pt x="2939744" y="2690814"/>
                      <a:pt x="2946657" y="2685356"/>
                      <a:pt x="2954905" y="2683173"/>
                    </a:cubicBezTo>
                    <a:cubicBezTo>
                      <a:pt x="3007423" y="2669589"/>
                      <a:pt x="3052664" y="2647271"/>
                      <a:pt x="3089293" y="2616585"/>
                    </a:cubicBezTo>
                    <a:cubicBezTo>
                      <a:pt x="3093538" y="2613068"/>
                      <a:pt x="3098511" y="2610885"/>
                      <a:pt x="3103726" y="2609914"/>
                    </a:cubicBezTo>
                    <a:cubicBezTo>
                      <a:pt x="3110397" y="2608823"/>
                      <a:pt x="3117432" y="2609914"/>
                      <a:pt x="3123617" y="2613432"/>
                    </a:cubicBezTo>
                    <a:cubicBezTo>
                      <a:pt x="3127014" y="2615372"/>
                      <a:pt x="3129925" y="2617798"/>
                      <a:pt x="3132229" y="2620709"/>
                    </a:cubicBezTo>
                    <a:cubicBezTo>
                      <a:pt x="3234112" y="2634900"/>
                      <a:pt x="3341089" y="2633444"/>
                      <a:pt x="3442850" y="2616464"/>
                    </a:cubicBezTo>
                    <a:cubicBezTo>
                      <a:pt x="3619447" y="2586869"/>
                      <a:pt x="3773970" y="2513854"/>
                      <a:pt x="3889801" y="2405057"/>
                    </a:cubicBezTo>
                    <a:cubicBezTo>
                      <a:pt x="3891256" y="2403723"/>
                      <a:pt x="3892590" y="2402389"/>
                      <a:pt x="3893924" y="2400933"/>
                    </a:cubicBezTo>
                    <a:cubicBezTo>
                      <a:pt x="3895259" y="2399599"/>
                      <a:pt x="3898291" y="2396446"/>
                      <a:pt x="3898534" y="2396203"/>
                    </a:cubicBezTo>
                    <a:cubicBezTo>
                      <a:pt x="4064821" y="2235131"/>
                      <a:pt x="4148389" y="1989642"/>
                      <a:pt x="4111881" y="1771201"/>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07" name="Google Shape;407;g2d3b5114961_0_329"/>
              <p:cNvGrpSpPr/>
              <p:nvPr/>
            </p:nvGrpSpPr>
            <p:grpSpPr>
              <a:xfrm>
                <a:off x="4386960" y="2568600"/>
                <a:ext cx="3095718" cy="2635130"/>
                <a:chOff x="4386960" y="2568600"/>
                <a:chExt cx="3095718" cy="2635130"/>
              </a:xfrm>
            </p:grpSpPr>
            <p:sp>
              <p:nvSpPr>
                <p:cNvPr id="408" name="Google Shape;408;g2d3b5114961_0_329"/>
                <p:cNvSpPr/>
                <p:nvPr/>
              </p:nvSpPr>
              <p:spPr>
                <a:xfrm>
                  <a:off x="6045480" y="4292640"/>
                  <a:ext cx="735483" cy="314565"/>
                </a:xfrm>
                <a:custGeom>
                  <a:rect b="b" l="l" r="r" t="t"/>
                  <a:pathLst>
                    <a:path extrusionOk="0" h="423656" w="990550">
                      <a:moveTo>
                        <a:pt x="0" y="313411"/>
                      </a:moveTo>
                      <a:cubicBezTo>
                        <a:pt x="109039" y="310500"/>
                        <a:pt x="216137" y="339245"/>
                        <a:pt x="321295" y="367870"/>
                      </a:cubicBezTo>
                      <a:cubicBezTo>
                        <a:pt x="426452" y="396615"/>
                        <a:pt x="533429" y="425725"/>
                        <a:pt x="642468" y="423541"/>
                      </a:cubicBezTo>
                      <a:cubicBezTo>
                        <a:pt x="751507" y="421358"/>
                        <a:pt x="864912" y="383637"/>
                        <a:pt x="934047" y="299341"/>
                      </a:cubicBezTo>
                      <a:cubicBezTo>
                        <a:pt x="1003182" y="215046"/>
                        <a:pt x="1013613" y="79323"/>
                        <a:pt x="938777"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g2d3b5114961_0_329"/>
                <p:cNvSpPr/>
                <p:nvPr/>
              </p:nvSpPr>
              <p:spPr>
                <a:xfrm>
                  <a:off x="6714720" y="3432960"/>
                  <a:ext cx="767958" cy="1123771"/>
                </a:xfrm>
                <a:custGeom>
                  <a:rect b="b" l="l" r="r" t="t"/>
                  <a:pathLst>
                    <a:path extrusionOk="0" h="1513496" w="1034287">
                      <a:moveTo>
                        <a:pt x="0" y="1500466"/>
                      </a:moveTo>
                      <a:cubicBezTo>
                        <a:pt x="278843" y="1545222"/>
                        <a:pt x="590799" y="1475238"/>
                        <a:pt x="796748" y="1281904"/>
                      </a:cubicBezTo>
                      <a:cubicBezTo>
                        <a:pt x="1002697" y="1088569"/>
                        <a:pt x="1094149" y="771277"/>
                        <a:pt x="992751" y="507716"/>
                      </a:cubicBezTo>
                      <a:cubicBezTo>
                        <a:pt x="959275" y="420630"/>
                        <a:pt x="907364" y="342156"/>
                        <a:pt x="864791" y="259195"/>
                      </a:cubicBezTo>
                      <a:cubicBezTo>
                        <a:pt x="822097" y="176233"/>
                        <a:pt x="789350" y="93029"/>
                        <a:pt x="79602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g2d3b5114961_0_329"/>
                <p:cNvSpPr/>
                <p:nvPr/>
              </p:nvSpPr>
              <p:spPr>
                <a:xfrm>
                  <a:off x="6428880" y="2706480"/>
                  <a:ext cx="899060" cy="757187"/>
                </a:xfrm>
                <a:custGeom>
                  <a:rect b="b" l="l" r="r" t="t"/>
                  <a:pathLst>
                    <a:path extrusionOk="0" h="1019781" w="1210855">
                      <a:moveTo>
                        <a:pt x="429363" y="908697"/>
                      </a:moveTo>
                      <a:cubicBezTo>
                        <a:pt x="585826" y="896083"/>
                        <a:pt x="744836" y="918037"/>
                        <a:pt x="891960" y="972738"/>
                      </a:cubicBezTo>
                      <a:cubicBezTo>
                        <a:pt x="938777" y="990082"/>
                        <a:pt x="984989" y="1010944"/>
                        <a:pt x="1034475" y="1017736"/>
                      </a:cubicBezTo>
                      <a:cubicBezTo>
                        <a:pt x="1083961" y="1024528"/>
                        <a:pt x="1138662" y="1015068"/>
                        <a:pt x="1173714" y="979409"/>
                      </a:cubicBezTo>
                      <a:cubicBezTo>
                        <a:pt x="1221866" y="930287"/>
                        <a:pt x="1217257" y="849508"/>
                        <a:pt x="1193363" y="784982"/>
                      </a:cubicBezTo>
                      <a:cubicBezTo>
                        <a:pt x="1132840" y="621364"/>
                        <a:pt x="980501" y="511840"/>
                        <a:pt x="832164" y="420024"/>
                      </a:cubicBezTo>
                      <a:cubicBezTo>
                        <a:pt x="567633" y="256284"/>
                        <a:pt x="288911" y="115588"/>
                        <a:pt x="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2d3b5114961_0_329"/>
                <p:cNvSpPr/>
                <p:nvPr/>
              </p:nvSpPr>
              <p:spPr>
                <a:xfrm>
                  <a:off x="7034400" y="3410280"/>
                  <a:ext cx="66935" cy="311597"/>
                </a:xfrm>
                <a:custGeom>
                  <a:rect b="b" l="l" r="r" t="t"/>
                  <a:pathLst>
                    <a:path extrusionOk="0" h="419659" w="90760">
                      <a:moveTo>
                        <a:pt x="0" y="0"/>
                      </a:moveTo>
                      <a:cubicBezTo>
                        <a:pt x="90724" y="110373"/>
                        <a:pt x="120561" y="291700"/>
                        <a:pt x="56642" y="41966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g2d3b5114961_0_329"/>
                <p:cNvSpPr/>
                <p:nvPr/>
              </p:nvSpPr>
              <p:spPr>
                <a:xfrm>
                  <a:off x="6228000" y="3831120"/>
                  <a:ext cx="1119215" cy="548600"/>
                </a:xfrm>
                <a:custGeom>
                  <a:rect b="b" l="l" r="r" t="t"/>
                  <a:pathLst>
                    <a:path extrusionOk="0" h="738855" w="1507360">
                      <a:moveTo>
                        <a:pt x="58851" y="696283"/>
                      </a:moveTo>
                      <a:cubicBezTo>
                        <a:pt x="5968" y="601556"/>
                        <a:pt x="-12346" y="488030"/>
                        <a:pt x="8273" y="381538"/>
                      </a:cubicBezTo>
                      <a:cubicBezTo>
                        <a:pt x="28892" y="275046"/>
                        <a:pt x="88081" y="176438"/>
                        <a:pt x="172498" y="108274"/>
                      </a:cubicBezTo>
                      <a:cubicBezTo>
                        <a:pt x="336845" y="-24537"/>
                        <a:pt x="580515" y="-28661"/>
                        <a:pt x="772030" y="60486"/>
                      </a:cubicBezTo>
                      <a:cubicBezTo>
                        <a:pt x="893198" y="116885"/>
                        <a:pt x="999811" y="206761"/>
                        <a:pt x="1129105" y="240358"/>
                      </a:cubicBezTo>
                      <a:cubicBezTo>
                        <a:pt x="1209520" y="261219"/>
                        <a:pt x="1297212" y="259885"/>
                        <a:pt x="1369985" y="300153"/>
                      </a:cubicBezTo>
                      <a:cubicBezTo>
                        <a:pt x="1442152" y="340057"/>
                        <a:pt x="1489091" y="417682"/>
                        <a:pt x="1502555" y="498946"/>
                      </a:cubicBezTo>
                      <a:cubicBezTo>
                        <a:pt x="1516017" y="580210"/>
                        <a:pt x="1501099" y="666931"/>
                        <a:pt x="1459012" y="738855"/>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g2d3b5114961_0_329"/>
                <p:cNvSpPr/>
                <p:nvPr/>
              </p:nvSpPr>
              <p:spPr>
                <a:xfrm>
                  <a:off x="5995440" y="4037400"/>
                  <a:ext cx="264948" cy="64827"/>
                </a:xfrm>
                <a:custGeom>
                  <a:rect b="b" l="l" r="r" t="t"/>
                  <a:pathLst>
                    <a:path extrusionOk="0" h="87901" w="356832">
                      <a:moveTo>
                        <a:pt x="0" y="80051"/>
                      </a:moveTo>
                      <a:cubicBezTo>
                        <a:pt x="123109" y="103460"/>
                        <a:pt x="255435" y="73865"/>
                        <a:pt x="356832"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g2d3b5114961_0_329"/>
                <p:cNvSpPr/>
                <p:nvPr/>
              </p:nvSpPr>
              <p:spPr>
                <a:xfrm>
                  <a:off x="6598800" y="4597920"/>
                  <a:ext cx="193802" cy="307995"/>
                </a:xfrm>
                <a:custGeom>
                  <a:rect b="b" l="l" r="r" t="t"/>
                  <a:pathLst>
                    <a:path extrusionOk="0" h="414808" w="261013">
                      <a:moveTo>
                        <a:pt x="0" y="0"/>
                      </a:moveTo>
                      <a:cubicBezTo>
                        <a:pt x="52276" y="149792"/>
                        <a:pt x="148943" y="302616"/>
                        <a:pt x="261014" y="414808"/>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g2d3b5114961_0_329"/>
                <p:cNvSpPr/>
                <p:nvPr/>
              </p:nvSpPr>
              <p:spPr>
                <a:xfrm>
                  <a:off x="5668920" y="4515480"/>
                  <a:ext cx="1097886" cy="688250"/>
                </a:xfrm>
                <a:custGeom>
                  <a:rect b="b" l="l" r="r" t="t"/>
                  <a:pathLst>
                    <a:path extrusionOk="0" h="926936" w="1478635">
                      <a:moveTo>
                        <a:pt x="0" y="7687"/>
                      </a:moveTo>
                      <a:cubicBezTo>
                        <a:pt x="132448" y="-21301"/>
                        <a:pt x="260408" y="35948"/>
                        <a:pt x="375268" y="108236"/>
                      </a:cubicBezTo>
                      <a:cubicBezTo>
                        <a:pt x="570908" y="231465"/>
                        <a:pt x="728826" y="404666"/>
                        <a:pt x="897175" y="563070"/>
                      </a:cubicBezTo>
                      <a:cubicBezTo>
                        <a:pt x="1065646" y="721473"/>
                        <a:pt x="1254372" y="870537"/>
                        <a:pt x="1478635" y="92693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g2d3b5114961_0_329"/>
                <p:cNvSpPr/>
                <p:nvPr/>
              </p:nvSpPr>
              <p:spPr>
                <a:xfrm>
                  <a:off x="6768720" y="4911840"/>
                  <a:ext cx="31722" cy="288812"/>
                </a:xfrm>
                <a:custGeom>
                  <a:rect b="b" l="l" r="r" t="t"/>
                  <a:pathLst>
                    <a:path extrusionOk="0" h="388973" w="43306">
                      <a:moveTo>
                        <a:pt x="43307" y="0"/>
                      </a:moveTo>
                      <a:cubicBezTo>
                        <a:pt x="5828" y="125655"/>
                        <a:pt x="-7635" y="258345"/>
                        <a:pt x="4130" y="388974"/>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g2d3b5114961_0_329"/>
                <p:cNvSpPr/>
                <p:nvPr/>
              </p:nvSpPr>
              <p:spPr>
                <a:xfrm>
                  <a:off x="5406480" y="4353120"/>
                  <a:ext cx="377429" cy="198974"/>
                </a:xfrm>
                <a:custGeom>
                  <a:rect b="b" l="l" r="r" t="t"/>
                  <a:pathLst>
                    <a:path extrusionOk="0" h="267978" w="508322">
                      <a:moveTo>
                        <a:pt x="0" y="202553"/>
                      </a:moveTo>
                      <a:cubicBezTo>
                        <a:pt x="86964" y="269625"/>
                        <a:pt x="209830" y="286848"/>
                        <a:pt x="311956" y="246217"/>
                      </a:cubicBezTo>
                      <a:cubicBezTo>
                        <a:pt x="413960" y="205585"/>
                        <a:pt x="491342" y="108554"/>
                        <a:pt x="508323"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g2d3b5114961_0_329"/>
                <p:cNvSpPr/>
                <p:nvPr/>
              </p:nvSpPr>
              <p:spPr>
                <a:xfrm>
                  <a:off x="5092200" y="4145400"/>
                  <a:ext cx="610078" cy="492124"/>
                </a:xfrm>
                <a:custGeom>
                  <a:rect b="b" l="l" r="r" t="t"/>
                  <a:pathLst>
                    <a:path extrusionOk="0" h="662793" w="821654">
                      <a:moveTo>
                        <a:pt x="261057" y="0"/>
                      </a:moveTo>
                      <a:cubicBezTo>
                        <a:pt x="193984" y="30201"/>
                        <a:pt x="129458" y="68892"/>
                        <a:pt x="79972" y="123351"/>
                      </a:cubicBezTo>
                      <a:cubicBezTo>
                        <a:pt x="30486" y="177810"/>
                        <a:pt x="-2626" y="249613"/>
                        <a:pt x="164" y="323114"/>
                      </a:cubicBezTo>
                      <a:cubicBezTo>
                        <a:pt x="4166" y="425603"/>
                        <a:pt x="76455" y="514387"/>
                        <a:pt x="161721" y="571393"/>
                      </a:cubicBezTo>
                      <a:cubicBezTo>
                        <a:pt x="263119" y="639193"/>
                        <a:pt x="387683" y="672548"/>
                        <a:pt x="508972" y="660297"/>
                      </a:cubicBezTo>
                      <a:cubicBezTo>
                        <a:pt x="630261" y="648169"/>
                        <a:pt x="742332" y="593103"/>
                        <a:pt x="821655" y="50056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g2d3b5114961_0_329"/>
                <p:cNvSpPr/>
                <p:nvPr/>
              </p:nvSpPr>
              <p:spPr>
                <a:xfrm>
                  <a:off x="4567320" y="4223520"/>
                  <a:ext cx="752686" cy="511271"/>
                </a:xfrm>
                <a:custGeom>
                  <a:rect b="b" l="l" r="r" t="t"/>
                  <a:pathLst>
                    <a:path extrusionOk="0" h="688580" w="1013718">
                      <a:moveTo>
                        <a:pt x="440991" y="1898"/>
                      </a:moveTo>
                      <a:cubicBezTo>
                        <a:pt x="325039" y="-4773"/>
                        <a:pt x="199383" y="3111"/>
                        <a:pt x="108538" y="75399"/>
                      </a:cubicBezTo>
                      <a:cubicBezTo>
                        <a:pt x="10415" y="153388"/>
                        <a:pt x="-23425" y="297237"/>
                        <a:pt x="16237" y="416100"/>
                      </a:cubicBezTo>
                      <a:cubicBezTo>
                        <a:pt x="55777" y="534963"/>
                        <a:pt x="160328" y="626415"/>
                        <a:pt x="279677" y="664864"/>
                      </a:cubicBezTo>
                      <a:cubicBezTo>
                        <a:pt x="399025" y="703312"/>
                        <a:pt x="530624" y="692518"/>
                        <a:pt x="648638" y="650430"/>
                      </a:cubicBezTo>
                      <a:cubicBezTo>
                        <a:pt x="771504" y="606645"/>
                        <a:pt x="883454" y="528656"/>
                        <a:pt x="1013718" y="534842"/>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g2d3b5114961_0_329"/>
                <p:cNvSpPr/>
                <p:nvPr/>
              </p:nvSpPr>
              <p:spPr>
                <a:xfrm>
                  <a:off x="4386960" y="3675240"/>
                  <a:ext cx="221245" cy="774580"/>
                </a:xfrm>
                <a:custGeom>
                  <a:rect b="b" l="l" r="r" t="t"/>
                  <a:pathLst>
                    <a:path extrusionOk="0" h="1043206" w="297973">
                      <a:moveTo>
                        <a:pt x="297973" y="0"/>
                      </a:moveTo>
                      <a:cubicBezTo>
                        <a:pt x="211858" y="102732"/>
                        <a:pt x="138478" y="216016"/>
                        <a:pt x="80138" y="336698"/>
                      </a:cubicBezTo>
                      <a:cubicBezTo>
                        <a:pt x="24587" y="451317"/>
                        <a:pt x="-18106" y="580125"/>
                        <a:pt x="7728" y="704810"/>
                      </a:cubicBezTo>
                      <a:cubicBezTo>
                        <a:pt x="21798" y="772490"/>
                        <a:pt x="55516" y="834954"/>
                        <a:pt x="96997" y="890261"/>
                      </a:cubicBezTo>
                      <a:cubicBezTo>
                        <a:pt x="138478" y="945569"/>
                        <a:pt x="187843" y="994449"/>
                        <a:pt x="236843" y="104320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g2d3b5114961_0_329"/>
                <p:cNvSpPr/>
                <p:nvPr/>
              </p:nvSpPr>
              <p:spPr>
                <a:xfrm>
                  <a:off x="4421520" y="3158280"/>
                  <a:ext cx="653379" cy="767109"/>
                </a:xfrm>
                <a:custGeom>
                  <a:rect b="b" l="l" r="r" t="t"/>
                  <a:pathLst>
                    <a:path extrusionOk="0" h="1033143" w="879972">
                      <a:moveTo>
                        <a:pt x="879973" y="145672"/>
                      </a:moveTo>
                      <a:cubicBezTo>
                        <a:pt x="793008" y="36754"/>
                        <a:pt x="644308" y="-14430"/>
                        <a:pt x="506160" y="3521"/>
                      </a:cubicBezTo>
                      <a:cubicBezTo>
                        <a:pt x="368011" y="21472"/>
                        <a:pt x="242235" y="103099"/>
                        <a:pt x="156726" y="213230"/>
                      </a:cubicBezTo>
                      <a:cubicBezTo>
                        <a:pt x="71338" y="323360"/>
                        <a:pt x="24035" y="459810"/>
                        <a:pt x="6934" y="598201"/>
                      </a:cubicBezTo>
                      <a:cubicBezTo>
                        <a:pt x="-10168" y="736471"/>
                        <a:pt x="6934" y="895723"/>
                        <a:pt x="30342" y="1033143"/>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g2d3b5114961_0_329"/>
                <p:cNvSpPr/>
                <p:nvPr/>
              </p:nvSpPr>
              <p:spPr>
                <a:xfrm>
                  <a:off x="4789440" y="2779560"/>
                  <a:ext cx="872473" cy="401880"/>
                </a:xfrm>
                <a:custGeom>
                  <a:rect b="b" l="l" r="r" t="t"/>
                  <a:pathLst>
                    <a:path extrusionOk="0" h="541252" w="1175048">
                      <a:moveTo>
                        <a:pt x="0" y="511901"/>
                      </a:moveTo>
                      <a:cubicBezTo>
                        <a:pt x="76291" y="431607"/>
                        <a:pt x="148337" y="340641"/>
                        <a:pt x="224749" y="260469"/>
                      </a:cubicBezTo>
                      <a:cubicBezTo>
                        <a:pt x="301161" y="180175"/>
                        <a:pt x="385821" y="105825"/>
                        <a:pt x="485035" y="56582"/>
                      </a:cubicBezTo>
                      <a:cubicBezTo>
                        <a:pt x="584250" y="7338"/>
                        <a:pt x="699717" y="-15100"/>
                        <a:pt x="807422" y="10977"/>
                      </a:cubicBezTo>
                      <a:cubicBezTo>
                        <a:pt x="919371" y="38146"/>
                        <a:pt x="1015068" y="116377"/>
                        <a:pt x="1076562" y="213772"/>
                      </a:cubicBezTo>
                      <a:cubicBezTo>
                        <a:pt x="1138056" y="311167"/>
                        <a:pt x="1167286" y="426392"/>
                        <a:pt x="1175049" y="541253"/>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g2d3b5114961_0_329"/>
                <p:cNvSpPr/>
                <p:nvPr/>
              </p:nvSpPr>
              <p:spPr>
                <a:xfrm>
                  <a:off x="5621760" y="2906280"/>
                  <a:ext cx="431733" cy="69013"/>
                </a:xfrm>
                <a:custGeom>
                  <a:rect b="b" l="l" r="r" t="t"/>
                  <a:pathLst>
                    <a:path extrusionOk="0" h="93261" w="581459">
                      <a:moveTo>
                        <a:pt x="581460" y="37954"/>
                      </a:moveTo>
                      <a:cubicBezTo>
                        <a:pt x="391764" y="-27906"/>
                        <a:pt x="173807" y="-7165"/>
                        <a:pt x="0" y="93262"/>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g2d3b5114961_0_329"/>
                <p:cNvSpPr/>
                <p:nvPr/>
              </p:nvSpPr>
              <p:spPr>
                <a:xfrm>
                  <a:off x="5396760" y="2568600"/>
                  <a:ext cx="1113305" cy="615406"/>
                </a:xfrm>
                <a:custGeom>
                  <a:rect b="b" l="l" r="r" t="t"/>
                  <a:pathLst>
                    <a:path extrusionOk="0" h="828830" w="1499401">
                      <a:moveTo>
                        <a:pt x="1229750" y="828831"/>
                      </a:moveTo>
                      <a:cubicBezTo>
                        <a:pt x="1314895" y="789897"/>
                        <a:pt x="1390822" y="728525"/>
                        <a:pt x="1440187" y="649081"/>
                      </a:cubicBezTo>
                      <a:cubicBezTo>
                        <a:pt x="1489672" y="569636"/>
                        <a:pt x="1511383" y="471756"/>
                        <a:pt x="1492826" y="380061"/>
                      </a:cubicBezTo>
                      <a:cubicBezTo>
                        <a:pt x="1465778" y="246158"/>
                        <a:pt x="1357710" y="140273"/>
                        <a:pt x="1235329" y="79386"/>
                      </a:cubicBezTo>
                      <a:cubicBezTo>
                        <a:pt x="1040418" y="-17645"/>
                        <a:pt x="808513" y="-17524"/>
                        <a:pt x="597470" y="35722"/>
                      </a:cubicBezTo>
                      <a:cubicBezTo>
                        <a:pt x="386427" y="89089"/>
                        <a:pt x="191637" y="191700"/>
                        <a:pt x="0" y="29491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g2d3b5114961_0_329"/>
                <p:cNvSpPr/>
                <p:nvPr/>
              </p:nvSpPr>
              <p:spPr>
                <a:xfrm>
                  <a:off x="6489360" y="3004560"/>
                  <a:ext cx="362930" cy="113690"/>
                </a:xfrm>
                <a:custGeom>
                  <a:rect b="b" l="l" r="r" t="t"/>
                  <a:pathLst>
                    <a:path extrusionOk="0" h="153635" w="488794">
                      <a:moveTo>
                        <a:pt x="0" y="3723"/>
                      </a:moveTo>
                      <a:cubicBezTo>
                        <a:pt x="174171" y="-15441"/>
                        <a:pt x="355256" y="40109"/>
                        <a:pt x="488795" y="153636"/>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g2d3b5114961_0_329"/>
                <p:cNvSpPr/>
                <p:nvPr/>
              </p:nvSpPr>
              <p:spPr>
                <a:xfrm>
                  <a:off x="5589360" y="3494880"/>
                  <a:ext cx="1044585" cy="552335"/>
                </a:xfrm>
                <a:custGeom>
                  <a:rect b="b" l="l" r="r" t="t"/>
                  <a:pathLst>
                    <a:path extrusionOk="0" h="743886" w="1406848">
                      <a:moveTo>
                        <a:pt x="0" y="740227"/>
                      </a:moveTo>
                      <a:cubicBezTo>
                        <a:pt x="77746" y="754539"/>
                        <a:pt x="158161" y="725308"/>
                        <a:pt x="222687" y="679704"/>
                      </a:cubicBezTo>
                      <a:cubicBezTo>
                        <a:pt x="287213" y="634099"/>
                        <a:pt x="339003" y="573212"/>
                        <a:pt x="392491" y="514993"/>
                      </a:cubicBezTo>
                      <a:cubicBezTo>
                        <a:pt x="445980" y="456774"/>
                        <a:pt x="503350" y="399769"/>
                        <a:pt x="574304" y="365201"/>
                      </a:cubicBezTo>
                      <a:cubicBezTo>
                        <a:pt x="677764" y="314866"/>
                        <a:pt x="797718" y="317535"/>
                        <a:pt x="911730" y="302131"/>
                      </a:cubicBezTo>
                      <a:cubicBezTo>
                        <a:pt x="1031078" y="286121"/>
                        <a:pt x="1147516" y="249128"/>
                        <a:pt x="1254251" y="193456"/>
                      </a:cubicBezTo>
                      <a:cubicBezTo>
                        <a:pt x="1292820" y="173322"/>
                        <a:pt x="1330663" y="150398"/>
                        <a:pt x="1360015" y="118136"/>
                      </a:cubicBezTo>
                      <a:cubicBezTo>
                        <a:pt x="1389367" y="85994"/>
                        <a:pt x="1409379" y="43421"/>
                        <a:pt x="140659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7" name="Google Shape;427;g2d3b5114961_0_329"/>
                <p:cNvSpPr/>
                <p:nvPr/>
              </p:nvSpPr>
              <p:spPr>
                <a:xfrm>
                  <a:off x="5883840" y="3348720"/>
                  <a:ext cx="155631" cy="415973"/>
                </a:xfrm>
                <a:custGeom>
                  <a:rect b="b" l="l" r="r" t="t"/>
                  <a:pathLst>
                    <a:path extrusionOk="0" h="560233" w="210312">
                      <a:moveTo>
                        <a:pt x="0" y="0"/>
                      </a:moveTo>
                      <a:cubicBezTo>
                        <a:pt x="90482" y="56278"/>
                        <a:pt x="159616" y="146032"/>
                        <a:pt x="190909" y="247915"/>
                      </a:cubicBezTo>
                      <a:cubicBezTo>
                        <a:pt x="222202" y="349797"/>
                        <a:pt x="215410" y="462839"/>
                        <a:pt x="172231" y="560234"/>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g2d3b5114961_0_329"/>
                <p:cNvSpPr/>
                <p:nvPr/>
              </p:nvSpPr>
              <p:spPr>
                <a:xfrm>
                  <a:off x="5040720" y="3594600"/>
                  <a:ext cx="588005" cy="727372"/>
                </a:xfrm>
                <a:custGeom>
                  <a:rect b="b" l="l" r="r" t="t"/>
                  <a:pathLst>
                    <a:path extrusionOk="0" h="979626" w="791926">
                      <a:moveTo>
                        <a:pt x="791927" y="9193"/>
                      </a:moveTo>
                      <a:cubicBezTo>
                        <a:pt x="546438" y="-33015"/>
                        <a:pt x="281300" y="72749"/>
                        <a:pt x="132357" y="272390"/>
                      </a:cubicBezTo>
                      <a:cubicBezTo>
                        <a:pt x="-16586" y="472032"/>
                        <a:pt x="-42421" y="756334"/>
                        <a:pt x="68073" y="97962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g2d3b5114961_0_329"/>
                <p:cNvSpPr/>
                <p:nvPr/>
              </p:nvSpPr>
              <p:spPr>
                <a:xfrm>
                  <a:off x="4781880" y="3784680"/>
                  <a:ext cx="295567" cy="116273"/>
                </a:xfrm>
                <a:custGeom>
                  <a:rect b="b" l="l" r="r" t="t"/>
                  <a:pathLst>
                    <a:path extrusionOk="0" h="157126" w="398070">
                      <a:moveTo>
                        <a:pt x="398071" y="157127"/>
                      </a:moveTo>
                      <a:cubicBezTo>
                        <a:pt x="304072" y="41902"/>
                        <a:pt x="146881" y="-18257"/>
                        <a:pt x="0" y="4909"/>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g2d3b5114961_0_329"/>
                <p:cNvSpPr/>
                <p:nvPr/>
              </p:nvSpPr>
              <p:spPr>
                <a:xfrm>
                  <a:off x="5104080" y="3417480"/>
                  <a:ext cx="126642" cy="272963"/>
                </a:xfrm>
                <a:custGeom>
                  <a:rect b="b" l="l" r="r" t="t"/>
                  <a:pathLst>
                    <a:path extrusionOk="0" h="367627" w="171138">
                      <a:moveTo>
                        <a:pt x="171139" y="367627"/>
                      </a:moveTo>
                      <a:cubicBezTo>
                        <a:pt x="164225" y="229236"/>
                        <a:pt x="101398" y="94363"/>
                        <a:pt x="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31" name="Google Shape;431;g2d3b5114961_0_329"/>
            <p:cNvSpPr/>
            <p:nvPr/>
          </p:nvSpPr>
          <p:spPr>
            <a:xfrm>
              <a:off x="3795120" y="2845440"/>
              <a:ext cx="4113611" cy="1297674"/>
            </a:xfrm>
            <a:custGeom>
              <a:rect b="b" l="l" r="r" t="t"/>
              <a:pathLst>
                <a:path extrusionOk="0" h="1747709" w="5540217">
                  <a:moveTo>
                    <a:pt x="5158053" y="0"/>
                  </a:moveTo>
                  <a:cubicBezTo>
                    <a:pt x="5380740" y="8126"/>
                    <a:pt x="5516705" y="49243"/>
                    <a:pt x="5537446" y="126262"/>
                  </a:cubicBezTo>
                  <a:cubicBezTo>
                    <a:pt x="5605246" y="377451"/>
                    <a:pt x="4421222" y="915611"/>
                    <a:pt x="2892859" y="1327993"/>
                  </a:cubicBezTo>
                  <a:cubicBezTo>
                    <a:pt x="1364495" y="1740376"/>
                    <a:pt x="70583" y="1871247"/>
                    <a:pt x="2782" y="1619936"/>
                  </a:cubicBezTo>
                  <a:cubicBezTo>
                    <a:pt x="-18443" y="1541462"/>
                    <a:pt x="82590" y="1434970"/>
                    <a:pt x="278108" y="1313075"/>
                  </a:cubicBezTo>
                </a:path>
              </a:pathLst>
            </a:custGeom>
            <a:noFill/>
            <a:ln cap="rnd" cmpd="sng" w="1007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g2d3b5114961_0_329"/>
            <p:cNvSpPr/>
            <p:nvPr/>
          </p:nvSpPr>
          <p:spPr>
            <a:xfrm>
              <a:off x="3755880" y="3047040"/>
              <a:ext cx="4195418" cy="896370"/>
            </a:xfrm>
            <a:custGeom>
              <a:rect b="b" l="l" r="r" t="t"/>
              <a:pathLst>
                <a:path extrusionOk="0" h="1207232" w="5650395">
                  <a:moveTo>
                    <a:pt x="4828590" y="686330"/>
                  </a:moveTo>
                  <a:cubicBezTo>
                    <a:pt x="5350861" y="843157"/>
                    <a:pt x="5667061" y="991129"/>
                    <a:pt x="5649717" y="1091678"/>
                  </a:cubicBezTo>
                  <a:cubicBezTo>
                    <a:pt x="5615877" y="1287802"/>
                    <a:pt x="4323785" y="1228249"/>
                    <a:pt x="2763886" y="958745"/>
                  </a:cubicBezTo>
                  <a:cubicBezTo>
                    <a:pt x="1203866" y="689120"/>
                    <a:pt x="-33162" y="311668"/>
                    <a:pt x="678" y="115544"/>
                  </a:cubicBezTo>
                  <a:cubicBezTo>
                    <a:pt x="22995" y="-13265"/>
                    <a:pt x="588566" y="-31822"/>
                    <a:pt x="1416364" y="47137"/>
                  </a:cubicBezTo>
                </a:path>
              </a:pathLst>
            </a:custGeom>
            <a:noFill/>
            <a:ln cap="rnd" cmpd="sng" w="1007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3" name="Google Shape;433;g2d3b5114961_0_329"/>
          <p:cNvSpPr/>
          <p:nvPr/>
        </p:nvSpPr>
        <p:spPr>
          <a:xfrm rot="435010">
            <a:off x="10077199" y="3670854"/>
            <a:ext cx="1621203" cy="930334"/>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g2d3b5114961_0_329"/>
          <p:cNvSpPr/>
          <p:nvPr/>
        </p:nvSpPr>
        <p:spPr>
          <a:xfrm flipH="1" rot="-451106">
            <a:off x="10729580" y="5363372"/>
            <a:ext cx="945476"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4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grpSp>
        <p:nvGrpSpPr>
          <p:cNvPr id="439" name="Google Shape;439;g2d3b5114961_0_447"/>
          <p:cNvGrpSpPr/>
          <p:nvPr/>
        </p:nvGrpSpPr>
        <p:grpSpPr>
          <a:xfrm>
            <a:off x="4268493" y="1544355"/>
            <a:ext cx="3655025" cy="3769294"/>
            <a:chOff x="7339680" y="2555280"/>
            <a:chExt cx="3655025" cy="3769294"/>
          </a:xfrm>
        </p:grpSpPr>
        <p:sp>
          <p:nvSpPr>
            <p:cNvPr id="440" name="Google Shape;440;g2d3b5114961_0_447"/>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g2d3b5114961_0_447"/>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g2d3b5114961_0_447"/>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g2d3b5114961_0_447"/>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44" name="Google Shape;444;g2d3b5114961_0_447"/>
            <p:cNvGrpSpPr/>
            <p:nvPr/>
          </p:nvGrpSpPr>
          <p:grpSpPr>
            <a:xfrm>
              <a:off x="7653240" y="3197160"/>
              <a:ext cx="2942116" cy="2738870"/>
              <a:chOff x="7653240" y="3197160"/>
              <a:chExt cx="2942116" cy="2738870"/>
            </a:xfrm>
          </p:grpSpPr>
          <p:sp>
            <p:nvSpPr>
              <p:cNvPr id="445" name="Google Shape;445;g2d3b5114961_0_447"/>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g2d3b5114961_0_447"/>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g2d3b5114961_0_447"/>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2d3b5114961_0_447"/>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g2d3b5114961_0_447"/>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g2d3b5114961_0_447"/>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g2d3b5114961_0_447"/>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52" name="Google Shape;452;g2d3b5114961_0_447"/>
              <p:cNvGrpSpPr/>
              <p:nvPr/>
            </p:nvGrpSpPr>
            <p:grpSpPr>
              <a:xfrm>
                <a:off x="8632800" y="3431160"/>
                <a:ext cx="1236900" cy="1076380"/>
                <a:chOff x="8632800" y="3431160"/>
                <a:chExt cx="1236900" cy="1076380"/>
              </a:xfrm>
            </p:grpSpPr>
            <p:sp>
              <p:nvSpPr>
                <p:cNvPr id="453" name="Google Shape;453;g2d3b5114961_0_447"/>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g2d3b5114961_0_447"/>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g2d3b5114961_0_447"/>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56" name="Google Shape;456;g2d3b5114961_0_447"/>
                <p:cNvGrpSpPr/>
                <p:nvPr/>
              </p:nvGrpSpPr>
              <p:grpSpPr>
                <a:xfrm>
                  <a:off x="9015120" y="3859920"/>
                  <a:ext cx="432364" cy="254964"/>
                  <a:chOff x="9015120" y="3859920"/>
                  <a:chExt cx="432364" cy="254964"/>
                </a:xfrm>
              </p:grpSpPr>
              <p:sp>
                <p:nvSpPr>
                  <p:cNvPr id="457" name="Google Shape;457;g2d3b5114961_0_447"/>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g2d3b5114961_0_447"/>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9" name="Google Shape;459;g2d3b5114961_0_447"/>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60" name="Google Shape;460;g2d3b5114961_0_447"/>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461" name="Google Shape;461;g2d3b5114961_0_447"/>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462" name="Google Shape;462;g2d3b5114961_0_447"/>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463" name="Google Shape;463;g2d3b5114961_0_447"/>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464" name="Google Shape;464;g2d3b5114961_0_447"/>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465" name="Google Shape;465;g2d3b5114961_0_447"/>
          <p:cNvSpPr txBox="1"/>
          <p:nvPr/>
        </p:nvSpPr>
        <p:spPr>
          <a:xfrm>
            <a:off x="3627450" y="496027"/>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But first…</a:t>
            </a:r>
            <a:endParaRPr b="1" sz="2000">
              <a:solidFill>
                <a:srgbClr val="4BA798"/>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g2d3b5114961_0_476"/>
          <p:cNvSpPr/>
          <p:nvPr/>
        </p:nvSpPr>
        <p:spPr>
          <a:xfrm>
            <a:off x="747053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1" name="Google Shape;471;g2d3b5114961_0_476"/>
          <p:cNvSpPr/>
          <p:nvPr/>
        </p:nvSpPr>
        <p:spPr>
          <a:xfrm flipH="1">
            <a:off x="168156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2" name="Google Shape;472;g2d3b5114961_0_476"/>
          <p:cNvSpPr/>
          <p:nvPr/>
        </p:nvSpPr>
        <p:spPr>
          <a:xfrm>
            <a:off x="3098313" y="1909050"/>
            <a:ext cx="5867100" cy="3039900"/>
          </a:xfrm>
          <a:prstGeom prst="rect">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4500">
                <a:solidFill>
                  <a:schemeClr val="dk1"/>
                </a:solidFill>
                <a:latin typeface="Work Sans Medium"/>
                <a:ea typeface="Work Sans Medium"/>
                <a:cs typeface="Work Sans Medium"/>
                <a:sym typeface="Work Sans Medium"/>
              </a:rPr>
              <a:t>What is your experience with climate anxiety?</a:t>
            </a:r>
            <a:endParaRPr sz="4500">
              <a:solidFill>
                <a:schemeClr val="dk1"/>
              </a:solidFill>
              <a:latin typeface="Work Sans Medium"/>
              <a:ea typeface="Work Sans Medium"/>
              <a:cs typeface="Work Sans Medium"/>
              <a:sym typeface="Work Sans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g2d3b5114961_0_486"/>
          <p:cNvSpPr/>
          <p:nvPr/>
        </p:nvSpPr>
        <p:spPr>
          <a:xfrm>
            <a:off x="7992175" y="3593025"/>
            <a:ext cx="1953000" cy="1963800"/>
          </a:xfrm>
          <a:prstGeom prst="ellipse">
            <a:avLst/>
          </a:prstGeom>
          <a:solidFill>
            <a:srgbClr val="8CADA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Existential anxiety</a:t>
            </a:r>
            <a:endParaRPr sz="1800">
              <a:solidFill>
                <a:schemeClr val="dk1"/>
              </a:solidFill>
              <a:latin typeface="Work Sans Medium"/>
              <a:ea typeface="Work Sans Medium"/>
              <a:cs typeface="Work Sans Medium"/>
              <a:sym typeface="Work Sans Medium"/>
            </a:endParaRPr>
          </a:p>
        </p:txBody>
      </p:sp>
      <p:sp>
        <p:nvSpPr>
          <p:cNvPr id="478" name="Google Shape;478;g2d3b5114961_0_486"/>
          <p:cNvSpPr/>
          <p:nvPr/>
        </p:nvSpPr>
        <p:spPr>
          <a:xfrm>
            <a:off x="9658576" y="3528825"/>
            <a:ext cx="2092200" cy="2092200"/>
          </a:xfrm>
          <a:prstGeom prst="ellipse">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Hope, belonging, together-</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ness, pride</a:t>
            </a:r>
            <a:endParaRPr sz="1800">
              <a:solidFill>
                <a:schemeClr val="dk1"/>
              </a:solidFill>
              <a:latin typeface="Work Sans Medium"/>
              <a:ea typeface="Work Sans Medium"/>
              <a:cs typeface="Work Sans Medium"/>
              <a:sym typeface="Work Sans Medium"/>
            </a:endParaRPr>
          </a:p>
        </p:txBody>
      </p:sp>
      <p:sp>
        <p:nvSpPr>
          <p:cNvPr id="479" name="Google Shape;479;g2d3b5114961_0_486"/>
          <p:cNvSpPr/>
          <p:nvPr/>
        </p:nvSpPr>
        <p:spPr>
          <a:xfrm>
            <a:off x="8272275" y="139239"/>
            <a:ext cx="3271200" cy="3336600"/>
          </a:xfrm>
          <a:prstGeom prst="ellipse">
            <a:avLst/>
          </a:prstGeom>
          <a:solidFill>
            <a:srgbClr val="8CADAE">
              <a:alpha val="4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Fear, worry, anger, distress, grief, guilt, hopeless-</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ness, depression, contempt,</a:t>
            </a:r>
            <a:r>
              <a:rPr lang="en-US" sz="1800">
                <a:solidFill>
                  <a:schemeClr val="dk1"/>
                </a:solidFill>
                <a:latin typeface="Work Sans Medium"/>
                <a:ea typeface="Work Sans Medium"/>
                <a:cs typeface="Work Sans Medium"/>
                <a:sym typeface="Work Sans Medium"/>
              </a:rPr>
              <a:t> </a:t>
            </a:r>
            <a:r>
              <a:rPr lang="en-US" sz="1800">
                <a:solidFill>
                  <a:schemeClr val="dk1"/>
                </a:solidFill>
                <a:latin typeface="Work Sans Medium"/>
                <a:ea typeface="Work Sans Medium"/>
                <a:cs typeface="Work Sans Medium"/>
                <a:sym typeface="Work Sans Medium"/>
              </a:rPr>
              <a:t>shame, </a:t>
            </a:r>
            <a:r>
              <a:rPr lang="en-US" sz="1800">
                <a:solidFill>
                  <a:schemeClr val="dk1"/>
                </a:solidFill>
                <a:latin typeface="Work Sans Medium"/>
                <a:ea typeface="Work Sans Medium"/>
                <a:cs typeface="Work Sans Medium"/>
                <a:sym typeface="Work Sans Medium"/>
              </a:rPr>
              <a:t>desperation</a:t>
            </a:r>
            <a:endParaRPr sz="1800">
              <a:solidFill>
                <a:schemeClr val="dk1"/>
              </a:solidFill>
              <a:latin typeface="Work Sans Medium"/>
              <a:ea typeface="Work Sans Medium"/>
              <a:cs typeface="Work Sans Medium"/>
              <a:sym typeface="Work Sans Medium"/>
            </a:endParaRPr>
          </a:p>
        </p:txBody>
      </p:sp>
      <p:sp>
        <p:nvSpPr>
          <p:cNvPr id="480" name="Google Shape;480;g2d3b5114961_0_486"/>
          <p:cNvSpPr/>
          <p:nvPr/>
        </p:nvSpPr>
        <p:spPr>
          <a:xfrm>
            <a:off x="454375" y="1791611"/>
            <a:ext cx="1491000" cy="1499100"/>
          </a:xfrm>
          <a:prstGeom prst="ellipse">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Climate change</a:t>
            </a:r>
            <a:endParaRPr sz="1800">
              <a:solidFill>
                <a:schemeClr val="dk1"/>
              </a:solidFill>
              <a:latin typeface="Work Sans Medium"/>
              <a:ea typeface="Work Sans Medium"/>
              <a:cs typeface="Work Sans Medium"/>
              <a:sym typeface="Work Sans Medium"/>
            </a:endParaRPr>
          </a:p>
        </p:txBody>
      </p:sp>
      <p:pic>
        <p:nvPicPr>
          <p:cNvPr id="481" name="Google Shape;481;g2d3b5114961_0_486"/>
          <p:cNvPicPr preferRelativeResize="0"/>
          <p:nvPr/>
        </p:nvPicPr>
        <p:blipFill rotWithShape="1">
          <a:blip r:embed="rId3">
            <a:alphaModFix/>
          </a:blip>
          <a:srcRect b="11416" l="6050" r="0" t="6508"/>
          <a:stretch/>
        </p:blipFill>
        <p:spPr>
          <a:xfrm>
            <a:off x="4356750" y="1909500"/>
            <a:ext cx="3478500" cy="3039000"/>
          </a:xfrm>
          <a:prstGeom prst="roundRect">
            <a:avLst>
              <a:gd fmla="val 16667" name="adj"/>
            </a:avLst>
          </a:prstGeom>
          <a:noFill/>
          <a:ln>
            <a:noFill/>
          </a:ln>
        </p:spPr>
      </p:pic>
      <p:grpSp>
        <p:nvGrpSpPr>
          <p:cNvPr id="482" name="Google Shape;482;g2d3b5114961_0_486"/>
          <p:cNvGrpSpPr/>
          <p:nvPr/>
        </p:nvGrpSpPr>
        <p:grpSpPr>
          <a:xfrm>
            <a:off x="7062305" y="2794964"/>
            <a:ext cx="3680344" cy="1268063"/>
            <a:chOff x="7062305" y="1215274"/>
            <a:chExt cx="3680344" cy="1268063"/>
          </a:xfrm>
        </p:grpSpPr>
        <p:sp>
          <p:nvSpPr>
            <p:cNvPr id="483" name="Google Shape;483;g2d3b5114961_0_486"/>
            <p:cNvSpPr/>
            <p:nvPr/>
          </p:nvSpPr>
          <p:spPr>
            <a:xfrm>
              <a:off x="9475449" y="1215274"/>
              <a:ext cx="1267200" cy="1267200"/>
            </a:xfrm>
            <a:prstGeom prst="flowChartDelay">
              <a:avLst/>
            </a:prstGeom>
            <a:solidFill>
              <a:srgbClr val="2D6D7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4" name="Google Shape;484;g2d3b5114961_0_486"/>
            <p:cNvSpPr/>
            <p:nvPr/>
          </p:nvSpPr>
          <p:spPr>
            <a:xfrm flipH="1">
              <a:off x="7062305" y="1215274"/>
              <a:ext cx="1267200" cy="1267200"/>
            </a:xfrm>
            <a:prstGeom prst="flowChartDelay">
              <a:avLst/>
            </a:prstGeom>
            <a:solidFill>
              <a:srgbClr val="2D6D7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5" name="Google Shape;485;g2d3b5114961_0_486"/>
            <p:cNvSpPr/>
            <p:nvPr/>
          </p:nvSpPr>
          <p:spPr>
            <a:xfrm>
              <a:off x="7652896" y="1216137"/>
              <a:ext cx="2445600" cy="1267200"/>
            </a:xfrm>
            <a:prstGeom prst="rect">
              <a:avLst/>
            </a:prstGeom>
            <a:solidFill>
              <a:srgbClr val="2D6D7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“Anxiety”</a:t>
              </a:r>
              <a:endParaRPr sz="3000">
                <a:solidFill>
                  <a:schemeClr val="lt1"/>
                </a:solidFill>
                <a:latin typeface="Work Sans Medium"/>
                <a:ea typeface="Work Sans Medium"/>
                <a:cs typeface="Work Sans Medium"/>
                <a:sym typeface="Work Sans Medium"/>
              </a:endParaRPr>
            </a:p>
          </p:txBody>
        </p:sp>
      </p:grpSp>
      <p:sp>
        <p:nvSpPr>
          <p:cNvPr id="486" name="Google Shape;486;g2d3b5114961_0_486"/>
          <p:cNvSpPr/>
          <p:nvPr/>
        </p:nvSpPr>
        <p:spPr>
          <a:xfrm>
            <a:off x="1746225" y="3452775"/>
            <a:ext cx="2413800" cy="2413800"/>
          </a:xfrm>
          <a:prstGeom prst="ellipse">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Degradation of environment</a:t>
            </a:r>
            <a:endParaRPr sz="1800">
              <a:solidFill>
                <a:schemeClr val="dk1"/>
              </a:solidFill>
              <a:latin typeface="Work Sans Medium"/>
              <a:ea typeface="Work Sans Medium"/>
              <a:cs typeface="Work Sans Medium"/>
              <a:sym typeface="Work Sans Medium"/>
            </a:endParaRPr>
          </a:p>
        </p:txBody>
      </p:sp>
      <p:sp>
        <p:nvSpPr>
          <p:cNvPr id="487" name="Google Shape;487;g2d3b5114961_0_486"/>
          <p:cNvSpPr/>
          <p:nvPr/>
        </p:nvSpPr>
        <p:spPr>
          <a:xfrm>
            <a:off x="239270" y="3166200"/>
            <a:ext cx="1782300" cy="1782300"/>
          </a:xfrm>
          <a:prstGeom prst="ellipse">
            <a:avLst/>
          </a:prstGeom>
          <a:solidFill>
            <a:srgbClr val="B2DCD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Pollution</a:t>
            </a:r>
            <a:endParaRPr sz="1800">
              <a:solidFill>
                <a:schemeClr val="dk1"/>
              </a:solidFill>
              <a:latin typeface="Work Sans Medium"/>
              <a:ea typeface="Work Sans Medium"/>
              <a:cs typeface="Work Sans Medium"/>
              <a:sym typeface="Work Sans Medium"/>
            </a:endParaRPr>
          </a:p>
        </p:txBody>
      </p:sp>
      <p:grpSp>
        <p:nvGrpSpPr>
          <p:cNvPr id="488" name="Google Shape;488;g2d3b5114961_0_486"/>
          <p:cNvGrpSpPr/>
          <p:nvPr/>
        </p:nvGrpSpPr>
        <p:grpSpPr>
          <a:xfrm>
            <a:off x="1220755" y="2794964"/>
            <a:ext cx="3680344" cy="1268063"/>
            <a:chOff x="1449355" y="1215274"/>
            <a:chExt cx="3680344" cy="1268063"/>
          </a:xfrm>
        </p:grpSpPr>
        <p:sp>
          <p:nvSpPr>
            <p:cNvPr id="489" name="Google Shape;489;g2d3b5114961_0_486"/>
            <p:cNvSpPr/>
            <p:nvPr/>
          </p:nvSpPr>
          <p:spPr>
            <a:xfrm>
              <a:off x="3862499" y="1215274"/>
              <a:ext cx="1267200" cy="12672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0" name="Google Shape;490;g2d3b5114961_0_486"/>
            <p:cNvSpPr/>
            <p:nvPr/>
          </p:nvSpPr>
          <p:spPr>
            <a:xfrm flipH="1">
              <a:off x="1449355" y="1215274"/>
              <a:ext cx="1267200" cy="12672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1" name="Google Shape;491;g2d3b5114961_0_486"/>
            <p:cNvSpPr/>
            <p:nvPr/>
          </p:nvSpPr>
          <p:spPr>
            <a:xfrm>
              <a:off x="2039946" y="1216137"/>
              <a:ext cx="2445600" cy="1267200"/>
            </a:xfrm>
            <a:prstGeom prst="rect">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dk1"/>
                  </a:solidFill>
                  <a:latin typeface="Work Sans Medium"/>
                  <a:ea typeface="Work Sans Medium"/>
                  <a:cs typeface="Work Sans Medium"/>
                  <a:sym typeface="Work Sans Medium"/>
                </a:rPr>
                <a:t>“Climate”</a:t>
              </a:r>
              <a:endParaRPr sz="3000">
                <a:solidFill>
                  <a:schemeClr val="dk1"/>
                </a:solidFill>
                <a:latin typeface="Work Sans Medium"/>
                <a:ea typeface="Work Sans Medium"/>
                <a:cs typeface="Work Sans Medium"/>
                <a:sym typeface="Work Sans Medium"/>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00"/>
                                        <p:tgtEl>
                                          <p:spTgt spid="4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100"/>
                                        <p:tgtEl>
                                          <p:spTgt spid="4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100"/>
                                        <p:tgtEl>
                                          <p:spTgt spid="4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1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
                                        <p:tgtEl>
                                          <p:spTgt spid="4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7"/>
                                        </p:tgtEl>
                                        <p:attrNameLst>
                                          <p:attrName>style.visibility</p:attrName>
                                        </p:attrNameLst>
                                      </p:cBhvr>
                                      <p:to>
                                        <p:strVal val="visible"/>
                                      </p:to>
                                    </p:set>
                                    <p:animEffect filter="fade" transition="in">
                                      <p:cBhvr>
                                        <p:cTn dur="100"/>
                                        <p:tgtEl>
                                          <p:spTgt spid="4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grpSp>
        <p:nvGrpSpPr>
          <p:cNvPr id="496" name="Google Shape;496;g2d3b5114961_0_509"/>
          <p:cNvGrpSpPr/>
          <p:nvPr/>
        </p:nvGrpSpPr>
        <p:grpSpPr>
          <a:xfrm>
            <a:off x="3540780" y="1411589"/>
            <a:ext cx="5110444" cy="1267211"/>
            <a:chOff x="3523780" y="2794964"/>
            <a:chExt cx="5110444" cy="1267211"/>
          </a:xfrm>
        </p:grpSpPr>
        <p:sp>
          <p:nvSpPr>
            <p:cNvPr id="497" name="Google Shape;497;g2d3b5114961_0_509"/>
            <p:cNvSpPr/>
            <p:nvPr/>
          </p:nvSpPr>
          <p:spPr>
            <a:xfrm>
              <a:off x="7367024"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8" name="Google Shape;498;g2d3b5114961_0_509"/>
            <p:cNvSpPr/>
            <p:nvPr/>
          </p:nvSpPr>
          <p:spPr>
            <a:xfrm flipH="1">
              <a:off x="3523780"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99" name="Google Shape;499;g2d3b5114961_0_509"/>
            <p:cNvSpPr/>
            <p:nvPr/>
          </p:nvSpPr>
          <p:spPr>
            <a:xfrm>
              <a:off x="4121526" y="2794975"/>
              <a:ext cx="38955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dk1"/>
                  </a:solidFill>
                  <a:latin typeface="Work Sans Medium"/>
                  <a:ea typeface="Work Sans Medium"/>
                  <a:cs typeface="Work Sans Medium"/>
                  <a:sym typeface="Work Sans Medium"/>
                </a:rPr>
                <a:t>Climate anxiety</a:t>
              </a:r>
              <a:endParaRPr sz="3000">
                <a:solidFill>
                  <a:schemeClr val="dk1"/>
                </a:solidFill>
                <a:latin typeface="Work Sans Medium"/>
                <a:ea typeface="Work Sans Medium"/>
                <a:cs typeface="Work Sans Medium"/>
                <a:sym typeface="Work Sans Medium"/>
              </a:endParaRPr>
            </a:p>
          </p:txBody>
        </p:sp>
      </p:grpSp>
      <p:sp>
        <p:nvSpPr>
          <p:cNvPr id="500" name="Google Shape;500;g2d3b5114961_0_509"/>
          <p:cNvSpPr txBox="1"/>
          <p:nvPr/>
        </p:nvSpPr>
        <p:spPr>
          <a:xfrm>
            <a:off x="1770000" y="3095625"/>
            <a:ext cx="8652000" cy="2188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US" sz="2800">
                <a:solidFill>
                  <a:srgbClr val="32797C"/>
                </a:solidFill>
                <a:latin typeface="Work Sans SemiBold"/>
                <a:ea typeface="Work Sans SemiBold"/>
                <a:cs typeface="Work Sans SemiBold"/>
                <a:sym typeface="Work Sans SemiBold"/>
              </a:rPr>
              <a:t>Forward-looking emotions and uncertainty </a:t>
            </a:r>
            <a:br>
              <a:rPr lang="en-US" sz="2800">
                <a:solidFill>
                  <a:srgbClr val="32797C"/>
                </a:solidFill>
                <a:latin typeface="Work Sans SemiBold"/>
                <a:ea typeface="Work Sans SemiBold"/>
                <a:cs typeface="Work Sans SemiBold"/>
                <a:sym typeface="Work Sans SemiBold"/>
              </a:rPr>
            </a:br>
            <a:r>
              <a:rPr lang="en-US" sz="2800">
                <a:solidFill>
                  <a:srgbClr val="32797C"/>
                </a:solidFill>
                <a:latin typeface="Work Sans SemiBold"/>
                <a:ea typeface="Work Sans SemiBold"/>
                <a:cs typeface="Work Sans SemiBold"/>
                <a:sym typeface="Work Sans SemiBold"/>
              </a:rPr>
              <a:t>related to the global climate crisis </a:t>
            </a:r>
            <a:br>
              <a:rPr lang="en-US" sz="2800">
                <a:solidFill>
                  <a:srgbClr val="32797C"/>
                </a:solidFill>
                <a:latin typeface="Work Sans SemiBold"/>
                <a:ea typeface="Work Sans SemiBold"/>
                <a:cs typeface="Work Sans SemiBold"/>
                <a:sym typeface="Work Sans SemiBold"/>
              </a:rPr>
            </a:br>
            <a:r>
              <a:rPr lang="en-US" sz="2800">
                <a:solidFill>
                  <a:srgbClr val="32797C"/>
                </a:solidFill>
                <a:latin typeface="Work Sans SemiBold"/>
                <a:ea typeface="Work Sans SemiBold"/>
                <a:cs typeface="Work Sans SemiBold"/>
                <a:sym typeface="Work Sans SemiBold"/>
              </a:rPr>
              <a:t>and the threat of environmental catastrophe</a:t>
            </a:r>
            <a:endParaRPr sz="1800">
              <a:solidFill>
                <a:srgbClr val="32797C"/>
              </a:solidFill>
              <a:latin typeface="Work Sans SemiBold"/>
              <a:ea typeface="Work Sans SemiBold"/>
              <a:cs typeface="Work Sans SemiBold"/>
              <a:sym typeface="Work Sans SemiBo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grpSp>
        <p:nvGrpSpPr>
          <p:cNvPr id="505" name="Google Shape;505;g2d3b5114961_0_521"/>
          <p:cNvGrpSpPr/>
          <p:nvPr/>
        </p:nvGrpSpPr>
        <p:grpSpPr>
          <a:xfrm>
            <a:off x="0" y="1107675"/>
            <a:ext cx="4338856" cy="1282806"/>
            <a:chOff x="-468406" y="3216044"/>
            <a:chExt cx="4338856" cy="1282806"/>
          </a:xfrm>
        </p:grpSpPr>
        <p:sp>
          <p:nvSpPr>
            <p:cNvPr id="506" name="Google Shape;506;g2d3b5114961_0_521"/>
            <p:cNvSpPr/>
            <p:nvPr/>
          </p:nvSpPr>
          <p:spPr>
            <a:xfrm>
              <a:off x="2587650" y="3216050"/>
              <a:ext cx="1282800" cy="12828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07" name="Google Shape;507;g2d3b5114961_0_521"/>
            <p:cNvSpPr/>
            <p:nvPr/>
          </p:nvSpPr>
          <p:spPr>
            <a:xfrm>
              <a:off x="-468406" y="3216044"/>
              <a:ext cx="3078000" cy="12828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508" name="Google Shape;508;g2d3b5114961_0_521"/>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Climate anxiety</a:t>
            </a:r>
            <a:endParaRPr sz="3000">
              <a:solidFill>
                <a:schemeClr val="dk1"/>
              </a:solidFill>
              <a:latin typeface="Work Sans Medium"/>
              <a:ea typeface="Work Sans Medium"/>
              <a:cs typeface="Work Sans Medium"/>
              <a:sym typeface="Work Sans Medium"/>
            </a:endParaRPr>
          </a:p>
        </p:txBody>
      </p:sp>
      <p:sp>
        <p:nvSpPr>
          <p:cNvPr id="509" name="Google Shape;509;g2d3b5114961_0_521"/>
          <p:cNvSpPr txBox="1"/>
          <p:nvPr/>
        </p:nvSpPr>
        <p:spPr>
          <a:xfrm>
            <a:off x="5218300" y="1296425"/>
            <a:ext cx="6225300" cy="48426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Normal and natural adaptation response</a:t>
            </a: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Awareness </a:t>
            </a:r>
            <a:r>
              <a:rPr lang="en-US" sz="2000">
                <a:solidFill>
                  <a:schemeClr val="dk1"/>
                </a:solidFill>
                <a:latin typeface="Calibri"/>
                <a:ea typeface="Calibri"/>
                <a:cs typeface="Calibri"/>
                <a:sym typeface="Calibri"/>
              </a:rPr>
              <a:t>of global and systemic issues and climate change </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Not pathological</a:t>
            </a:r>
            <a:endParaRPr sz="2000">
              <a:solidFill>
                <a:schemeClr val="dk1"/>
              </a:solidFill>
              <a:latin typeface="Calibri"/>
              <a:ea typeface="Calibri"/>
              <a:cs typeface="Calibri"/>
              <a:sym typeface="Calibri"/>
            </a:endParaRPr>
          </a:p>
          <a:p>
            <a:pPr indent="-355600" lvl="0" marL="457200" rtl="0" algn="l">
              <a:spcBef>
                <a:spcPts val="100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Rooted in external circumstances</a:t>
            </a:r>
            <a:r>
              <a:rPr lang="en-US" sz="2000">
                <a:solidFill>
                  <a:schemeClr val="dk1"/>
                </a:solidFill>
                <a:latin typeface="Calibri"/>
                <a:ea typeface="Calibri"/>
                <a:cs typeface="Calibri"/>
                <a:sym typeface="Calibri"/>
              </a:rPr>
              <a:t> - climate change as </a:t>
            </a:r>
            <a:r>
              <a:rPr i="1" lang="en-US" sz="2000">
                <a:solidFill>
                  <a:schemeClr val="dk1"/>
                </a:solidFill>
                <a:latin typeface="Calibri"/>
                <a:ea typeface="Calibri"/>
                <a:cs typeface="Calibri"/>
                <a:sym typeface="Calibri"/>
              </a:rPr>
              <a:t>hyperobject</a:t>
            </a: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355600" lvl="0" marL="457200" rtl="0" algn="l">
              <a:spcBef>
                <a:spcPts val="1000"/>
              </a:spcBef>
              <a:spcAft>
                <a:spcPts val="1000"/>
              </a:spcAft>
              <a:buClr>
                <a:schemeClr val="dk1"/>
              </a:buClr>
              <a:buSzPts val="2000"/>
              <a:buFont typeface="Calibri"/>
              <a:buChar char="●"/>
            </a:pPr>
            <a:r>
              <a:rPr b="1" lang="en-US" sz="2000">
                <a:solidFill>
                  <a:schemeClr val="dk1"/>
                </a:solidFill>
                <a:latin typeface="Calibri"/>
                <a:ea typeface="Calibri"/>
                <a:cs typeface="Calibri"/>
                <a:sym typeface="Calibri"/>
              </a:rPr>
              <a:t>Sign of a connection to the world</a:t>
            </a: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g2d3b5114961_0_534"/>
          <p:cNvSpPr txBox="1"/>
          <p:nvPr/>
        </p:nvSpPr>
        <p:spPr>
          <a:xfrm>
            <a:off x="3305100" y="406323"/>
            <a:ext cx="55818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32797C"/>
                </a:solidFill>
                <a:latin typeface="Work Sans Medium"/>
                <a:ea typeface="Work Sans Medium"/>
                <a:cs typeface="Work Sans Medium"/>
                <a:sym typeface="Work Sans Medium"/>
              </a:rPr>
              <a:t>Different terms in use</a:t>
            </a:r>
            <a:endParaRPr sz="3000">
              <a:solidFill>
                <a:srgbClr val="32797C"/>
              </a:solidFill>
              <a:latin typeface="Work Sans Medium"/>
              <a:ea typeface="Work Sans Medium"/>
              <a:cs typeface="Work Sans Medium"/>
              <a:sym typeface="Work Sans Medium"/>
            </a:endParaRPr>
          </a:p>
        </p:txBody>
      </p:sp>
      <p:sp>
        <p:nvSpPr>
          <p:cNvPr id="515" name="Google Shape;515;g2d3b5114961_0_534"/>
          <p:cNvSpPr/>
          <p:nvPr/>
        </p:nvSpPr>
        <p:spPr>
          <a:xfrm>
            <a:off x="725525" y="1574775"/>
            <a:ext cx="1837200" cy="1846800"/>
          </a:xfrm>
          <a:prstGeom prst="ellipse">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lt1"/>
                </a:solidFill>
                <a:latin typeface="Work Sans Medium"/>
                <a:ea typeface="Work Sans Medium"/>
                <a:cs typeface="Work Sans Medium"/>
                <a:sym typeface="Work Sans Medium"/>
              </a:rPr>
              <a:t>Climate emotions</a:t>
            </a:r>
            <a:endParaRPr sz="1800">
              <a:solidFill>
                <a:schemeClr val="lt1"/>
              </a:solidFill>
              <a:latin typeface="Work Sans Medium"/>
              <a:ea typeface="Work Sans Medium"/>
              <a:cs typeface="Work Sans Medium"/>
              <a:sym typeface="Work Sans Medium"/>
            </a:endParaRPr>
          </a:p>
        </p:txBody>
      </p:sp>
      <p:sp>
        <p:nvSpPr>
          <p:cNvPr id="516" name="Google Shape;516;g2d3b5114961_0_534"/>
          <p:cNvSpPr/>
          <p:nvPr/>
        </p:nvSpPr>
        <p:spPr>
          <a:xfrm>
            <a:off x="2922121" y="2289125"/>
            <a:ext cx="1837200" cy="1846800"/>
          </a:xfrm>
          <a:prstGeom prst="ellipse">
            <a:avLst/>
          </a:prstGeom>
          <a:solidFill>
            <a:srgbClr val="597E7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lt1"/>
                </a:solidFill>
                <a:latin typeface="Work Sans Medium"/>
                <a:ea typeface="Work Sans Medium"/>
                <a:cs typeface="Work Sans Medium"/>
                <a:sym typeface="Work Sans Medium"/>
              </a:rPr>
              <a:t>Eco-</a:t>
            </a:r>
            <a:r>
              <a:rPr lang="en-US" sz="1800">
                <a:solidFill>
                  <a:schemeClr val="lt1"/>
                </a:solidFill>
                <a:latin typeface="Work Sans Medium"/>
                <a:ea typeface="Work Sans Medium"/>
                <a:cs typeface="Work Sans Medium"/>
                <a:sym typeface="Work Sans Medium"/>
              </a:rPr>
              <a:t> anxiety</a:t>
            </a:r>
            <a:endParaRPr sz="1800">
              <a:solidFill>
                <a:schemeClr val="lt1"/>
              </a:solidFill>
              <a:latin typeface="Work Sans Medium"/>
              <a:ea typeface="Work Sans Medium"/>
              <a:cs typeface="Work Sans Medium"/>
              <a:sym typeface="Work Sans Medium"/>
            </a:endParaRPr>
          </a:p>
        </p:txBody>
      </p:sp>
      <p:sp>
        <p:nvSpPr>
          <p:cNvPr id="517" name="Google Shape;517;g2d3b5114961_0_534"/>
          <p:cNvSpPr/>
          <p:nvPr/>
        </p:nvSpPr>
        <p:spPr>
          <a:xfrm>
            <a:off x="1224425" y="3891143"/>
            <a:ext cx="1837200" cy="1846800"/>
          </a:xfrm>
          <a:prstGeom prst="ellipse">
            <a:avLst/>
          </a:prstGeom>
          <a:solidFill>
            <a:srgbClr val="2D6D7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lt1"/>
                </a:solidFill>
                <a:latin typeface="Work Sans Medium"/>
                <a:ea typeface="Work Sans Medium"/>
                <a:cs typeface="Work Sans Medium"/>
                <a:sym typeface="Work Sans Medium"/>
              </a:rPr>
              <a:t>Climate distress</a:t>
            </a:r>
            <a:endParaRPr sz="1800">
              <a:solidFill>
                <a:schemeClr val="lt1"/>
              </a:solidFill>
              <a:latin typeface="Work Sans Medium"/>
              <a:ea typeface="Work Sans Medium"/>
              <a:cs typeface="Work Sans Medium"/>
              <a:sym typeface="Work Sans Medium"/>
            </a:endParaRPr>
          </a:p>
        </p:txBody>
      </p:sp>
      <p:sp>
        <p:nvSpPr>
          <p:cNvPr id="518" name="Google Shape;518;g2d3b5114961_0_534"/>
          <p:cNvSpPr/>
          <p:nvPr/>
        </p:nvSpPr>
        <p:spPr>
          <a:xfrm>
            <a:off x="5177400" y="1574775"/>
            <a:ext cx="1837200" cy="1846800"/>
          </a:xfrm>
          <a:prstGeom prst="ellipse">
            <a:avLst/>
          </a:prstGeom>
          <a:solidFill>
            <a:srgbClr val="8CADA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Eco </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grief</a:t>
            </a:r>
            <a:endParaRPr sz="1800">
              <a:solidFill>
                <a:schemeClr val="dk1"/>
              </a:solidFill>
              <a:latin typeface="Work Sans Medium"/>
              <a:ea typeface="Work Sans Medium"/>
              <a:cs typeface="Work Sans Medium"/>
              <a:sym typeface="Work Sans Medium"/>
            </a:endParaRPr>
          </a:p>
        </p:txBody>
      </p:sp>
      <p:sp>
        <p:nvSpPr>
          <p:cNvPr id="519" name="Google Shape;519;g2d3b5114961_0_534"/>
          <p:cNvSpPr/>
          <p:nvPr/>
        </p:nvSpPr>
        <p:spPr>
          <a:xfrm>
            <a:off x="5177396" y="3891143"/>
            <a:ext cx="1837200" cy="1846800"/>
          </a:xfrm>
          <a:prstGeom prst="ellipse">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Climate anxiety</a:t>
            </a:r>
            <a:endParaRPr sz="1800">
              <a:solidFill>
                <a:schemeClr val="dk1"/>
              </a:solidFill>
              <a:latin typeface="Work Sans Medium"/>
              <a:ea typeface="Work Sans Medium"/>
              <a:cs typeface="Work Sans Medium"/>
              <a:sym typeface="Work Sans Medium"/>
            </a:endParaRPr>
          </a:p>
        </p:txBody>
      </p:sp>
      <p:sp>
        <p:nvSpPr>
          <p:cNvPr id="520" name="Google Shape;520;g2d3b5114961_0_534"/>
          <p:cNvSpPr/>
          <p:nvPr/>
        </p:nvSpPr>
        <p:spPr>
          <a:xfrm>
            <a:off x="9479250" y="1574775"/>
            <a:ext cx="1837200" cy="1846800"/>
          </a:xfrm>
          <a:prstGeom prst="ellipse">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Climate worry</a:t>
            </a:r>
            <a:endParaRPr sz="1800">
              <a:solidFill>
                <a:schemeClr val="dk1"/>
              </a:solidFill>
              <a:latin typeface="Work Sans Medium"/>
              <a:ea typeface="Work Sans Medium"/>
              <a:cs typeface="Work Sans Medium"/>
              <a:sym typeface="Work Sans Medium"/>
            </a:endParaRPr>
          </a:p>
        </p:txBody>
      </p:sp>
      <p:sp>
        <p:nvSpPr>
          <p:cNvPr id="521" name="Google Shape;521;g2d3b5114961_0_534"/>
          <p:cNvSpPr/>
          <p:nvPr/>
        </p:nvSpPr>
        <p:spPr>
          <a:xfrm>
            <a:off x="7308800" y="2289125"/>
            <a:ext cx="1837200" cy="1846800"/>
          </a:xfrm>
          <a:prstGeom prst="ellipse">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Work Sans Medium"/>
                <a:ea typeface="Work Sans Medium"/>
                <a:cs typeface="Work Sans Medium"/>
                <a:sym typeface="Work Sans Medium"/>
              </a:rPr>
              <a:t>Eco</a:t>
            </a:r>
            <a:r>
              <a:rPr lang="en-US" sz="1800">
                <a:solidFill>
                  <a:schemeClr val="dk1"/>
                </a:solidFill>
                <a:latin typeface="Work Sans Medium"/>
                <a:ea typeface="Work Sans Medium"/>
                <a:cs typeface="Work Sans Medium"/>
                <a:sym typeface="Work Sans Medium"/>
              </a:rPr>
              <a:t> distress</a:t>
            </a:r>
            <a:endParaRPr sz="1800">
              <a:solidFill>
                <a:schemeClr val="dk1"/>
              </a:solidFill>
              <a:latin typeface="Work Sans Medium"/>
              <a:ea typeface="Work Sans Medium"/>
              <a:cs typeface="Work Sans Medium"/>
              <a:sym typeface="Work Sans Medium"/>
            </a:endParaRPr>
          </a:p>
        </p:txBody>
      </p:sp>
      <p:sp>
        <p:nvSpPr>
          <p:cNvPr id="522" name="Google Shape;522;g2d3b5114961_0_534"/>
          <p:cNvSpPr/>
          <p:nvPr/>
        </p:nvSpPr>
        <p:spPr>
          <a:xfrm>
            <a:off x="8886900" y="3891143"/>
            <a:ext cx="1837200" cy="1846800"/>
          </a:xfrm>
          <a:prstGeom prst="ellipse">
            <a:avLst/>
          </a:prstGeom>
          <a:solidFill>
            <a:srgbClr val="B2DCD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600">
                <a:solidFill>
                  <a:schemeClr val="dk1"/>
                </a:solidFill>
                <a:latin typeface="Work Sans Medium"/>
                <a:ea typeface="Work Sans Medium"/>
                <a:cs typeface="Work Sans Medium"/>
                <a:sym typeface="Work Sans Medium"/>
              </a:rPr>
              <a:t>Solastalgia</a:t>
            </a:r>
            <a:endParaRPr sz="1600">
              <a:solidFill>
                <a:schemeClr val="dk1"/>
              </a:solidFill>
              <a:latin typeface="Work Sans Medium"/>
              <a:ea typeface="Work Sans Medium"/>
              <a:cs typeface="Work Sans Medium"/>
              <a:sym typeface="Work Sans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g2d3b5114961_0_550"/>
          <p:cNvSpPr/>
          <p:nvPr/>
        </p:nvSpPr>
        <p:spPr>
          <a:xfrm>
            <a:off x="777533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8" name="Google Shape;528;g2d3b5114961_0_550"/>
          <p:cNvSpPr/>
          <p:nvPr/>
        </p:nvSpPr>
        <p:spPr>
          <a:xfrm flipH="1">
            <a:off x="137676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9" name="Google Shape;529;g2d3b5114961_0_550"/>
          <p:cNvSpPr/>
          <p:nvPr/>
        </p:nvSpPr>
        <p:spPr>
          <a:xfrm>
            <a:off x="2765500" y="1909050"/>
            <a:ext cx="6532800" cy="3039900"/>
          </a:xfrm>
          <a:prstGeom prst="rect">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dk1"/>
                </a:solidFill>
                <a:latin typeface="Work Sans Medium"/>
                <a:ea typeface="Work Sans Medium"/>
                <a:cs typeface="Work Sans Medium"/>
                <a:sym typeface="Work Sans Medium"/>
              </a:rPr>
              <a:t>Can you name the </a:t>
            </a:r>
            <a:br>
              <a:rPr lang="en-US" sz="3000">
                <a:solidFill>
                  <a:schemeClr val="dk1"/>
                </a:solidFill>
                <a:latin typeface="Work Sans Medium"/>
                <a:ea typeface="Work Sans Medium"/>
                <a:cs typeface="Work Sans Medium"/>
                <a:sym typeface="Work Sans Medium"/>
              </a:rPr>
            </a:br>
            <a:r>
              <a:rPr b="1" lang="en-US" sz="3000">
                <a:solidFill>
                  <a:schemeClr val="dk1"/>
                </a:solidFill>
                <a:latin typeface="Work Sans"/>
                <a:ea typeface="Work Sans"/>
                <a:cs typeface="Work Sans"/>
                <a:sym typeface="Work Sans"/>
              </a:rPr>
              <a:t>most common climate emotions</a:t>
            </a:r>
            <a:r>
              <a:rPr lang="en-US" sz="3000">
                <a:solidFill>
                  <a:schemeClr val="dk1"/>
                </a:solidFill>
                <a:latin typeface="Work Sans Medium"/>
                <a:ea typeface="Work Sans Medium"/>
                <a:cs typeface="Work Sans Medium"/>
                <a:sym typeface="Work Sans Medium"/>
              </a:rPr>
              <a:t> that young people describe experiencing?</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grpSp>
        <p:nvGrpSpPr>
          <p:cNvPr id="534" name="Google Shape;534;g2d3b5114961_0_556"/>
          <p:cNvGrpSpPr/>
          <p:nvPr/>
        </p:nvGrpSpPr>
        <p:grpSpPr>
          <a:xfrm>
            <a:off x="7597899" y="1718400"/>
            <a:ext cx="2653222" cy="658081"/>
            <a:chOff x="-1301522" y="3216041"/>
            <a:chExt cx="5171972" cy="1282809"/>
          </a:xfrm>
        </p:grpSpPr>
        <p:sp>
          <p:nvSpPr>
            <p:cNvPr id="535" name="Google Shape;535;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6" name="Google Shape;536;g2d3b5114961_0_556"/>
            <p:cNvSpPr/>
            <p:nvPr/>
          </p:nvSpPr>
          <p:spPr>
            <a:xfrm>
              <a:off x="-1301522" y="3216041"/>
              <a:ext cx="39111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37" name="Google Shape;537;g2d3b5114961_0_556"/>
          <p:cNvGrpSpPr/>
          <p:nvPr/>
        </p:nvGrpSpPr>
        <p:grpSpPr>
          <a:xfrm>
            <a:off x="8025292" y="2523476"/>
            <a:ext cx="2225833" cy="658079"/>
            <a:chOff x="-468406" y="3216044"/>
            <a:chExt cx="4338856" cy="1282806"/>
          </a:xfrm>
        </p:grpSpPr>
        <p:sp>
          <p:nvSpPr>
            <p:cNvPr id="538" name="Google Shape;538;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9" name="Google Shape;539;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40" name="Google Shape;540;g2d3b5114961_0_556"/>
          <p:cNvGrpSpPr/>
          <p:nvPr/>
        </p:nvGrpSpPr>
        <p:grpSpPr>
          <a:xfrm>
            <a:off x="8030060" y="3328551"/>
            <a:ext cx="2225833" cy="658079"/>
            <a:chOff x="-468406" y="3216044"/>
            <a:chExt cx="4338856" cy="1282806"/>
          </a:xfrm>
        </p:grpSpPr>
        <p:sp>
          <p:nvSpPr>
            <p:cNvPr id="541" name="Google Shape;541;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2" name="Google Shape;542;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43" name="Google Shape;543;g2d3b5114961_0_556"/>
          <p:cNvGrpSpPr/>
          <p:nvPr/>
        </p:nvGrpSpPr>
        <p:grpSpPr>
          <a:xfrm>
            <a:off x="8030067" y="4133626"/>
            <a:ext cx="2225833" cy="658079"/>
            <a:chOff x="-468406" y="3216044"/>
            <a:chExt cx="4338856" cy="1282806"/>
          </a:xfrm>
        </p:grpSpPr>
        <p:sp>
          <p:nvSpPr>
            <p:cNvPr id="544" name="Google Shape;544;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5" name="Google Shape;545;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46" name="Google Shape;546;g2d3b5114961_0_556"/>
          <p:cNvGrpSpPr/>
          <p:nvPr/>
        </p:nvGrpSpPr>
        <p:grpSpPr>
          <a:xfrm>
            <a:off x="7699375" y="4938700"/>
            <a:ext cx="2551747" cy="658081"/>
            <a:chOff x="-1103715" y="3216041"/>
            <a:chExt cx="4974165" cy="1282809"/>
          </a:xfrm>
        </p:grpSpPr>
        <p:sp>
          <p:nvSpPr>
            <p:cNvPr id="547" name="Google Shape;547;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48" name="Google Shape;548;g2d3b5114961_0_556"/>
            <p:cNvSpPr/>
            <p:nvPr/>
          </p:nvSpPr>
          <p:spPr>
            <a:xfrm>
              <a:off x="-1103715" y="3216041"/>
              <a:ext cx="37134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49" name="Google Shape;549;g2d3b5114961_0_556"/>
          <p:cNvGrpSpPr/>
          <p:nvPr/>
        </p:nvGrpSpPr>
        <p:grpSpPr>
          <a:xfrm flipH="1">
            <a:off x="1932026" y="1718400"/>
            <a:ext cx="2592351" cy="658081"/>
            <a:chOff x="-1182865" y="3216041"/>
            <a:chExt cx="5053315" cy="1282809"/>
          </a:xfrm>
        </p:grpSpPr>
        <p:sp>
          <p:nvSpPr>
            <p:cNvPr id="550" name="Google Shape;550;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1" name="Google Shape;551;g2d3b5114961_0_556"/>
            <p:cNvSpPr/>
            <p:nvPr/>
          </p:nvSpPr>
          <p:spPr>
            <a:xfrm>
              <a:off x="-1182865" y="3216041"/>
              <a:ext cx="37923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52" name="Google Shape;552;g2d3b5114961_0_556"/>
          <p:cNvGrpSpPr/>
          <p:nvPr/>
        </p:nvGrpSpPr>
        <p:grpSpPr>
          <a:xfrm flipH="1">
            <a:off x="1932022" y="2523476"/>
            <a:ext cx="2225833" cy="658079"/>
            <a:chOff x="-468406" y="3216044"/>
            <a:chExt cx="4338856" cy="1282806"/>
          </a:xfrm>
        </p:grpSpPr>
        <p:sp>
          <p:nvSpPr>
            <p:cNvPr id="553" name="Google Shape;553;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4" name="Google Shape;554;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55" name="Google Shape;555;g2d3b5114961_0_556"/>
          <p:cNvGrpSpPr/>
          <p:nvPr/>
        </p:nvGrpSpPr>
        <p:grpSpPr>
          <a:xfrm flipH="1">
            <a:off x="1932026" y="3328551"/>
            <a:ext cx="2225833" cy="658079"/>
            <a:chOff x="-468406" y="3216044"/>
            <a:chExt cx="4338856" cy="1282806"/>
          </a:xfrm>
        </p:grpSpPr>
        <p:sp>
          <p:nvSpPr>
            <p:cNvPr id="556" name="Google Shape;556;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7" name="Google Shape;557;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58" name="Google Shape;558;g2d3b5114961_0_556"/>
          <p:cNvGrpSpPr/>
          <p:nvPr/>
        </p:nvGrpSpPr>
        <p:grpSpPr>
          <a:xfrm flipH="1">
            <a:off x="1932022" y="4133626"/>
            <a:ext cx="2225833" cy="658079"/>
            <a:chOff x="-468406" y="3216044"/>
            <a:chExt cx="4338856" cy="1282806"/>
          </a:xfrm>
        </p:grpSpPr>
        <p:sp>
          <p:nvSpPr>
            <p:cNvPr id="559" name="Google Shape;559;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0" name="Google Shape;560;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561" name="Google Shape;561;g2d3b5114961_0_556"/>
          <p:cNvGrpSpPr/>
          <p:nvPr/>
        </p:nvGrpSpPr>
        <p:grpSpPr>
          <a:xfrm flipH="1">
            <a:off x="1932026" y="4938700"/>
            <a:ext cx="2416525" cy="658081"/>
            <a:chOff x="-840125" y="3216041"/>
            <a:chExt cx="4710575" cy="1282809"/>
          </a:xfrm>
        </p:grpSpPr>
        <p:sp>
          <p:nvSpPr>
            <p:cNvPr id="562" name="Google Shape;562;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63" name="Google Shape;563;g2d3b5114961_0_556"/>
            <p:cNvSpPr/>
            <p:nvPr/>
          </p:nvSpPr>
          <p:spPr>
            <a:xfrm>
              <a:off x="-840125" y="3216041"/>
              <a:ext cx="34497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pic>
        <p:nvPicPr>
          <p:cNvPr id="564" name="Google Shape;564;g2d3b5114961_0_556"/>
          <p:cNvPicPr preferRelativeResize="0"/>
          <p:nvPr/>
        </p:nvPicPr>
        <p:blipFill rotWithShape="1">
          <a:blip r:embed="rId3">
            <a:alphaModFix/>
          </a:blip>
          <a:srcRect b="0" l="0" r="0" t="0"/>
          <a:stretch/>
        </p:blipFill>
        <p:spPr>
          <a:xfrm>
            <a:off x="4157848" y="1480650"/>
            <a:ext cx="3876300" cy="4353900"/>
          </a:xfrm>
          <a:prstGeom prst="flowChartAlternateProcess">
            <a:avLst/>
          </a:prstGeom>
          <a:noFill/>
          <a:ln>
            <a:noFill/>
          </a:ln>
        </p:spPr>
      </p:pic>
      <p:sp>
        <p:nvSpPr>
          <p:cNvPr id="565" name="Google Shape;565;g2d3b5114961_0_556"/>
          <p:cNvSpPr txBox="1"/>
          <p:nvPr/>
        </p:nvSpPr>
        <p:spPr>
          <a:xfrm>
            <a:off x="2180323" y="1816588"/>
            <a:ext cx="17697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Anger</a:t>
            </a:r>
            <a:endParaRPr sz="2000">
              <a:solidFill>
                <a:schemeClr val="dk1"/>
              </a:solidFill>
              <a:latin typeface="Work Sans Medium"/>
              <a:ea typeface="Work Sans Medium"/>
              <a:cs typeface="Work Sans Medium"/>
              <a:sym typeface="Work Sans Medium"/>
            </a:endParaRPr>
          </a:p>
        </p:txBody>
      </p:sp>
      <p:sp>
        <p:nvSpPr>
          <p:cNvPr id="566" name="Google Shape;566;g2d3b5114961_0_556"/>
          <p:cNvSpPr txBox="1"/>
          <p:nvPr/>
        </p:nvSpPr>
        <p:spPr>
          <a:xfrm>
            <a:off x="8318175" y="1816600"/>
            <a:ext cx="14952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Fear</a:t>
            </a:r>
            <a:endParaRPr sz="2000">
              <a:solidFill>
                <a:schemeClr val="dk1"/>
              </a:solidFill>
              <a:latin typeface="Work Sans Medium"/>
              <a:ea typeface="Work Sans Medium"/>
              <a:cs typeface="Work Sans Medium"/>
              <a:sym typeface="Work Sans Medium"/>
            </a:endParaRPr>
          </a:p>
        </p:txBody>
      </p:sp>
      <p:sp>
        <p:nvSpPr>
          <p:cNvPr id="567" name="Google Shape;567;g2d3b5114961_0_556"/>
          <p:cNvSpPr txBox="1"/>
          <p:nvPr/>
        </p:nvSpPr>
        <p:spPr>
          <a:xfrm>
            <a:off x="2256523" y="2621650"/>
            <a:ext cx="17697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Desperation</a:t>
            </a:r>
            <a:endParaRPr sz="2000">
              <a:solidFill>
                <a:schemeClr val="dk1"/>
              </a:solidFill>
              <a:latin typeface="Work Sans Medium"/>
              <a:ea typeface="Work Sans Medium"/>
              <a:cs typeface="Work Sans Medium"/>
              <a:sym typeface="Work Sans Medium"/>
            </a:endParaRPr>
          </a:p>
        </p:txBody>
      </p:sp>
      <p:sp>
        <p:nvSpPr>
          <p:cNvPr id="568" name="Google Shape;568;g2d3b5114961_0_556"/>
          <p:cNvSpPr txBox="1"/>
          <p:nvPr/>
        </p:nvSpPr>
        <p:spPr>
          <a:xfrm>
            <a:off x="8318175" y="2621663"/>
            <a:ext cx="14952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Anxiety</a:t>
            </a:r>
            <a:endParaRPr sz="2000">
              <a:solidFill>
                <a:schemeClr val="dk1"/>
              </a:solidFill>
              <a:latin typeface="Work Sans Medium"/>
              <a:ea typeface="Work Sans Medium"/>
              <a:cs typeface="Work Sans Medium"/>
              <a:sym typeface="Work Sans Medium"/>
            </a:endParaRPr>
          </a:p>
        </p:txBody>
      </p:sp>
      <p:sp>
        <p:nvSpPr>
          <p:cNvPr id="569" name="Google Shape;569;g2d3b5114961_0_556"/>
          <p:cNvSpPr txBox="1"/>
          <p:nvPr/>
        </p:nvSpPr>
        <p:spPr>
          <a:xfrm>
            <a:off x="2095975" y="3440550"/>
            <a:ext cx="20064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Hopelessness</a:t>
            </a:r>
            <a:endParaRPr sz="2000">
              <a:solidFill>
                <a:schemeClr val="dk1"/>
              </a:solidFill>
              <a:latin typeface="Work Sans Medium"/>
              <a:ea typeface="Work Sans Medium"/>
              <a:cs typeface="Work Sans Medium"/>
              <a:sym typeface="Work Sans Medium"/>
            </a:endParaRPr>
          </a:p>
        </p:txBody>
      </p:sp>
      <p:sp>
        <p:nvSpPr>
          <p:cNvPr id="570" name="Google Shape;570;g2d3b5114961_0_556"/>
          <p:cNvSpPr txBox="1"/>
          <p:nvPr/>
        </p:nvSpPr>
        <p:spPr>
          <a:xfrm>
            <a:off x="7894552" y="3440538"/>
            <a:ext cx="2487300" cy="4341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1800">
                <a:solidFill>
                  <a:schemeClr val="dk1"/>
                </a:solidFill>
                <a:latin typeface="Work Sans Medium"/>
                <a:ea typeface="Work Sans Medium"/>
                <a:cs typeface="Work Sans Medium"/>
                <a:sym typeface="Work Sans Medium"/>
              </a:rPr>
              <a:t>Disempowerment</a:t>
            </a:r>
            <a:endParaRPr sz="1800">
              <a:solidFill>
                <a:schemeClr val="dk1"/>
              </a:solidFill>
              <a:latin typeface="Work Sans Medium"/>
              <a:ea typeface="Work Sans Medium"/>
              <a:cs typeface="Work Sans Medium"/>
              <a:sym typeface="Work Sans Medium"/>
            </a:endParaRPr>
          </a:p>
        </p:txBody>
      </p:sp>
      <p:sp>
        <p:nvSpPr>
          <p:cNvPr id="571" name="Google Shape;571;g2d3b5114961_0_556"/>
          <p:cNvSpPr txBox="1"/>
          <p:nvPr/>
        </p:nvSpPr>
        <p:spPr>
          <a:xfrm>
            <a:off x="2180323" y="4231788"/>
            <a:ext cx="17697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Guilt</a:t>
            </a:r>
            <a:endParaRPr sz="2000">
              <a:solidFill>
                <a:schemeClr val="dk1"/>
              </a:solidFill>
              <a:latin typeface="Work Sans Medium"/>
              <a:ea typeface="Work Sans Medium"/>
              <a:cs typeface="Work Sans Medium"/>
              <a:sym typeface="Work Sans Medium"/>
            </a:endParaRPr>
          </a:p>
        </p:txBody>
      </p:sp>
      <p:sp>
        <p:nvSpPr>
          <p:cNvPr id="572" name="Google Shape;572;g2d3b5114961_0_556"/>
          <p:cNvSpPr txBox="1"/>
          <p:nvPr/>
        </p:nvSpPr>
        <p:spPr>
          <a:xfrm>
            <a:off x="8318175" y="4231800"/>
            <a:ext cx="14952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Grief</a:t>
            </a:r>
            <a:endParaRPr sz="2000">
              <a:solidFill>
                <a:schemeClr val="dk1"/>
              </a:solidFill>
              <a:latin typeface="Work Sans Medium"/>
              <a:ea typeface="Work Sans Medium"/>
              <a:cs typeface="Work Sans Medium"/>
              <a:sym typeface="Work Sans Medium"/>
            </a:endParaRPr>
          </a:p>
        </p:txBody>
      </p:sp>
      <p:sp>
        <p:nvSpPr>
          <p:cNvPr id="573" name="Google Shape;573;g2d3b5114961_0_556"/>
          <p:cNvSpPr txBox="1"/>
          <p:nvPr/>
        </p:nvSpPr>
        <p:spPr>
          <a:xfrm>
            <a:off x="2256523" y="5050663"/>
            <a:ext cx="17697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Depression</a:t>
            </a:r>
            <a:endParaRPr sz="2000">
              <a:solidFill>
                <a:schemeClr val="dk1"/>
              </a:solidFill>
              <a:latin typeface="Work Sans Medium"/>
              <a:ea typeface="Work Sans Medium"/>
              <a:cs typeface="Work Sans Medium"/>
              <a:sym typeface="Work Sans Medium"/>
            </a:endParaRPr>
          </a:p>
        </p:txBody>
      </p:sp>
      <p:sp>
        <p:nvSpPr>
          <p:cNvPr id="574" name="Google Shape;574;g2d3b5114961_0_556"/>
          <p:cNvSpPr txBox="1"/>
          <p:nvPr/>
        </p:nvSpPr>
        <p:spPr>
          <a:xfrm>
            <a:off x="8318175" y="5050675"/>
            <a:ext cx="14952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Shame</a:t>
            </a:r>
            <a:endParaRPr sz="2000">
              <a:solidFill>
                <a:schemeClr val="dk1"/>
              </a:solidFill>
              <a:latin typeface="Work Sans Medium"/>
              <a:ea typeface="Work Sans Medium"/>
              <a:cs typeface="Work Sans Medium"/>
              <a:sym typeface="Work Sans Medium"/>
            </a:endParaRPr>
          </a:p>
        </p:txBody>
      </p:sp>
      <p:sp>
        <p:nvSpPr>
          <p:cNvPr id="575" name="Google Shape;575;g2d3b5114961_0_556"/>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32797C"/>
                </a:solidFill>
                <a:latin typeface="Work Sans Medium"/>
                <a:ea typeface="Work Sans Medium"/>
                <a:cs typeface="Work Sans Medium"/>
                <a:sym typeface="Work Sans Medium"/>
              </a:rPr>
              <a:t>Most common climate emotions</a:t>
            </a:r>
            <a:endParaRPr sz="3000">
              <a:solidFill>
                <a:srgbClr val="32797C"/>
              </a:solidFill>
              <a:latin typeface="Work Sans Medium"/>
              <a:ea typeface="Work Sans Medium"/>
              <a:cs typeface="Work Sans Medium"/>
              <a:sym typeface="Work Sans Medium"/>
            </a:endParaRPr>
          </a:p>
        </p:txBody>
      </p:sp>
      <p:sp>
        <p:nvSpPr>
          <p:cNvPr id="576" name="Google Shape;576;g2d3b5114961_0_556"/>
          <p:cNvSpPr txBox="1"/>
          <p:nvPr/>
        </p:nvSpPr>
        <p:spPr>
          <a:xfrm>
            <a:off x="196500" y="6194850"/>
            <a:ext cx="3000000" cy="3924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Hickman et al., 2021</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2d3b5114961_0_14"/>
          <p:cNvSpPr/>
          <p:nvPr/>
        </p:nvSpPr>
        <p:spPr>
          <a:xfrm>
            <a:off x="6322976" y="856525"/>
            <a:ext cx="5145000" cy="51450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41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6" name="Google Shape;136;g2d3b5114961_0_14"/>
          <p:cNvGrpSpPr/>
          <p:nvPr/>
        </p:nvGrpSpPr>
        <p:grpSpPr>
          <a:xfrm>
            <a:off x="0" y="2787600"/>
            <a:ext cx="5718300" cy="1282800"/>
            <a:chOff x="-1847850" y="3216050"/>
            <a:chExt cx="5718300" cy="1282800"/>
          </a:xfrm>
        </p:grpSpPr>
        <p:sp>
          <p:nvSpPr>
            <p:cNvPr id="137" name="Google Shape;137;g2d3b5114961_0_14"/>
            <p:cNvSpPr/>
            <p:nvPr/>
          </p:nvSpPr>
          <p:spPr>
            <a:xfrm>
              <a:off x="2587650" y="3216050"/>
              <a:ext cx="1282800" cy="12828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8" name="Google Shape;138;g2d3b5114961_0_14"/>
            <p:cNvSpPr/>
            <p:nvPr/>
          </p:nvSpPr>
          <p:spPr>
            <a:xfrm>
              <a:off x="-1847850" y="3216050"/>
              <a:ext cx="44577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39" name="Google Shape;139;g2d3b5114961_0_14"/>
          <p:cNvSpPr txBox="1"/>
          <p:nvPr/>
        </p:nvSpPr>
        <p:spPr>
          <a:xfrm>
            <a:off x="514350" y="3094200"/>
            <a:ext cx="4937100" cy="6696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3500">
                <a:solidFill>
                  <a:schemeClr val="lt1"/>
                </a:solidFill>
                <a:latin typeface="Calibri"/>
                <a:ea typeface="Calibri"/>
                <a:cs typeface="Calibri"/>
                <a:sym typeface="Calibri"/>
              </a:rPr>
              <a:t>Hello from Karola!</a:t>
            </a:r>
            <a:endParaRPr b="1" sz="3500">
              <a:solidFill>
                <a:schemeClr val="lt1"/>
              </a:solidFill>
              <a:latin typeface="Calibri"/>
              <a:ea typeface="Calibri"/>
              <a:cs typeface="Calibri"/>
              <a:sym typeface="Calibri"/>
            </a:endParaRPr>
          </a:p>
        </p:txBody>
      </p:sp>
      <p:pic>
        <p:nvPicPr>
          <p:cNvPr id="140" name="Google Shape;140;g2d3b5114961_0_14"/>
          <p:cNvPicPr preferRelativeResize="0"/>
          <p:nvPr/>
        </p:nvPicPr>
        <p:blipFill rotWithShape="1">
          <a:blip r:embed="rId3">
            <a:alphaModFix/>
          </a:blip>
          <a:srcRect b="0" l="3746" r="3746" t="0"/>
          <a:stretch/>
        </p:blipFill>
        <p:spPr>
          <a:xfrm>
            <a:off x="6724650" y="1321200"/>
            <a:ext cx="4341600" cy="42156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pic>
        <p:nvPicPr>
          <p:cNvPr id="581" name="Google Shape;581;g2d3b5114961_0_605"/>
          <p:cNvPicPr preferRelativeResize="0"/>
          <p:nvPr/>
        </p:nvPicPr>
        <p:blipFill>
          <a:blip r:embed="rId3">
            <a:alphaModFix/>
          </a:blip>
          <a:stretch>
            <a:fillRect/>
          </a:stretch>
        </p:blipFill>
        <p:spPr>
          <a:xfrm>
            <a:off x="3719875" y="152400"/>
            <a:ext cx="4752262" cy="6553203"/>
          </a:xfrm>
          <a:prstGeom prst="rect">
            <a:avLst/>
          </a:prstGeom>
          <a:noFill/>
          <a:ln>
            <a:noFill/>
          </a:ln>
        </p:spPr>
      </p:pic>
      <p:sp>
        <p:nvSpPr>
          <p:cNvPr id="582" name="Google Shape;582;g2d3b5114961_0_605"/>
          <p:cNvSpPr txBox="1"/>
          <p:nvPr/>
        </p:nvSpPr>
        <p:spPr>
          <a:xfrm>
            <a:off x="514350" y="6110300"/>
            <a:ext cx="31125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Climate Mental Health Network &amp; Panu Pihkala 2022</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g2d3b5114961_0_612"/>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med" w="med" type="none"/>
            <a:tailEnd len="med" w="med" type="none"/>
          </a:ln>
        </p:spPr>
      </p:sp>
      <p:grpSp>
        <p:nvGrpSpPr>
          <p:cNvPr id="588" name="Google Shape;588;g2d3b5114961_0_612"/>
          <p:cNvGrpSpPr/>
          <p:nvPr/>
        </p:nvGrpSpPr>
        <p:grpSpPr>
          <a:xfrm>
            <a:off x="586331" y="5856486"/>
            <a:ext cx="1718425" cy="501698"/>
            <a:chOff x="3908726" y="2794964"/>
            <a:chExt cx="4340552" cy="1267235"/>
          </a:xfrm>
        </p:grpSpPr>
        <p:sp>
          <p:nvSpPr>
            <p:cNvPr id="589" name="Google Shape;589;g2d3b5114961_0_612"/>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0" name="Google Shape;590;g2d3b5114961_0_612"/>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1" name="Google Shape;591;g2d3b5114961_0_612"/>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592" name="Google Shape;592;g2d3b5114961_0_612"/>
          <p:cNvGrpSpPr/>
          <p:nvPr/>
        </p:nvGrpSpPr>
        <p:grpSpPr>
          <a:xfrm>
            <a:off x="9555731" y="4233607"/>
            <a:ext cx="1718425" cy="501698"/>
            <a:chOff x="3908726" y="2794964"/>
            <a:chExt cx="4340552" cy="1267235"/>
          </a:xfrm>
        </p:grpSpPr>
        <p:sp>
          <p:nvSpPr>
            <p:cNvPr id="593" name="Google Shape;593;g2d3b5114961_0_612"/>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4" name="Google Shape;594;g2d3b5114961_0_612"/>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5" name="Google Shape;595;g2d3b5114961_0_612"/>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Severe</a:t>
              </a:r>
              <a:endParaRPr sz="3000">
                <a:solidFill>
                  <a:schemeClr val="dk1"/>
                </a:solidFill>
                <a:latin typeface="Work Sans Medium"/>
                <a:ea typeface="Work Sans Medium"/>
                <a:cs typeface="Work Sans Medium"/>
                <a:sym typeface="Work Sans Medium"/>
              </a:endParaRPr>
            </a:p>
          </p:txBody>
        </p:sp>
      </p:grpSp>
      <p:grpSp>
        <p:nvGrpSpPr>
          <p:cNvPr id="596" name="Google Shape;596;g2d3b5114961_0_612"/>
          <p:cNvGrpSpPr/>
          <p:nvPr/>
        </p:nvGrpSpPr>
        <p:grpSpPr>
          <a:xfrm>
            <a:off x="6565931" y="5170686"/>
            <a:ext cx="1718425" cy="501698"/>
            <a:chOff x="3908726" y="2794964"/>
            <a:chExt cx="4340552" cy="1267235"/>
          </a:xfrm>
        </p:grpSpPr>
        <p:sp>
          <p:nvSpPr>
            <p:cNvPr id="597" name="Google Shape;597;g2d3b5114961_0_612"/>
            <p:cNvSpPr/>
            <p:nvPr/>
          </p:nvSpPr>
          <p:spPr>
            <a:xfrm>
              <a:off x="6982078"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8" name="Google Shape;598;g2d3b5114961_0_612"/>
            <p:cNvSpPr/>
            <p:nvPr/>
          </p:nvSpPr>
          <p:spPr>
            <a:xfrm flipH="1">
              <a:off x="3908726"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99" name="Google Shape;599;g2d3b5114961_0_612"/>
            <p:cNvSpPr/>
            <p:nvPr/>
          </p:nvSpPr>
          <p:spPr>
            <a:xfrm>
              <a:off x="4412059" y="2794999"/>
              <a:ext cx="33144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Significant</a:t>
              </a:r>
              <a:endParaRPr sz="3000">
                <a:solidFill>
                  <a:schemeClr val="dk1"/>
                </a:solidFill>
                <a:latin typeface="Work Sans Medium"/>
                <a:ea typeface="Work Sans Medium"/>
                <a:cs typeface="Work Sans Medium"/>
                <a:sym typeface="Work Sans Medium"/>
              </a:endParaRPr>
            </a:p>
          </p:txBody>
        </p:sp>
      </p:grpSp>
      <p:grpSp>
        <p:nvGrpSpPr>
          <p:cNvPr id="600" name="Google Shape;600;g2d3b5114961_0_612"/>
          <p:cNvGrpSpPr/>
          <p:nvPr/>
        </p:nvGrpSpPr>
        <p:grpSpPr>
          <a:xfrm>
            <a:off x="3576131" y="5627886"/>
            <a:ext cx="1718425" cy="501698"/>
            <a:chOff x="3908726" y="2794964"/>
            <a:chExt cx="4340552" cy="1267235"/>
          </a:xfrm>
        </p:grpSpPr>
        <p:sp>
          <p:nvSpPr>
            <p:cNvPr id="601" name="Google Shape;601;g2d3b5114961_0_612"/>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2" name="Google Shape;602;g2d3b5114961_0_612"/>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3" name="Google Shape;603;g2d3b5114961_0_612"/>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04" name="Google Shape;604;g2d3b5114961_0_612"/>
          <p:cNvGrpSpPr/>
          <p:nvPr/>
        </p:nvGrpSpPr>
        <p:grpSpPr>
          <a:xfrm flipH="1">
            <a:off x="5751285" y="-101810"/>
            <a:ext cx="7542955" cy="1063698"/>
            <a:chOff x="-3672505" y="3216050"/>
            <a:chExt cx="7542955" cy="1282801"/>
          </a:xfrm>
        </p:grpSpPr>
        <p:sp>
          <p:nvSpPr>
            <p:cNvPr id="605" name="Google Shape;605;g2d3b5114961_0_612"/>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6" name="Google Shape;606;g2d3b5114961_0_612"/>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07" name="Google Shape;607;g2d3b5114961_0_612"/>
          <p:cNvSpPr txBox="1"/>
          <p:nvPr/>
        </p:nvSpPr>
        <p:spPr>
          <a:xfrm>
            <a:off x="4591750" y="185875"/>
            <a:ext cx="7130100" cy="714000"/>
          </a:xfrm>
          <a:prstGeom prst="rect">
            <a:avLst/>
          </a:prstGeom>
          <a:noFill/>
          <a:ln>
            <a:noFill/>
          </a:ln>
        </p:spPr>
        <p:txBody>
          <a:bodyPr anchorCtr="0" anchor="t" bIns="91425" lIns="91425" spcFirstLastPara="1" rIns="91425" wrap="square" tIns="91425">
            <a:noAutofit/>
          </a:bodyPr>
          <a:lstStyle/>
          <a:p>
            <a:pPr indent="0" lvl="0" marL="0" rtl="0" algn="r">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Climate anxiety range of feelings</a:t>
            </a:r>
            <a:endParaRPr sz="2600">
              <a:solidFill>
                <a:schemeClr val="lt1"/>
              </a:solidFill>
              <a:latin typeface="Work Sans Medium"/>
              <a:ea typeface="Work Sans Medium"/>
              <a:cs typeface="Work Sans Medium"/>
              <a:sym typeface="Work Sans Medium"/>
            </a:endParaRPr>
          </a:p>
        </p:txBody>
      </p:sp>
      <p:sp>
        <p:nvSpPr>
          <p:cNvPr id="608" name="Google Shape;608;g2d3b5114961_0_612"/>
          <p:cNvSpPr txBox="1"/>
          <p:nvPr/>
        </p:nvSpPr>
        <p:spPr>
          <a:xfrm>
            <a:off x="8609350" y="1098525"/>
            <a:ext cx="3112500" cy="3924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Britt Wray 2022</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g2d3b5114961_0_664"/>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med" w="med" type="none"/>
            <a:tailEnd len="med" w="med" type="none"/>
          </a:ln>
        </p:spPr>
      </p:sp>
      <p:grpSp>
        <p:nvGrpSpPr>
          <p:cNvPr id="614" name="Google Shape;614;g2d3b5114961_0_664"/>
          <p:cNvGrpSpPr/>
          <p:nvPr/>
        </p:nvGrpSpPr>
        <p:grpSpPr>
          <a:xfrm>
            <a:off x="586331" y="5856486"/>
            <a:ext cx="1718425" cy="501698"/>
            <a:chOff x="3908726" y="2794964"/>
            <a:chExt cx="4340552" cy="1267235"/>
          </a:xfrm>
        </p:grpSpPr>
        <p:sp>
          <p:nvSpPr>
            <p:cNvPr id="615" name="Google Shape;615;g2d3b5114961_0_664"/>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6" name="Google Shape;616;g2d3b5114961_0_664"/>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17" name="Google Shape;617;g2d3b5114961_0_664"/>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618" name="Google Shape;618;g2d3b5114961_0_664"/>
          <p:cNvGrpSpPr/>
          <p:nvPr/>
        </p:nvGrpSpPr>
        <p:grpSpPr>
          <a:xfrm>
            <a:off x="9555731" y="4233607"/>
            <a:ext cx="1718425" cy="501698"/>
            <a:chOff x="3908726" y="2794964"/>
            <a:chExt cx="4340552" cy="1267235"/>
          </a:xfrm>
        </p:grpSpPr>
        <p:sp>
          <p:nvSpPr>
            <p:cNvPr id="619" name="Google Shape;619;g2d3b5114961_0_664"/>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0" name="Google Shape;620;g2d3b5114961_0_664"/>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1" name="Google Shape;621;g2d3b5114961_0_664"/>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Severe</a:t>
              </a:r>
              <a:endParaRPr sz="3000">
                <a:solidFill>
                  <a:schemeClr val="dk1"/>
                </a:solidFill>
                <a:latin typeface="Work Sans Medium"/>
                <a:ea typeface="Work Sans Medium"/>
                <a:cs typeface="Work Sans Medium"/>
                <a:sym typeface="Work Sans Medium"/>
              </a:endParaRPr>
            </a:p>
          </p:txBody>
        </p:sp>
      </p:grpSp>
      <p:grpSp>
        <p:nvGrpSpPr>
          <p:cNvPr id="622" name="Google Shape;622;g2d3b5114961_0_664"/>
          <p:cNvGrpSpPr/>
          <p:nvPr/>
        </p:nvGrpSpPr>
        <p:grpSpPr>
          <a:xfrm>
            <a:off x="6565931" y="5170686"/>
            <a:ext cx="1718425" cy="501698"/>
            <a:chOff x="3908726" y="2794964"/>
            <a:chExt cx="4340552" cy="1267235"/>
          </a:xfrm>
        </p:grpSpPr>
        <p:sp>
          <p:nvSpPr>
            <p:cNvPr id="623" name="Google Shape;623;g2d3b5114961_0_664"/>
            <p:cNvSpPr/>
            <p:nvPr/>
          </p:nvSpPr>
          <p:spPr>
            <a:xfrm>
              <a:off x="6982078"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4" name="Google Shape;624;g2d3b5114961_0_664"/>
            <p:cNvSpPr/>
            <p:nvPr/>
          </p:nvSpPr>
          <p:spPr>
            <a:xfrm flipH="1">
              <a:off x="3908726"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5" name="Google Shape;625;g2d3b5114961_0_664"/>
            <p:cNvSpPr/>
            <p:nvPr/>
          </p:nvSpPr>
          <p:spPr>
            <a:xfrm>
              <a:off x="4412059" y="2794999"/>
              <a:ext cx="33144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Significant</a:t>
              </a:r>
              <a:endParaRPr sz="3000">
                <a:solidFill>
                  <a:schemeClr val="dk1"/>
                </a:solidFill>
                <a:latin typeface="Work Sans Medium"/>
                <a:ea typeface="Work Sans Medium"/>
                <a:cs typeface="Work Sans Medium"/>
                <a:sym typeface="Work Sans Medium"/>
              </a:endParaRPr>
            </a:p>
          </p:txBody>
        </p:sp>
      </p:grpSp>
      <p:grpSp>
        <p:nvGrpSpPr>
          <p:cNvPr id="626" name="Google Shape;626;g2d3b5114961_0_664"/>
          <p:cNvGrpSpPr/>
          <p:nvPr/>
        </p:nvGrpSpPr>
        <p:grpSpPr>
          <a:xfrm>
            <a:off x="3576131" y="5627886"/>
            <a:ext cx="1718425" cy="501698"/>
            <a:chOff x="3908726" y="2794964"/>
            <a:chExt cx="4340552" cy="1267235"/>
          </a:xfrm>
        </p:grpSpPr>
        <p:sp>
          <p:nvSpPr>
            <p:cNvPr id="627" name="Google Shape;627;g2d3b5114961_0_664"/>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8" name="Google Shape;628;g2d3b5114961_0_664"/>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9" name="Google Shape;629;g2d3b5114961_0_664"/>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30" name="Google Shape;630;g2d3b5114961_0_664"/>
          <p:cNvGrpSpPr/>
          <p:nvPr/>
        </p:nvGrpSpPr>
        <p:grpSpPr>
          <a:xfrm flipH="1">
            <a:off x="5751285" y="-101810"/>
            <a:ext cx="7542955" cy="1063698"/>
            <a:chOff x="-3672505" y="3216050"/>
            <a:chExt cx="7542955" cy="1282801"/>
          </a:xfrm>
        </p:grpSpPr>
        <p:sp>
          <p:nvSpPr>
            <p:cNvPr id="631" name="Google Shape;631;g2d3b5114961_0_664"/>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32" name="Google Shape;632;g2d3b5114961_0_664"/>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33" name="Google Shape;633;g2d3b5114961_0_664"/>
          <p:cNvSpPr txBox="1"/>
          <p:nvPr/>
        </p:nvSpPr>
        <p:spPr>
          <a:xfrm>
            <a:off x="4591750" y="185875"/>
            <a:ext cx="7130100" cy="714000"/>
          </a:xfrm>
          <a:prstGeom prst="rect">
            <a:avLst/>
          </a:prstGeom>
          <a:noFill/>
          <a:ln>
            <a:noFill/>
          </a:ln>
        </p:spPr>
        <p:txBody>
          <a:bodyPr anchorCtr="0" anchor="t" bIns="91425" lIns="91425" spcFirstLastPara="1" rIns="91425" wrap="square" tIns="91425">
            <a:noAutofit/>
          </a:bodyPr>
          <a:lstStyle/>
          <a:p>
            <a:pPr indent="0" lvl="0" marL="0" rtl="0" algn="r">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Climate anxiety range of feelings</a:t>
            </a:r>
            <a:endParaRPr sz="2600">
              <a:solidFill>
                <a:schemeClr val="lt1"/>
              </a:solidFill>
              <a:latin typeface="Work Sans Medium"/>
              <a:ea typeface="Work Sans Medium"/>
              <a:cs typeface="Work Sans Medium"/>
              <a:sym typeface="Work Sans Medium"/>
            </a:endParaRPr>
          </a:p>
        </p:txBody>
      </p:sp>
      <p:sp>
        <p:nvSpPr>
          <p:cNvPr id="634" name="Google Shape;634;g2d3b5114961_0_664"/>
          <p:cNvSpPr/>
          <p:nvPr/>
        </p:nvSpPr>
        <p:spPr>
          <a:xfrm>
            <a:off x="494989" y="2842075"/>
            <a:ext cx="2503200" cy="23286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Sometimes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Individual actions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Avoiding more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“negative” feelings</a:t>
            </a:r>
            <a:endParaRPr b="1"/>
          </a:p>
        </p:txBody>
      </p:sp>
      <p:cxnSp>
        <p:nvCxnSpPr>
          <p:cNvPr id="635" name="Google Shape;635;g2d3b5114961_0_664"/>
          <p:cNvCxnSpPr>
            <a:stCxn id="634" idx="2"/>
            <a:endCxn id="617" idx="0"/>
          </p:cNvCxnSpPr>
          <p:nvPr/>
        </p:nvCxnSpPr>
        <p:spPr>
          <a:xfrm rot="5400000">
            <a:off x="1251289" y="5361175"/>
            <a:ext cx="685800" cy="304800"/>
          </a:xfrm>
          <a:prstGeom prst="curvedConnector3">
            <a:avLst>
              <a:gd fmla="val 50002" name="adj1"/>
            </a:avLst>
          </a:prstGeom>
          <a:noFill/>
          <a:ln cap="flat" cmpd="sng" w="19050">
            <a:solidFill>
              <a:srgbClr val="7EC5B9"/>
            </a:solidFill>
            <a:prstDash val="solid"/>
            <a:round/>
            <a:headEnd len="med" w="med" type="none"/>
            <a:tailEnd len="med" w="med"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g2d3b5114961_0_707"/>
          <p:cNvSpPr/>
          <p:nvPr/>
        </p:nvSpPr>
        <p:spPr>
          <a:xfrm>
            <a:off x="3353989" y="2406700"/>
            <a:ext cx="2503200" cy="2328600"/>
          </a:xfrm>
          <a:prstGeom prst="roundRect">
            <a:avLst>
              <a:gd fmla="val 16667" name="adj"/>
            </a:avLst>
          </a:prstGeom>
          <a:solidFill>
            <a:srgbClr val="4BA798">
              <a:alpha val="30000"/>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Frequently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experts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Stronger discomfort</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Some lifestyle changes</a:t>
            </a:r>
            <a:endParaRPr b="1" sz="1800">
              <a:solidFill>
                <a:schemeClr val="dk1"/>
              </a:solidFill>
              <a:latin typeface="Calibri"/>
              <a:ea typeface="Calibri"/>
              <a:cs typeface="Calibri"/>
              <a:sym typeface="Calibri"/>
            </a:endParaRPr>
          </a:p>
        </p:txBody>
      </p:sp>
      <p:sp>
        <p:nvSpPr>
          <p:cNvPr id="641" name="Google Shape;641;g2d3b5114961_0_707"/>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med" w="med" type="none"/>
            <a:tailEnd len="med" w="med" type="none"/>
          </a:ln>
        </p:spPr>
      </p:sp>
      <p:grpSp>
        <p:nvGrpSpPr>
          <p:cNvPr id="642" name="Google Shape;642;g2d3b5114961_0_707"/>
          <p:cNvGrpSpPr/>
          <p:nvPr/>
        </p:nvGrpSpPr>
        <p:grpSpPr>
          <a:xfrm>
            <a:off x="586331" y="5856486"/>
            <a:ext cx="1718425" cy="501698"/>
            <a:chOff x="3908726" y="2794964"/>
            <a:chExt cx="4340552" cy="1267235"/>
          </a:xfrm>
        </p:grpSpPr>
        <p:sp>
          <p:nvSpPr>
            <p:cNvPr id="643" name="Google Shape;643;g2d3b5114961_0_707"/>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4" name="Google Shape;644;g2d3b5114961_0_707"/>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5" name="Google Shape;645;g2d3b5114961_0_707"/>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646" name="Google Shape;646;g2d3b5114961_0_707"/>
          <p:cNvGrpSpPr/>
          <p:nvPr/>
        </p:nvGrpSpPr>
        <p:grpSpPr>
          <a:xfrm>
            <a:off x="9555731" y="4233607"/>
            <a:ext cx="1718425" cy="501698"/>
            <a:chOff x="3908726" y="2794964"/>
            <a:chExt cx="4340552" cy="1267235"/>
          </a:xfrm>
        </p:grpSpPr>
        <p:sp>
          <p:nvSpPr>
            <p:cNvPr id="647" name="Google Shape;647;g2d3b5114961_0_707"/>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8" name="Google Shape;648;g2d3b5114961_0_707"/>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49" name="Google Shape;649;g2d3b5114961_0_707"/>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Severe</a:t>
              </a:r>
              <a:endParaRPr sz="3000">
                <a:solidFill>
                  <a:schemeClr val="dk1"/>
                </a:solidFill>
                <a:latin typeface="Work Sans Medium"/>
                <a:ea typeface="Work Sans Medium"/>
                <a:cs typeface="Work Sans Medium"/>
                <a:sym typeface="Work Sans Medium"/>
              </a:endParaRPr>
            </a:p>
          </p:txBody>
        </p:sp>
      </p:grpSp>
      <p:grpSp>
        <p:nvGrpSpPr>
          <p:cNvPr id="650" name="Google Shape;650;g2d3b5114961_0_707"/>
          <p:cNvGrpSpPr/>
          <p:nvPr/>
        </p:nvGrpSpPr>
        <p:grpSpPr>
          <a:xfrm>
            <a:off x="6565931" y="5170686"/>
            <a:ext cx="1718425" cy="501698"/>
            <a:chOff x="3908726" y="2794964"/>
            <a:chExt cx="4340552" cy="1267235"/>
          </a:xfrm>
        </p:grpSpPr>
        <p:sp>
          <p:nvSpPr>
            <p:cNvPr id="651" name="Google Shape;651;g2d3b5114961_0_707"/>
            <p:cNvSpPr/>
            <p:nvPr/>
          </p:nvSpPr>
          <p:spPr>
            <a:xfrm>
              <a:off x="6982078"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2" name="Google Shape;652;g2d3b5114961_0_707"/>
            <p:cNvSpPr/>
            <p:nvPr/>
          </p:nvSpPr>
          <p:spPr>
            <a:xfrm flipH="1">
              <a:off x="3908726"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3" name="Google Shape;653;g2d3b5114961_0_707"/>
            <p:cNvSpPr/>
            <p:nvPr/>
          </p:nvSpPr>
          <p:spPr>
            <a:xfrm>
              <a:off x="4412059" y="2794999"/>
              <a:ext cx="33144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Significant</a:t>
              </a:r>
              <a:endParaRPr sz="3000">
                <a:solidFill>
                  <a:schemeClr val="dk1"/>
                </a:solidFill>
                <a:latin typeface="Work Sans Medium"/>
                <a:ea typeface="Work Sans Medium"/>
                <a:cs typeface="Work Sans Medium"/>
                <a:sym typeface="Work Sans Medium"/>
              </a:endParaRPr>
            </a:p>
          </p:txBody>
        </p:sp>
      </p:grpSp>
      <p:grpSp>
        <p:nvGrpSpPr>
          <p:cNvPr id="654" name="Google Shape;654;g2d3b5114961_0_707"/>
          <p:cNvGrpSpPr/>
          <p:nvPr/>
        </p:nvGrpSpPr>
        <p:grpSpPr>
          <a:xfrm>
            <a:off x="3576131" y="5627886"/>
            <a:ext cx="1718425" cy="501698"/>
            <a:chOff x="3908726" y="2794964"/>
            <a:chExt cx="4340552" cy="1267235"/>
          </a:xfrm>
        </p:grpSpPr>
        <p:sp>
          <p:nvSpPr>
            <p:cNvPr id="655" name="Google Shape;655;g2d3b5114961_0_707"/>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6" name="Google Shape;656;g2d3b5114961_0_707"/>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7" name="Google Shape;657;g2d3b5114961_0_707"/>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58" name="Google Shape;658;g2d3b5114961_0_707"/>
          <p:cNvGrpSpPr/>
          <p:nvPr/>
        </p:nvGrpSpPr>
        <p:grpSpPr>
          <a:xfrm flipH="1">
            <a:off x="5751285" y="-101810"/>
            <a:ext cx="7542955" cy="1063698"/>
            <a:chOff x="-3672505" y="3216050"/>
            <a:chExt cx="7542955" cy="1282801"/>
          </a:xfrm>
        </p:grpSpPr>
        <p:sp>
          <p:nvSpPr>
            <p:cNvPr id="659" name="Google Shape;659;g2d3b5114961_0_707"/>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0" name="Google Shape;660;g2d3b5114961_0_707"/>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61" name="Google Shape;661;g2d3b5114961_0_707"/>
          <p:cNvSpPr txBox="1"/>
          <p:nvPr/>
        </p:nvSpPr>
        <p:spPr>
          <a:xfrm>
            <a:off x="4591750" y="185875"/>
            <a:ext cx="7130100" cy="714000"/>
          </a:xfrm>
          <a:prstGeom prst="rect">
            <a:avLst/>
          </a:prstGeom>
          <a:noFill/>
          <a:ln>
            <a:noFill/>
          </a:ln>
        </p:spPr>
        <p:txBody>
          <a:bodyPr anchorCtr="0" anchor="t" bIns="91425" lIns="91425" spcFirstLastPara="1" rIns="91425" wrap="square" tIns="91425">
            <a:noAutofit/>
          </a:bodyPr>
          <a:lstStyle/>
          <a:p>
            <a:pPr indent="0" lvl="0" marL="0" rtl="0" algn="r">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Climate anxiety range of feelings</a:t>
            </a:r>
            <a:endParaRPr sz="2600">
              <a:solidFill>
                <a:schemeClr val="lt1"/>
              </a:solidFill>
              <a:latin typeface="Work Sans Medium"/>
              <a:ea typeface="Work Sans Medium"/>
              <a:cs typeface="Work Sans Medium"/>
              <a:sym typeface="Work Sans Medium"/>
            </a:endParaRPr>
          </a:p>
        </p:txBody>
      </p:sp>
      <p:sp>
        <p:nvSpPr>
          <p:cNvPr id="662" name="Google Shape;662;g2d3b5114961_0_707"/>
          <p:cNvSpPr/>
          <p:nvPr/>
        </p:nvSpPr>
        <p:spPr>
          <a:xfrm>
            <a:off x="494989" y="2842075"/>
            <a:ext cx="2503200" cy="23286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Sometimes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Individual actions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Avoiding more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“negative” feelings</a:t>
            </a:r>
            <a:endParaRPr b="1"/>
          </a:p>
        </p:txBody>
      </p:sp>
      <p:cxnSp>
        <p:nvCxnSpPr>
          <p:cNvPr id="663" name="Google Shape;663;g2d3b5114961_0_707"/>
          <p:cNvCxnSpPr>
            <a:stCxn id="662" idx="2"/>
            <a:endCxn id="645" idx="0"/>
          </p:cNvCxnSpPr>
          <p:nvPr/>
        </p:nvCxnSpPr>
        <p:spPr>
          <a:xfrm rot="5400000">
            <a:off x="1251289" y="5361175"/>
            <a:ext cx="685800" cy="304800"/>
          </a:xfrm>
          <a:prstGeom prst="curvedConnector3">
            <a:avLst>
              <a:gd fmla="val 50002" name="adj1"/>
            </a:avLst>
          </a:prstGeom>
          <a:noFill/>
          <a:ln cap="flat" cmpd="sng" w="19050">
            <a:solidFill>
              <a:srgbClr val="7EC5B9"/>
            </a:solidFill>
            <a:prstDash val="solid"/>
            <a:round/>
            <a:headEnd len="med" w="med" type="none"/>
            <a:tailEnd len="med" w="med" type="none"/>
          </a:ln>
        </p:spPr>
      </p:cxnSp>
      <p:cxnSp>
        <p:nvCxnSpPr>
          <p:cNvPr id="664" name="Google Shape;664;g2d3b5114961_0_707"/>
          <p:cNvCxnSpPr>
            <a:stCxn id="640" idx="2"/>
            <a:endCxn id="657" idx="0"/>
          </p:cNvCxnSpPr>
          <p:nvPr/>
        </p:nvCxnSpPr>
        <p:spPr>
          <a:xfrm rot="5400000">
            <a:off x="4072339" y="5094550"/>
            <a:ext cx="892500" cy="174000"/>
          </a:xfrm>
          <a:prstGeom prst="curvedConnector3">
            <a:avLst>
              <a:gd fmla="val 50006" name="adj1"/>
            </a:avLst>
          </a:prstGeom>
          <a:noFill/>
          <a:ln cap="flat" cmpd="sng" w="19050">
            <a:solidFill>
              <a:srgbClr val="4BA798"/>
            </a:solidFill>
            <a:prstDash val="solid"/>
            <a:round/>
            <a:headEnd len="med" w="med" type="none"/>
            <a:tailEnd len="med" w="med" type="non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g2d3b5114961_0_741"/>
          <p:cNvSpPr/>
          <p:nvPr/>
        </p:nvSpPr>
        <p:spPr>
          <a:xfrm>
            <a:off x="3353989" y="2406700"/>
            <a:ext cx="2503200" cy="2328600"/>
          </a:xfrm>
          <a:prstGeom prst="roundRect">
            <a:avLst>
              <a:gd fmla="val 16667" name="adj"/>
            </a:avLst>
          </a:prstGeom>
          <a:solidFill>
            <a:srgbClr val="4BA798">
              <a:alpha val="30000"/>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Frequently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experts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Stronger discomfort</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Some lifestyle changes</a:t>
            </a:r>
            <a:endParaRPr b="1" sz="1800">
              <a:solidFill>
                <a:schemeClr val="dk1"/>
              </a:solidFill>
              <a:latin typeface="Calibri"/>
              <a:ea typeface="Calibri"/>
              <a:cs typeface="Calibri"/>
              <a:sym typeface="Calibri"/>
            </a:endParaRPr>
          </a:p>
        </p:txBody>
      </p:sp>
      <p:sp>
        <p:nvSpPr>
          <p:cNvPr id="670" name="Google Shape;670;g2d3b5114961_0_741"/>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med" w="med" type="none"/>
            <a:tailEnd len="med" w="med" type="none"/>
          </a:ln>
        </p:spPr>
      </p:sp>
      <p:grpSp>
        <p:nvGrpSpPr>
          <p:cNvPr id="671" name="Google Shape;671;g2d3b5114961_0_741"/>
          <p:cNvGrpSpPr/>
          <p:nvPr/>
        </p:nvGrpSpPr>
        <p:grpSpPr>
          <a:xfrm>
            <a:off x="586331" y="5856486"/>
            <a:ext cx="1718425" cy="501698"/>
            <a:chOff x="3908726" y="2794964"/>
            <a:chExt cx="4340552" cy="1267235"/>
          </a:xfrm>
        </p:grpSpPr>
        <p:sp>
          <p:nvSpPr>
            <p:cNvPr id="672" name="Google Shape;672;g2d3b5114961_0_741"/>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3" name="Google Shape;673;g2d3b5114961_0_741"/>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4" name="Google Shape;674;g2d3b5114961_0_741"/>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675" name="Google Shape;675;g2d3b5114961_0_741"/>
          <p:cNvGrpSpPr/>
          <p:nvPr/>
        </p:nvGrpSpPr>
        <p:grpSpPr>
          <a:xfrm>
            <a:off x="9555731" y="4233607"/>
            <a:ext cx="1718425" cy="501698"/>
            <a:chOff x="3908726" y="2794964"/>
            <a:chExt cx="4340552" cy="1267235"/>
          </a:xfrm>
        </p:grpSpPr>
        <p:sp>
          <p:nvSpPr>
            <p:cNvPr id="676" name="Google Shape;676;g2d3b5114961_0_741"/>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7" name="Google Shape;677;g2d3b5114961_0_741"/>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8" name="Google Shape;678;g2d3b5114961_0_741"/>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Severe</a:t>
              </a:r>
              <a:endParaRPr sz="3000">
                <a:solidFill>
                  <a:schemeClr val="dk1"/>
                </a:solidFill>
                <a:latin typeface="Work Sans Medium"/>
                <a:ea typeface="Work Sans Medium"/>
                <a:cs typeface="Work Sans Medium"/>
                <a:sym typeface="Work Sans Medium"/>
              </a:endParaRPr>
            </a:p>
          </p:txBody>
        </p:sp>
      </p:grpSp>
      <p:grpSp>
        <p:nvGrpSpPr>
          <p:cNvPr id="679" name="Google Shape;679;g2d3b5114961_0_741"/>
          <p:cNvGrpSpPr/>
          <p:nvPr/>
        </p:nvGrpSpPr>
        <p:grpSpPr>
          <a:xfrm>
            <a:off x="6565931" y="5170686"/>
            <a:ext cx="1718425" cy="501698"/>
            <a:chOff x="3908726" y="2794964"/>
            <a:chExt cx="4340552" cy="1267235"/>
          </a:xfrm>
        </p:grpSpPr>
        <p:sp>
          <p:nvSpPr>
            <p:cNvPr id="680" name="Google Shape;680;g2d3b5114961_0_741"/>
            <p:cNvSpPr/>
            <p:nvPr/>
          </p:nvSpPr>
          <p:spPr>
            <a:xfrm>
              <a:off x="6982078"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1" name="Google Shape;681;g2d3b5114961_0_741"/>
            <p:cNvSpPr/>
            <p:nvPr/>
          </p:nvSpPr>
          <p:spPr>
            <a:xfrm flipH="1">
              <a:off x="3908726"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2" name="Google Shape;682;g2d3b5114961_0_741"/>
            <p:cNvSpPr/>
            <p:nvPr/>
          </p:nvSpPr>
          <p:spPr>
            <a:xfrm>
              <a:off x="4412059" y="2794999"/>
              <a:ext cx="33144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Significant</a:t>
              </a:r>
              <a:endParaRPr sz="3000">
                <a:solidFill>
                  <a:schemeClr val="dk1"/>
                </a:solidFill>
                <a:latin typeface="Work Sans Medium"/>
                <a:ea typeface="Work Sans Medium"/>
                <a:cs typeface="Work Sans Medium"/>
                <a:sym typeface="Work Sans Medium"/>
              </a:endParaRPr>
            </a:p>
          </p:txBody>
        </p:sp>
      </p:grpSp>
      <p:grpSp>
        <p:nvGrpSpPr>
          <p:cNvPr id="683" name="Google Shape;683;g2d3b5114961_0_741"/>
          <p:cNvGrpSpPr/>
          <p:nvPr/>
        </p:nvGrpSpPr>
        <p:grpSpPr>
          <a:xfrm>
            <a:off x="3576131" y="5627886"/>
            <a:ext cx="1718425" cy="501698"/>
            <a:chOff x="3908726" y="2794964"/>
            <a:chExt cx="4340552" cy="1267235"/>
          </a:xfrm>
        </p:grpSpPr>
        <p:sp>
          <p:nvSpPr>
            <p:cNvPr id="684" name="Google Shape;684;g2d3b5114961_0_741"/>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5" name="Google Shape;685;g2d3b5114961_0_741"/>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6" name="Google Shape;686;g2d3b5114961_0_741"/>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687" name="Google Shape;687;g2d3b5114961_0_741"/>
          <p:cNvGrpSpPr/>
          <p:nvPr/>
        </p:nvGrpSpPr>
        <p:grpSpPr>
          <a:xfrm flipH="1">
            <a:off x="5751285" y="-101810"/>
            <a:ext cx="7542955" cy="1063698"/>
            <a:chOff x="-3672505" y="3216050"/>
            <a:chExt cx="7542955" cy="1282801"/>
          </a:xfrm>
        </p:grpSpPr>
        <p:sp>
          <p:nvSpPr>
            <p:cNvPr id="688" name="Google Shape;688;g2d3b5114961_0_741"/>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9" name="Google Shape;689;g2d3b5114961_0_741"/>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690" name="Google Shape;690;g2d3b5114961_0_741"/>
          <p:cNvSpPr txBox="1"/>
          <p:nvPr/>
        </p:nvSpPr>
        <p:spPr>
          <a:xfrm>
            <a:off x="4591750" y="185875"/>
            <a:ext cx="7130100" cy="714000"/>
          </a:xfrm>
          <a:prstGeom prst="rect">
            <a:avLst/>
          </a:prstGeom>
          <a:noFill/>
          <a:ln>
            <a:noFill/>
          </a:ln>
        </p:spPr>
        <p:txBody>
          <a:bodyPr anchorCtr="0" anchor="t" bIns="91425" lIns="91425" spcFirstLastPara="1" rIns="91425" wrap="square" tIns="91425">
            <a:noAutofit/>
          </a:bodyPr>
          <a:lstStyle/>
          <a:p>
            <a:pPr indent="0" lvl="0" marL="0" rtl="0" algn="r">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Climate anxiety range of feelings</a:t>
            </a:r>
            <a:endParaRPr sz="2600">
              <a:solidFill>
                <a:schemeClr val="lt1"/>
              </a:solidFill>
              <a:latin typeface="Work Sans Medium"/>
              <a:ea typeface="Work Sans Medium"/>
              <a:cs typeface="Work Sans Medium"/>
              <a:sym typeface="Work Sans Medium"/>
            </a:endParaRPr>
          </a:p>
        </p:txBody>
      </p:sp>
      <p:sp>
        <p:nvSpPr>
          <p:cNvPr id="691" name="Google Shape;691;g2d3b5114961_0_741"/>
          <p:cNvSpPr/>
          <p:nvPr/>
        </p:nvSpPr>
        <p:spPr>
          <a:xfrm>
            <a:off x="6212989" y="1489800"/>
            <a:ext cx="2503200" cy="2743800"/>
          </a:xfrm>
          <a:prstGeom prst="roundRect">
            <a:avLst>
              <a:gd fmla="val 16667" name="adj"/>
            </a:avLst>
          </a:prstGeom>
          <a:solidFill>
            <a:srgbClr val="326F65">
              <a:alpha val="30000"/>
            </a:srgbClr>
          </a:solid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Daily distress, guilt, grief, fear</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Little faith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Substantial lifestyle changes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Group actions to reduce anxiety</a:t>
            </a:r>
            <a:endParaRPr b="1" sz="1800">
              <a:solidFill>
                <a:schemeClr val="dk1"/>
              </a:solidFill>
              <a:latin typeface="Calibri"/>
              <a:ea typeface="Calibri"/>
              <a:cs typeface="Calibri"/>
              <a:sym typeface="Calibri"/>
            </a:endParaRPr>
          </a:p>
        </p:txBody>
      </p:sp>
      <p:sp>
        <p:nvSpPr>
          <p:cNvPr id="692" name="Google Shape;692;g2d3b5114961_0_741"/>
          <p:cNvSpPr/>
          <p:nvPr/>
        </p:nvSpPr>
        <p:spPr>
          <a:xfrm>
            <a:off x="494989" y="2842075"/>
            <a:ext cx="2503200" cy="23286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Sometimes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Individual actions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Avoiding more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“negative” feelings</a:t>
            </a:r>
            <a:endParaRPr b="1"/>
          </a:p>
        </p:txBody>
      </p:sp>
      <p:cxnSp>
        <p:nvCxnSpPr>
          <p:cNvPr id="693" name="Google Shape;693;g2d3b5114961_0_741"/>
          <p:cNvCxnSpPr>
            <a:stCxn id="692" idx="2"/>
            <a:endCxn id="674" idx="0"/>
          </p:cNvCxnSpPr>
          <p:nvPr/>
        </p:nvCxnSpPr>
        <p:spPr>
          <a:xfrm rot="5400000">
            <a:off x="1251289" y="5361175"/>
            <a:ext cx="685800" cy="304800"/>
          </a:xfrm>
          <a:prstGeom prst="curvedConnector3">
            <a:avLst>
              <a:gd fmla="val 50002" name="adj1"/>
            </a:avLst>
          </a:prstGeom>
          <a:noFill/>
          <a:ln cap="flat" cmpd="sng" w="19050">
            <a:solidFill>
              <a:srgbClr val="7EC5B9"/>
            </a:solidFill>
            <a:prstDash val="solid"/>
            <a:round/>
            <a:headEnd len="med" w="med" type="none"/>
            <a:tailEnd len="med" w="med" type="none"/>
          </a:ln>
        </p:spPr>
      </p:cxnSp>
      <p:cxnSp>
        <p:nvCxnSpPr>
          <p:cNvPr id="694" name="Google Shape;694;g2d3b5114961_0_741"/>
          <p:cNvCxnSpPr>
            <a:stCxn id="669" idx="2"/>
            <a:endCxn id="686" idx="0"/>
          </p:cNvCxnSpPr>
          <p:nvPr/>
        </p:nvCxnSpPr>
        <p:spPr>
          <a:xfrm rot="5400000">
            <a:off x="4072339" y="5094550"/>
            <a:ext cx="892500" cy="174000"/>
          </a:xfrm>
          <a:prstGeom prst="curvedConnector3">
            <a:avLst>
              <a:gd fmla="val 50006" name="adj1"/>
            </a:avLst>
          </a:prstGeom>
          <a:noFill/>
          <a:ln cap="flat" cmpd="sng" w="19050">
            <a:solidFill>
              <a:srgbClr val="4BA798"/>
            </a:solidFill>
            <a:prstDash val="solid"/>
            <a:round/>
            <a:headEnd len="med" w="med" type="none"/>
            <a:tailEnd len="med" w="med" type="none"/>
          </a:ln>
        </p:spPr>
      </p:cxnSp>
      <p:cxnSp>
        <p:nvCxnSpPr>
          <p:cNvPr id="695" name="Google Shape;695;g2d3b5114961_0_741"/>
          <p:cNvCxnSpPr>
            <a:stCxn id="691" idx="2"/>
            <a:endCxn id="682" idx="0"/>
          </p:cNvCxnSpPr>
          <p:nvPr/>
        </p:nvCxnSpPr>
        <p:spPr>
          <a:xfrm rot="5400000">
            <a:off x="6974389" y="4680600"/>
            <a:ext cx="937200" cy="43200"/>
          </a:xfrm>
          <a:prstGeom prst="curvedConnector3">
            <a:avLst>
              <a:gd fmla="val 49995" name="adj1"/>
            </a:avLst>
          </a:prstGeom>
          <a:noFill/>
          <a:ln cap="flat" cmpd="sng" w="19050">
            <a:solidFill>
              <a:srgbClr val="32797C"/>
            </a:solidFill>
            <a:prstDash val="solid"/>
            <a:round/>
            <a:headEnd len="med" w="med" type="none"/>
            <a:tailEnd len="med" w="med" type="none"/>
          </a:ln>
        </p:spPr>
      </p:cxnSp>
      <p:grpSp>
        <p:nvGrpSpPr>
          <p:cNvPr id="696" name="Google Shape;696;g2d3b5114961_0_741"/>
          <p:cNvGrpSpPr/>
          <p:nvPr/>
        </p:nvGrpSpPr>
        <p:grpSpPr>
          <a:xfrm>
            <a:off x="8310446" y="4862674"/>
            <a:ext cx="2468629" cy="1126226"/>
            <a:chOff x="8310446" y="4862674"/>
            <a:chExt cx="2468629" cy="1126226"/>
          </a:xfrm>
        </p:grpSpPr>
        <p:sp>
          <p:nvSpPr>
            <p:cNvPr id="697" name="Google Shape;697;g2d3b5114961_0_741"/>
            <p:cNvSpPr/>
            <p:nvPr/>
          </p:nvSpPr>
          <p:spPr>
            <a:xfrm>
              <a:off x="8649975" y="5170800"/>
              <a:ext cx="2129100" cy="818100"/>
            </a:xfrm>
            <a:prstGeom prst="flowChartAlternateProcess">
              <a:avLst/>
            </a:prstGeom>
            <a:solidFill>
              <a:srgbClr val="F25620">
                <a:alpha val="30000"/>
              </a:srgbClr>
            </a:solidFill>
            <a:ln cap="flat" cmpd="sng" w="19050">
              <a:solidFill>
                <a:srgbClr val="F2562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None/>
              </a:pPr>
              <a:r>
                <a:rPr b="1" lang="en-US">
                  <a:solidFill>
                    <a:srgbClr val="F25620"/>
                  </a:solidFill>
                  <a:latin typeface="Work Sans"/>
                  <a:ea typeface="Work Sans"/>
                  <a:cs typeface="Work Sans"/>
                  <a:sym typeface="Work Sans"/>
                </a:rPr>
                <a:t>Professional help is needed when it disturbs life. </a:t>
              </a:r>
              <a:endParaRPr b="1" sz="1000">
                <a:solidFill>
                  <a:srgbClr val="F25620"/>
                </a:solidFill>
                <a:latin typeface="Work Sans"/>
                <a:ea typeface="Work Sans"/>
                <a:cs typeface="Work Sans"/>
                <a:sym typeface="Work Sans"/>
              </a:endParaRPr>
            </a:p>
          </p:txBody>
        </p:sp>
        <p:sp>
          <p:nvSpPr>
            <p:cNvPr id="698" name="Google Shape;698;g2d3b5114961_0_741"/>
            <p:cNvSpPr/>
            <p:nvPr/>
          </p:nvSpPr>
          <p:spPr>
            <a:xfrm>
              <a:off x="8310446" y="4862674"/>
              <a:ext cx="614100" cy="614100"/>
            </a:xfrm>
            <a:prstGeom prst="ellipse">
              <a:avLst/>
            </a:prstGeom>
            <a:solidFill>
              <a:srgbClr val="F25620"/>
            </a:solidFill>
            <a:ln>
              <a:noFill/>
            </a:ln>
          </p:spPr>
          <p:txBody>
            <a:bodyPr anchorCtr="0" anchor="ctr" bIns="45000" lIns="90000" spcFirstLastPara="1" rIns="90000" wrap="square" tIns="45000">
              <a:noAutofit/>
            </a:bodyPr>
            <a:lstStyle/>
            <a:p>
              <a:pPr indent="0" lvl="0" marL="0" rtl="0" algn="ctr">
                <a:spcBef>
                  <a:spcPts val="0"/>
                </a:spcBef>
                <a:spcAft>
                  <a:spcPts val="0"/>
                </a:spcAft>
                <a:buClr>
                  <a:schemeClr val="dk1"/>
                </a:buClr>
                <a:buSzPts val="1100"/>
                <a:buFont typeface="Arial"/>
                <a:buNone/>
              </a:pPr>
              <a:r>
                <a:rPr b="1" lang="en-US" sz="3500">
                  <a:solidFill>
                    <a:schemeClr val="lt1"/>
                  </a:solidFill>
                  <a:latin typeface="Work Sans"/>
                  <a:ea typeface="Work Sans"/>
                  <a:cs typeface="Work Sans"/>
                  <a:sym typeface="Work Sans"/>
                </a:rPr>
                <a:t>!</a:t>
              </a:r>
              <a:endParaRPr b="1" sz="3500">
                <a:solidFill>
                  <a:schemeClr val="lt1"/>
                </a:solidFill>
                <a:latin typeface="Open Sans"/>
                <a:ea typeface="Open Sans"/>
                <a:cs typeface="Open Sans"/>
                <a:sym typeface="Open Sans"/>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100"/>
                                        <p:tgtEl>
                                          <p:spTgt spid="6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g2d3b5114961_0_775"/>
          <p:cNvSpPr/>
          <p:nvPr/>
        </p:nvSpPr>
        <p:spPr>
          <a:xfrm>
            <a:off x="3353989" y="2406700"/>
            <a:ext cx="2503200" cy="2328600"/>
          </a:xfrm>
          <a:prstGeom prst="roundRect">
            <a:avLst>
              <a:gd fmla="val 16667" name="adj"/>
            </a:avLst>
          </a:prstGeom>
          <a:solidFill>
            <a:srgbClr val="4BA798">
              <a:alpha val="30000"/>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Frequently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experts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Stronger discomfort</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Some lifestyle changes</a:t>
            </a:r>
            <a:endParaRPr b="1" sz="1800">
              <a:solidFill>
                <a:schemeClr val="dk1"/>
              </a:solidFill>
              <a:latin typeface="Calibri"/>
              <a:ea typeface="Calibri"/>
              <a:cs typeface="Calibri"/>
              <a:sym typeface="Calibri"/>
            </a:endParaRPr>
          </a:p>
        </p:txBody>
      </p:sp>
      <p:sp>
        <p:nvSpPr>
          <p:cNvPr id="704" name="Google Shape;704;g2d3b5114961_0_775"/>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med" w="med" type="none"/>
            <a:tailEnd len="med" w="med" type="none"/>
          </a:ln>
        </p:spPr>
      </p:sp>
      <p:grpSp>
        <p:nvGrpSpPr>
          <p:cNvPr id="705" name="Google Shape;705;g2d3b5114961_0_775"/>
          <p:cNvGrpSpPr/>
          <p:nvPr/>
        </p:nvGrpSpPr>
        <p:grpSpPr>
          <a:xfrm>
            <a:off x="586331" y="5856486"/>
            <a:ext cx="1718425" cy="501698"/>
            <a:chOff x="3908726" y="2794964"/>
            <a:chExt cx="4340552" cy="1267235"/>
          </a:xfrm>
        </p:grpSpPr>
        <p:sp>
          <p:nvSpPr>
            <p:cNvPr id="706" name="Google Shape;706;g2d3b5114961_0_775"/>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7" name="Google Shape;707;g2d3b5114961_0_775"/>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8" name="Google Shape;708;g2d3b5114961_0_775"/>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Mild</a:t>
              </a:r>
              <a:endParaRPr sz="3000">
                <a:solidFill>
                  <a:schemeClr val="dk1"/>
                </a:solidFill>
                <a:latin typeface="Work Sans Medium"/>
                <a:ea typeface="Work Sans Medium"/>
                <a:cs typeface="Work Sans Medium"/>
                <a:sym typeface="Work Sans Medium"/>
              </a:endParaRPr>
            </a:p>
          </p:txBody>
        </p:sp>
      </p:grpSp>
      <p:grpSp>
        <p:nvGrpSpPr>
          <p:cNvPr id="709" name="Google Shape;709;g2d3b5114961_0_775"/>
          <p:cNvGrpSpPr/>
          <p:nvPr/>
        </p:nvGrpSpPr>
        <p:grpSpPr>
          <a:xfrm>
            <a:off x="9555731" y="4233607"/>
            <a:ext cx="1718425" cy="501698"/>
            <a:chOff x="3908726" y="2794964"/>
            <a:chExt cx="4340552" cy="1267235"/>
          </a:xfrm>
        </p:grpSpPr>
        <p:sp>
          <p:nvSpPr>
            <p:cNvPr id="710" name="Google Shape;710;g2d3b5114961_0_775"/>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1" name="Google Shape;711;g2d3b5114961_0_775"/>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2" name="Google Shape;712;g2d3b5114961_0_775"/>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Severe</a:t>
              </a:r>
              <a:endParaRPr sz="3000">
                <a:solidFill>
                  <a:schemeClr val="dk1"/>
                </a:solidFill>
                <a:latin typeface="Work Sans Medium"/>
                <a:ea typeface="Work Sans Medium"/>
                <a:cs typeface="Work Sans Medium"/>
                <a:sym typeface="Work Sans Medium"/>
              </a:endParaRPr>
            </a:p>
          </p:txBody>
        </p:sp>
      </p:grpSp>
      <p:grpSp>
        <p:nvGrpSpPr>
          <p:cNvPr id="713" name="Google Shape;713;g2d3b5114961_0_775"/>
          <p:cNvGrpSpPr/>
          <p:nvPr/>
        </p:nvGrpSpPr>
        <p:grpSpPr>
          <a:xfrm>
            <a:off x="6565931" y="5170686"/>
            <a:ext cx="1718425" cy="501698"/>
            <a:chOff x="3908726" y="2794964"/>
            <a:chExt cx="4340552" cy="1267235"/>
          </a:xfrm>
        </p:grpSpPr>
        <p:sp>
          <p:nvSpPr>
            <p:cNvPr id="714" name="Google Shape;714;g2d3b5114961_0_775"/>
            <p:cNvSpPr/>
            <p:nvPr/>
          </p:nvSpPr>
          <p:spPr>
            <a:xfrm>
              <a:off x="6982078"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5" name="Google Shape;715;g2d3b5114961_0_775"/>
            <p:cNvSpPr/>
            <p:nvPr/>
          </p:nvSpPr>
          <p:spPr>
            <a:xfrm flipH="1">
              <a:off x="3908726"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6" name="Google Shape;716;g2d3b5114961_0_775"/>
            <p:cNvSpPr/>
            <p:nvPr/>
          </p:nvSpPr>
          <p:spPr>
            <a:xfrm>
              <a:off x="4412059" y="2794999"/>
              <a:ext cx="33144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Significant</a:t>
              </a:r>
              <a:endParaRPr sz="3000">
                <a:solidFill>
                  <a:schemeClr val="dk1"/>
                </a:solidFill>
                <a:latin typeface="Work Sans Medium"/>
                <a:ea typeface="Work Sans Medium"/>
                <a:cs typeface="Work Sans Medium"/>
                <a:sym typeface="Work Sans Medium"/>
              </a:endParaRPr>
            </a:p>
          </p:txBody>
        </p:sp>
      </p:grpSp>
      <p:grpSp>
        <p:nvGrpSpPr>
          <p:cNvPr id="717" name="Google Shape;717;g2d3b5114961_0_775"/>
          <p:cNvGrpSpPr/>
          <p:nvPr/>
        </p:nvGrpSpPr>
        <p:grpSpPr>
          <a:xfrm>
            <a:off x="3576131" y="5627886"/>
            <a:ext cx="1718425" cy="501698"/>
            <a:chOff x="3908726" y="2794964"/>
            <a:chExt cx="4340552" cy="1267235"/>
          </a:xfrm>
        </p:grpSpPr>
        <p:sp>
          <p:nvSpPr>
            <p:cNvPr id="718" name="Google Shape;718;g2d3b5114961_0_775"/>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9" name="Google Shape;719;g2d3b5114961_0_775"/>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0" name="Google Shape;720;g2d3b5114961_0_775"/>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lt1"/>
                  </a:solidFill>
                  <a:latin typeface="Calibri"/>
                  <a:ea typeface="Calibri"/>
                  <a:cs typeface="Calibri"/>
                  <a:sym typeface="Calibri"/>
                </a:rPr>
                <a:t>Medium</a:t>
              </a:r>
              <a:endParaRPr sz="3000">
                <a:solidFill>
                  <a:schemeClr val="dk1"/>
                </a:solidFill>
                <a:latin typeface="Work Sans Medium"/>
                <a:ea typeface="Work Sans Medium"/>
                <a:cs typeface="Work Sans Medium"/>
                <a:sym typeface="Work Sans Medium"/>
              </a:endParaRPr>
            </a:p>
          </p:txBody>
        </p:sp>
      </p:grpSp>
      <p:grpSp>
        <p:nvGrpSpPr>
          <p:cNvPr id="721" name="Google Shape;721;g2d3b5114961_0_775"/>
          <p:cNvGrpSpPr/>
          <p:nvPr/>
        </p:nvGrpSpPr>
        <p:grpSpPr>
          <a:xfrm flipH="1">
            <a:off x="5751285" y="-101810"/>
            <a:ext cx="7542955" cy="1063698"/>
            <a:chOff x="-3672505" y="3216050"/>
            <a:chExt cx="7542955" cy="1282801"/>
          </a:xfrm>
        </p:grpSpPr>
        <p:sp>
          <p:nvSpPr>
            <p:cNvPr id="722" name="Google Shape;722;g2d3b5114961_0_775"/>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3" name="Google Shape;723;g2d3b5114961_0_775"/>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724" name="Google Shape;724;g2d3b5114961_0_775"/>
          <p:cNvSpPr txBox="1"/>
          <p:nvPr/>
        </p:nvSpPr>
        <p:spPr>
          <a:xfrm>
            <a:off x="4591750" y="185875"/>
            <a:ext cx="7130100" cy="714000"/>
          </a:xfrm>
          <a:prstGeom prst="rect">
            <a:avLst/>
          </a:prstGeom>
          <a:noFill/>
          <a:ln>
            <a:noFill/>
          </a:ln>
        </p:spPr>
        <p:txBody>
          <a:bodyPr anchorCtr="0" anchor="t" bIns="91425" lIns="91425" spcFirstLastPara="1" rIns="91425" wrap="square" tIns="91425">
            <a:noAutofit/>
          </a:bodyPr>
          <a:lstStyle/>
          <a:p>
            <a:pPr indent="0" lvl="0" marL="0" rtl="0" algn="r">
              <a:lnSpc>
                <a:spcPct val="85000"/>
              </a:lnSpc>
              <a:spcBef>
                <a:spcPts val="0"/>
              </a:spcBef>
              <a:spcAft>
                <a:spcPts val="0"/>
              </a:spcAft>
              <a:buNone/>
            </a:pPr>
            <a:r>
              <a:rPr lang="en-US" sz="2600">
                <a:solidFill>
                  <a:schemeClr val="lt1"/>
                </a:solidFill>
                <a:latin typeface="Work Sans Medium"/>
                <a:ea typeface="Work Sans Medium"/>
                <a:cs typeface="Work Sans Medium"/>
                <a:sym typeface="Work Sans Medium"/>
              </a:rPr>
              <a:t>Climate anxiety range of feelings</a:t>
            </a:r>
            <a:endParaRPr sz="2600">
              <a:solidFill>
                <a:schemeClr val="lt1"/>
              </a:solidFill>
              <a:latin typeface="Work Sans Medium"/>
              <a:ea typeface="Work Sans Medium"/>
              <a:cs typeface="Work Sans Medium"/>
              <a:sym typeface="Work Sans Medium"/>
            </a:endParaRPr>
          </a:p>
        </p:txBody>
      </p:sp>
      <p:sp>
        <p:nvSpPr>
          <p:cNvPr id="725" name="Google Shape;725;g2d3b5114961_0_775"/>
          <p:cNvSpPr/>
          <p:nvPr/>
        </p:nvSpPr>
        <p:spPr>
          <a:xfrm>
            <a:off x="6212989" y="1489800"/>
            <a:ext cx="2503200" cy="2743800"/>
          </a:xfrm>
          <a:prstGeom prst="roundRect">
            <a:avLst>
              <a:gd fmla="val 16667" name="adj"/>
            </a:avLst>
          </a:prstGeom>
          <a:solidFill>
            <a:srgbClr val="326F65">
              <a:alpha val="30000"/>
            </a:srgbClr>
          </a:solid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Daily distress, guilt, grief, fear</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Little faith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Substantial lifestyle changes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Group actions to maintain anxiety</a:t>
            </a:r>
            <a:endParaRPr b="1" sz="1800">
              <a:solidFill>
                <a:schemeClr val="dk1"/>
              </a:solidFill>
              <a:latin typeface="Calibri"/>
              <a:ea typeface="Calibri"/>
              <a:cs typeface="Calibri"/>
              <a:sym typeface="Calibri"/>
            </a:endParaRPr>
          </a:p>
        </p:txBody>
      </p:sp>
      <p:sp>
        <p:nvSpPr>
          <p:cNvPr id="726" name="Google Shape;726;g2d3b5114961_0_775"/>
          <p:cNvSpPr/>
          <p:nvPr/>
        </p:nvSpPr>
        <p:spPr>
          <a:xfrm>
            <a:off x="494989" y="2842075"/>
            <a:ext cx="2503200" cy="23286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Sometimes upset</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others</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Individual actions</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Avoiding more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“negative” feelings</a:t>
            </a:r>
            <a:endParaRPr b="1"/>
          </a:p>
        </p:txBody>
      </p:sp>
      <p:sp>
        <p:nvSpPr>
          <p:cNvPr id="727" name="Google Shape;727;g2d3b5114961_0_775"/>
          <p:cNvSpPr/>
          <p:nvPr/>
        </p:nvSpPr>
        <p:spPr>
          <a:xfrm>
            <a:off x="9071989" y="1227925"/>
            <a:ext cx="2685300" cy="2407200"/>
          </a:xfrm>
          <a:prstGeom prst="roundRect">
            <a:avLst>
              <a:gd fmla="val 16667" name="adj"/>
            </a:avLst>
          </a:prstGeom>
          <a:solidFill>
            <a:srgbClr val="314546">
              <a:alpha val="20000"/>
            </a:srgbClr>
          </a:solidFill>
          <a:ln cap="flat" cmpd="sng" w="19050">
            <a:solidFill>
              <a:srgbClr val="31454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Preoccupied,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unable to enjoy life</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Belief in social collapse</a:t>
            </a:r>
            <a:endParaRPr b="1" sz="1800">
              <a:solidFill>
                <a:schemeClr val="dk1"/>
              </a:solidFill>
              <a:latin typeface="Calibri"/>
              <a:ea typeface="Calibri"/>
              <a:cs typeface="Calibri"/>
              <a:sym typeface="Calibri"/>
            </a:endParaRPr>
          </a:p>
          <a:p>
            <a:pPr indent="0" lvl="0" marL="0" rtl="0" algn="ctr">
              <a:spcBef>
                <a:spcPts val="1000"/>
              </a:spcBef>
              <a:spcAft>
                <a:spcPts val="0"/>
              </a:spcAft>
              <a:buNone/>
            </a:pPr>
            <a:r>
              <a:rPr b="1" lang="en-US" sz="1800">
                <a:solidFill>
                  <a:schemeClr val="dk1"/>
                </a:solidFill>
                <a:latin typeface="Calibri"/>
                <a:ea typeface="Calibri"/>
                <a:cs typeface="Calibri"/>
                <a:sym typeface="Calibri"/>
              </a:rPr>
              <a:t>Instability, disruption</a:t>
            </a:r>
            <a:endParaRPr b="1" sz="1800">
              <a:solidFill>
                <a:schemeClr val="dk1"/>
              </a:solidFill>
              <a:latin typeface="Calibri"/>
              <a:ea typeface="Calibri"/>
              <a:cs typeface="Calibri"/>
              <a:sym typeface="Calibri"/>
            </a:endParaRPr>
          </a:p>
          <a:p>
            <a:pPr indent="0" lvl="0" marL="0" rtl="0" algn="ctr">
              <a:spcBef>
                <a:spcPts val="1000"/>
              </a:spcBef>
              <a:spcAft>
                <a:spcPts val="1000"/>
              </a:spcAft>
              <a:buNone/>
            </a:pPr>
            <a:r>
              <a:rPr b="1" lang="en-US" sz="1800">
                <a:solidFill>
                  <a:schemeClr val="dk1"/>
                </a:solidFill>
                <a:latin typeface="Calibri"/>
                <a:ea typeface="Calibri"/>
                <a:cs typeface="Calibri"/>
                <a:sym typeface="Calibri"/>
              </a:rPr>
              <a:t>Group activism to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build security</a:t>
            </a:r>
            <a:endParaRPr b="1" sz="1800">
              <a:solidFill>
                <a:schemeClr val="dk1"/>
              </a:solidFill>
              <a:latin typeface="Calibri"/>
              <a:ea typeface="Calibri"/>
              <a:cs typeface="Calibri"/>
              <a:sym typeface="Calibri"/>
            </a:endParaRPr>
          </a:p>
        </p:txBody>
      </p:sp>
      <p:cxnSp>
        <p:nvCxnSpPr>
          <p:cNvPr id="728" name="Google Shape;728;g2d3b5114961_0_775"/>
          <p:cNvCxnSpPr>
            <a:stCxn id="726" idx="2"/>
            <a:endCxn id="708" idx="0"/>
          </p:cNvCxnSpPr>
          <p:nvPr/>
        </p:nvCxnSpPr>
        <p:spPr>
          <a:xfrm rot="5400000">
            <a:off x="1251289" y="5361175"/>
            <a:ext cx="685800" cy="304800"/>
          </a:xfrm>
          <a:prstGeom prst="curvedConnector3">
            <a:avLst>
              <a:gd fmla="val 50002" name="adj1"/>
            </a:avLst>
          </a:prstGeom>
          <a:noFill/>
          <a:ln cap="flat" cmpd="sng" w="19050">
            <a:solidFill>
              <a:srgbClr val="7EC5B9"/>
            </a:solidFill>
            <a:prstDash val="solid"/>
            <a:round/>
            <a:headEnd len="med" w="med" type="none"/>
            <a:tailEnd len="med" w="med" type="none"/>
          </a:ln>
        </p:spPr>
      </p:cxnSp>
      <p:cxnSp>
        <p:nvCxnSpPr>
          <p:cNvPr id="729" name="Google Shape;729;g2d3b5114961_0_775"/>
          <p:cNvCxnSpPr>
            <a:stCxn id="703" idx="2"/>
            <a:endCxn id="720" idx="0"/>
          </p:cNvCxnSpPr>
          <p:nvPr/>
        </p:nvCxnSpPr>
        <p:spPr>
          <a:xfrm rot="5400000">
            <a:off x="4072339" y="5094550"/>
            <a:ext cx="892500" cy="174000"/>
          </a:xfrm>
          <a:prstGeom prst="curvedConnector3">
            <a:avLst>
              <a:gd fmla="val 50006" name="adj1"/>
            </a:avLst>
          </a:prstGeom>
          <a:noFill/>
          <a:ln cap="flat" cmpd="sng" w="19050">
            <a:solidFill>
              <a:srgbClr val="4BA798"/>
            </a:solidFill>
            <a:prstDash val="solid"/>
            <a:round/>
            <a:headEnd len="med" w="med" type="none"/>
            <a:tailEnd len="med" w="med" type="none"/>
          </a:ln>
        </p:spPr>
      </p:cxnSp>
      <p:cxnSp>
        <p:nvCxnSpPr>
          <p:cNvPr id="730" name="Google Shape;730;g2d3b5114961_0_775"/>
          <p:cNvCxnSpPr>
            <a:stCxn id="725" idx="2"/>
            <a:endCxn id="716" idx="0"/>
          </p:cNvCxnSpPr>
          <p:nvPr/>
        </p:nvCxnSpPr>
        <p:spPr>
          <a:xfrm rot="5400000">
            <a:off x="6974389" y="4680600"/>
            <a:ext cx="937200" cy="43200"/>
          </a:xfrm>
          <a:prstGeom prst="curvedConnector3">
            <a:avLst>
              <a:gd fmla="val 49995" name="adj1"/>
            </a:avLst>
          </a:prstGeom>
          <a:noFill/>
          <a:ln cap="flat" cmpd="sng" w="19050">
            <a:solidFill>
              <a:srgbClr val="32797C"/>
            </a:solidFill>
            <a:prstDash val="solid"/>
            <a:round/>
            <a:headEnd len="med" w="med" type="none"/>
            <a:tailEnd len="med" w="med" type="none"/>
          </a:ln>
        </p:spPr>
      </p:cxnSp>
      <p:cxnSp>
        <p:nvCxnSpPr>
          <p:cNvPr id="731" name="Google Shape;731;g2d3b5114961_0_775"/>
          <p:cNvCxnSpPr>
            <a:stCxn id="727" idx="2"/>
            <a:endCxn id="712" idx="0"/>
          </p:cNvCxnSpPr>
          <p:nvPr/>
        </p:nvCxnSpPr>
        <p:spPr>
          <a:xfrm rot="5400000">
            <a:off x="10113589" y="3932575"/>
            <a:ext cx="598500" cy="3600"/>
          </a:xfrm>
          <a:prstGeom prst="curvedConnector3">
            <a:avLst>
              <a:gd fmla="val 50000" name="adj1"/>
            </a:avLst>
          </a:prstGeom>
          <a:noFill/>
          <a:ln cap="flat" cmpd="sng" w="19050">
            <a:solidFill>
              <a:srgbClr val="314546"/>
            </a:solidFill>
            <a:prstDash val="solid"/>
            <a:round/>
            <a:headEnd len="med" w="med" type="none"/>
            <a:tailEnd len="med" w="med" type="none"/>
          </a:ln>
        </p:spPr>
      </p:cxnSp>
      <p:grpSp>
        <p:nvGrpSpPr>
          <p:cNvPr id="732" name="Google Shape;732;g2d3b5114961_0_775"/>
          <p:cNvGrpSpPr/>
          <p:nvPr/>
        </p:nvGrpSpPr>
        <p:grpSpPr>
          <a:xfrm>
            <a:off x="8310446" y="4862674"/>
            <a:ext cx="2468629" cy="1126226"/>
            <a:chOff x="8310446" y="4862674"/>
            <a:chExt cx="2468629" cy="1126226"/>
          </a:xfrm>
        </p:grpSpPr>
        <p:sp>
          <p:nvSpPr>
            <p:cNvPr id="733" name="Google Shape;733;g2d3b5114961_0_775"/>
            <p:cNvSpPr/>
            <p:nvPr/>
          </p:nvSpPr>
          <p:spPr>
            <a:xfrm>
              <a:off x="8649975" y="5170800"/>
              <a:ext cx="2129100" cy="818100"/>
            </a:xfrm>
            <a:prstGeom prst="flowChartAlternateProcess">
              <a:avLst/>
            </a:prstGeom>
            <a:solidFill>
              <a:srgbClr val="F25620">
                <a:alpha val="30000"/>
              </a:srgbClr>
            </a:solidFill>
            <a:ln cap="flat" cmpd="sng" w="19050">
              <a:solidFill>
                <a:srgbClr val="F2562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F25620"/>
                  </a:solidFill>
                  <a:latin typeface="Work Sans"/>
                  <a:ea typeface="Work Sans"/>
                  <a:cs typeface="Work Sans"/>
                  <a:sym typeface="Work Sans"/>
                </a:rPr>
                <a:t>Professional help is needed when it disturbs life. </a:t>
              </a:r>
              <a:endParaRPr b="1">
                <a:solidFill>
                  <a:srgbClr val="F25620"/>
                </a:solidFill>
                <a:latin typeface="Work Sans"/>
                <a:ea typeface="Work Sans"/>
                <a:cs typeface="Work Sans"/>
                <a:sym typeface="Work Sans"/>
              </a:endParaRPr>
            </a:p>
            <a:p>
              <a:pPr indent="0" lvl="0" marL="0" rtl="0" algn="ctr">
                <a:spcBef>
                  <a:spcPts val="1000"/>
                </a:spcBef>
                <a:spcAft>
                  <a:spcPts val="1000"/>
                </a:spcAft>
                <a:buNone/>
              </a:pPr>
              <a:r>
                <a:t/>
              </a:r>
              <a:endParaRPr b="1" sz="1500">
                <a:solidFill>
                  <a:srgbClr val="F25620"/>
                </a:solidFill>
                <a:latin typeface="Work Sans"/>
                <a:ea typeface="Work Sans"/>
                <a:cs typeface="Work Sans"/>
                <a:sym typeface="Work Sans"/>
              </a:endParaRPr>
            </a:p>
          </p:txBody>
        </p:sp>
        <p:sp>
          <p:nvSpPr>
            <p:cNvPr id="734" name="Google Shape;734;g2d3b5114961_0_775"/>
            <p:cNvSpPr/>
            <p:nvPr/>
          </p:nvSpPr>
          <p:spPr>
            <a:xfrm>
              <a:off x="8310446" y="4862674"/>
              <a:ext cx="614100" cy="614100"/>
            </a:xfrm>
            <a:prstGeom prst="ellipse">
              <a:avLst/>
            </a:prstGeom>
            <a:solidFill>
              <a:srgbClr val="F25620"/>
            </a:solidFill>
            <a:ln>
              <a:noFill/>
            </a:ln>
          </p:spPr>
          <p:txBody>
            <a:bodyPr anchorCtr="0" anchor="ctr" bIns="45000" lIns="90000" spcFirstLastPara="1" rIns="90000" wrap="square" tIns="45000">
              <a:noAutofit/>
            </a:bodyPr>
            <a:lstStyle/>
            <a:p>
              <a:pPr indent="0" lvl="0" marL="0" rtl="0" algn="ctr">
                <a:spcBef>
                  <a:spcPts val="0"/>
                </a:spcBef>
                <a:spcAft>
                  <a:spcPts val="0"/>
                </a:spcAft>
                <a:buClr>
                  <a:schemeClr val="dk1"/>
                </a:buClr>
                <a:buSzPts val="1100"/>
                <a:buFont typeface="Arial"/>
                <a:buNone/>
              </a:pPr>
              <a:r>
                <a:rPr b="1" lang="en-US" sz="3500">
                  <a:solidFill>
                    <a:schemeClr val="lt1"/>
                  </a:solidFill>
                  <a:latin typeface="Work Sans"/>
                  <a:ea typeface="Work Sans"/>
                  <a:cs typeface="Work Sans"/>
                  <a:sym typeface="Work Sans"/>
                </a:rPr>
                <a:t>!</a:t>
              </a:r>
              <a:endParaRPr b="1" sz="3500">
                <a:solidFill>
                  <a:schemeClr val="lt1"/>
                </a:solidFill>
                <a:latin typeface="Open Sans"/>
                <a:ea typeface="Open Sans"/>
                <a:cs typeface="Open Sans"/>
                <a:sym typeface="Open Sans"/>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g2d3b5114961_0_816"/>
          <p:cNvSpPr/>
          <p:nvPr/>
        </p:nvSpPr>
        <p:spPr>
          <a:xfrm>
            <a:off x="7074395" y="1906981"/>
            <a:ext cx="3039900" cy="30399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0" name="Google Shape;740;g2d3b5114961_0_816"/>
          <p:cNvSpPr/>
          <p:nvPr/>
        </p:nvSpPr>
        <p:spPr>
          <a:xfrm flipH="1">
            <a:off x="2001511" y="1906981"/>
            <a:ext cx="3039900" cy="30399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1" name="Google Shape;741;g2d3b5114961_0_816"/>
          <p:cNvSpPr/>
          <p:nvPr/>
        </p:nvSpPr>
        <p:spPr>
          <a:xfrm>
            <a:off x="3370375" y="1909050"/>
            <a:ext cx="5323200" cy="30399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Do you recognise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this range of feelings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in yourself or others?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What thoughts arise?</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5F3F1"/>
        </a:solidFill>
      </p:bgPr>
    </p:bg>
    <p:spTree>
      <p:nvGrpSpPr>
        <p:cNvPr id="745" name="Shape 745"/>
        <p:cNvGrpSpPr/>
        <p:nvPr/>
      </p:nvGrpSpPr>
      <p:grpSpPr>
        <a:xfrm>
          <a:off x="0" y="0"/>
          <a:ext cx="0" cy="0"/>
          <a:chOff x="0" y="0"/>
          <a:chExt cx="0" cy="0"/>
        </a:xfrm>
      </p:grpSpPr>
      <p:grpSp>
        <p:nvGrpSpPr>
          <p:cNvPr id="746" name="Google Shape;746;g2d3b5114961_0_823"/>
          <p:cNvGrpSpPr/>
          <p:nvPr/>
        </p:nvGrpSpPr>
        <p:grpSpPr>
          <a:xfrm>
            <a:off x="-21" y="1107813"/>
            <a:ext cx="2490503" cy="736331"/>
            <a:chOff x="-468406" y="3216044"/>
            <a:chExt cx="4338856" cy="1282806"/>
          </a:xfrm>
        </p:grpSpPr>
        <p:sp>
          <p:nvSpPr>
            <p:cNvPr id="747" name="Google Shape;747;g2d3b5114961_0_823"/>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8" name="Google Shape;748;g2d3b5114961_0_823"/>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749" name="Google Shape;749;g2d3b5114961_0_823"/>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Research</a:t>
            </a:r>
            <a:endParaRPr sz="2000">
              <a:solidFill>
                <a:schemeClr val="dk1"/>
              </a:solidFill>
              <a:latin typeface="Work Sans Medium"/>
              <a:ea typeface="Work Sans Medium"/>
              <a:cs typeface="Work Sans Medium"/>
              <a:sym typeface="Work Sans Medium"/>
            </a:endParaRPr>
          </a:p>
        </p:txBody>
      </p:sp>
      <p:sp>
        <p:nvSpPr>
          <p:cNvPr id="750" name="Google Shape;750;g2d3b5114961_0_823"/>
          <p:cNvSpPr txBox="1"/>
          <p:nvPr/>
        </p:nvSpPr>
        <p:spPr>
          <a:xfrm>
            <a:off x="4288379" y="1049710"/>
            <a:ext cx="6534000" cy="861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2300">
                <a:solidFill>
                  <a:srgbClr val="45777B"/>
                </a:solidFill>
                <a:latin typeface="Calibri"/>
                <a:ea typeface="Calibri"/>
                <a:cs typeface="Calibri"/>
                <a:sym typeface="Calibri"/>
              </a:rPr>
              <a:t>1</a:t>
            </a:r>
            <a:r>
              <a:rPr b="1" lang="en-US" sz="2300">
                <a:solidFill>
                  <a:srgbClr val="45777B"/>
                </a:solidFill>
                <a:latin typeface="Calibri"/>
                <a:ea typeface="Calibri"/>
                <a:cs typeface="Calibri"/>
                <a:sym typeface="Calibri"/>
              </a:rPr>
              <a:t>0 000 young people, from 10 countries, aged 16–25</a:t>
            </a:r>
            <a:endParaRPr b="1" sz="2300">
              <a:solidFill>
                <a:srgbClr val="45777B"/>
              </a:solidFill>
              <a:latin typeface="Calibri"/>
              <a:ea typeface="Calibri"/>
              <a:cs typeface="Calibri"/>
              <a:sym typeface="Calibri"/>
            </a:endParaRPr>
          </a:p>
        </p:txBody>
      </p:sp>
      <p:sp>
        <p:nvSpPr>
          <p:cNvPr id="751" name="Google Shape;751;g2d3b5114961_0_823"/>
          <p:cNvSpPr txBox="1"/>
          <p:nvPr/>
        </p:nvSpPr>
        <p:spPr>
          <a:xfrm>
            <a:off x="514350" y="2033125"/>
            <a:ext cx="3112500" cy="20550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000">
                <a:solidFill>
                  <a:schemeClr val="dk1"/>
                </a:solidFill>
                <a:latin typeface="Work Sans"/>
                <a:ea typeface="Work Sans"/>
                <a:cs typeface="Work Sans"/>
                <a:sym typeface="Work Sans"/>
              </a:rPr>
              <a:t>Young people’s voices on climate anxiety, government betrayal, and moral injury: </a:t>
            </a:r>
            <a:br>
              <a:rPr b="1" lang="en-US" sz="2000">
                <a:solidFill>
                  <a:schemeClr val="dk1"/>
                </a:solidFill>
                <a:latin typeface="Work Sans"/>
                <a:ea typeface="Work Sans"/>
                <a:cs typeface="Work Sans"/>
                <a:sym typeface="Work Sans"/>
              </a:rPr>
            </a:br>
            <a:r>
              <a:rPr b="1" lang="en-US" sz="2000">
                <a:solidFill>
                  <a:schemeClr val="dk1"/>
                </a:solidFill>
                <a:latin typeface="Work Sans"/>
                <a:ea typeface="Work Sans"/>
                <a:cs typeface="Work Sans"/>
                <a:sym typeface="Work Sans"/>
              </a:rPr>
              <a:t>a global phenomenon</a:t>
            </a:r>
            <a:endParaRPr b="1" sz="2000">
              <a:solidFill>
                <a:schemeClr val="dk1"/>
              </a:solidFill>
              <a:latin typeface="Work Sans"/>
              <a:ea typeface="Work Sans"/>
              <a:cs typeface="Work Sans"/>
              <a:sym typeface="Work Sans"/>
            </a:endParaRPr>
          </a:p>
          <a:p>
            <a:pPr indent="0" lvl="0" marL="0" rtl="0" algn="l">
              <a:lnSpc>
                <a:spcPct val="90000"/>
              </a:lnSpc>
              <a:spcBef>
                <a:spcPts val="0"/>
              </a:spcBef>
              <a:spcAft>
                <a:spcPts val="0"/>
              </a:spcAft>
              <a:buNone/>
            </a:pPr>
            <a:r>
              <a:t/>
            </a:r>
            <a:endParaRPr b="1" sz="2000">
              <a:solidFill>
                <a:schemeClr val="dk1"/>
              </a:solidFill>
              <a:latin typeface="Work Sans"/>
              <a:ea typeface="Work Sans"/>
              <a:cs typeface="Work Sans"/>
              <a:sym typeface="Work Sans"/>
            </a:endParaRPr>
          </a:p>
          <a:p>
            <a:pPr indent="0" lvl="0" marL="0" rtl="0" algn="l">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Hickman et al., 2021</a:t>
            </a:r>
            <a:endParaRPr sz="1500">
              <a:solidFill>
                <a:schemeClr val="dk1"/>
              </a:solidFill>
              <a:latin typeface="Work Sans Medium"/>
              <a:ea typeface="Work Sans Medium"/>
              <a:cs typeface="Work Sans Medium"/>
              <a:sym typeface="Work Sans Medium"/>
            </a:endParaRPr>
          </a:p>
        </p:txBody>
      </p:sp>
      <p:pic>
        <p:nvPicPr>
          <p:cNvPr id="752" name="Google Shape;752;g2d3b5114961_0_823" title="Points scored"/>
          <p:cNvPicPr preferRelativeResize="0"/>
          <p:nvPr/>
        </p:nvPicPr>
        <p:blipFill rotWithShape="1">
          <a:blip r:embed="rId3">
            <a:alphaModFix/>
          </a:blip>
          <a:srcRect b="7854" l="0" r="0" t="7693"/>
          <a:stretch/>
        </p:blipFill>
        <p:spPr>
          <a:xfrm>
            <a:off x="4358725" y="1737025"/>
            <a:ext cx="4494651" cy="4014600"/>
          </a:xfrm>
          <a:prstGeom prst="rect">
            <a:avLst/>
          </a:prstGeom>
          <a:noFill/>
          <a:ln>
            <a:noFill/>
          </a:ln>
        </p:spPr>
      </p:pic>
      <p:sp>
        <p:nvSpPr>
          <p:cNvPr id="753" name="Google Shape;753;g2d3b5114961_0_823"/>
          <p:cNvSpPr txBox="1"/>
          <p:nvPr/>
        </p:nvSpPr>
        <p:spPr>
          <a:xfrm>
            <a:off x="6327900" y="1767950"/>
            <a:ext cx="5367900" cy="461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have feelings about the climate crisis that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negatively affect their daily life and functioning</a:t>
            </a:r>
            <a:endParaRPr b="1" sz="1500">
              <a:solidFill>
                <a:srgbClr val="342520"/>
              </a:solidFill>
              <a:latin typeface="Calibri"/>
              <a:ea typeface="Calibri"/>
              <a:cs typeface="Calibri"/>
              <a:sym typeface="Calibri"/>
            </a:endParaRPr>
          </a:p>
          <a:p>
            <a:pPr indent="0" lvl="0" marL="0" rtl="0" algn="l">
              <a:lnSpc>
                <a:spcPct val="115000"/>
              </a:lnSpc>
              <a:spcBef>
                <a:spcPts val="0"/>
              </a:spcBef>
              <a:spcAft>
                <a:spcPts val="0"/>
              </a:spcAft>
              <a:buNone/>
            </a:pPr>
            <a:r>
              <a:t/>
            </a:r>
            <a:endParaRPr b="1" sz="1800">
              <a:solidFill>
                <a:srgbClr val="342520"/>
              </a:solidFill>
              <a:latin typeface="Calibri"/>
              <a:ea typeface="Calibri"/>
              <a:cs typeface="Calibri"/>
              <a:sym typeface="Calibri"/>
            </a:endParaRPr>
          </a:p>
        </p:txBody>
      </p:sp>
      <p:sp>
        <p:nvSpPr>
          <p:cNvPr id="754" name="Google Shape;754;g2d3b5114961_0_823"/>
          <p:cNvSpPr txBox="1"/>
          <p:nvPr/>
        </p:nvSpPr>
        <p:spPr>
          <a:xfrm>
            <a:off x="5167925" y="1831938"/>
            <a:ext cx="11844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chemeClr val="lt1"/>
                </a:solidFill>
                <a:latin typeface="Work Sans"/>
                <a:ea typeface="Work Sans"/>
                <a:cs typeface="Work Sans"/>
                <a:sym typeface="Work Sans"/>
              </a:rPr>
              <a:t>45%</a:t>
            </a:r>
            <a:endParaRPr b="1" sz="2500">
              <a:solidFill>
                <a:schemeClr val="lt1"/>
              </a:solidFill>
              <a:latin typeface="Work Sans"/>
              <a:ea typeface="Work Sans"/>
              <a:cs typeface="Work Sans"/>
              <a:sym typeface="Work Sans"/>
            </a:endParaRPr>
          </a:p>
        </p:txBody>
      </p:sp>
      <p:sp>
        <p:nvSpPr>
          <p:cNvPr id="755" name="Google Shape;755;g2d3b5114961_0_823"/>
          <p:cNvSpPr txBox="1"/>
          <p:nvPr/>
        </p:nvSpPr>
        <p:spPr>
          <a:xfrm>
            <a:off x="6760306" y="2918754"/>
            <a:ext cx="11844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chemeClr val="lt1"/>
                </a:solidFill>
                <a:latin typeface="Work Sans"/>
                <a:ea typeface="Work Sans"/>
                <a:cs typeface="Work Sans"/>
                <a:sym typeface="Work Sans"/>
              </a:rPr>
              <a:t>7</a:t>
            </a:r>
            <a:r>
              <a:rPr b="1" lang="en-US" sz="2500">
                <a:solidFill>
                  <a:schemeClr val="lt1"/>
                </a:solidFill>
                <a:latin typeface="Work Sans"/>
                <a:ea typeface="Work Sans"/>
                <a:cs typeface="Work Sans"/>
                <a:sym typeface="Work Sans"/>
              </a:rPr>
              <a:t>5%</a:t>
            </a:r>
            <a:endParaRPr b="1" sz="2500">
              <a:solidFill>
                <a:schemeClr val="lt1"/>
              </a:solidFill>
              <a:latin typeface="Work Sans"/>
              <a:ea typeface="Work Sans"/>
              <a:cs typeface="Work Sans"/>
              <a:sym typeface="Work Sans"/>
            </a:endParaRPr>
          </a:p>
        </p:txBody>
      </p:sp>
      <p:sp>
        <p:nvSpPr>
          <p:cNvPr id="756" name="Google Shape;756;g2d3b5114961_0_823"/>
          <p:cNvSpPr txBox="1"/>
          <p:nvPr/>
        </p:nvSpPr>
        <p:spPr>
          <a:xfrm>
            <a:off x="5981702" y="4014844"/>
            <a:ext cx="11844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chemeClr val="lt1"/>
                </a:solidFill>
                <a:latin typeface="Work Sans"/>
                <a:ea typeface="Work Sans"/>
                <a:cs typeface="Work Sans"/>
                <a:sym typeface="Work Sans"/>
              </a:rPr>
              <a:t>58</a:t>
            </a:r>
            <a:r>
              <a:rPr b="1" lang="en-US" sz="2500">
                <a:solidFill>
                  <a:schemeClr val="lt1"/>
                </a:solidFill>
                <a:latin typeface="Work Sans"/>
                <a:ea typeface="Work Sans"/>
                <a:cs typeface="Work Sans"/>
                <a:sym typeface="Work Sans"/>
              </a:rPr>
              <a:t>%</a:t>
            </a:r>
            <a:endParaRPr b="1" sz="2500">
              <a:solidFill>
                <a:schemeClr val="lt1"/>
              </a:solidFill>
              <a:latin typeface="Work Sans"/>
              <a:ea typeface="Work Sans"/>
              <a:cs typeface="Work Sans"/>
              <a:sym typeface="Work Sans"/>
            </a:endParaRPr>
          </a:p>
        </p:txBody>
      </p:sp>
      <p:sp>
        <p:nvSpPr>
          <p:cNvPr id="757" name="Google Shape;757;g2d3b5114961_0_823"/>
          <p:cNvSpPr txBox="1"/>
          <p:nvPr/>
        </p:nvSpPr>
        <p:spPr>
          <a:xfrm>
            <a:off x="5515221" y="5098733"/>
            <a:ext cx="11844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chemeClr val="lt1"/>
                </a:solidFill>
                <a:latin typeface="Work Sans"/>
                <a:ea typeface="Work Sans"/>
                <a:cs typeface="Work Sans"/>
                <a:sym typeface="Work Sans"/>
              </a:rPr>
              <a:t>4</a:t>
            </a:r>
            <a:r>
              <a:rPr b="1" lang="en-US" sz="2500">
                <a:solidFill>
                  <a:schemeClr val="lt1"/>
                </a:solidFill>
                <a:latin typeface="Work Sans"/>
                <a:ea typeface="Work Sans"/>
                <a:cs typeface="Work Sans"/>
                <a:sym typeface="Work Sans"/>
              </a:rPr>
              <a:t>8%</a:t>
            </a:r>
            <a:endParaRPr b="1" sz="2500">
              <a:solidFill>
                <a:schemeClr val="lt1"/>
              </a:solidFill>
              <a:latin typeface="Work Sans"/>
              <a:ea typeface="Work Sans"/>
              <a:cs typeface="Work Sans"/>
              <a:sym typeface="Work Sans"/>
            </a:endParaRPr>
          </a:p>
        </p:txBody>
      </p:sp>
      <p:sp>
        <p:nvSpPr>
          <p:cNvPr id="758" name="Google Shape;758;g2d3b5114961_0_823"/>
          <p:cNvSpPr txBox="1"/>
          <p:nvPr/>
        </p:nvSpPr>
        <p:spPr>
          <a:xfrm>
            <a:off x="7846163" y="3007162"/>
            <a:ext cx="3684900" cy="461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are afraid of the future</a:t>
            </a:r>
            <a:endParaRPr b="1" sz="1500">
              <a:solidFill>
                <a:srgbClr val="342520"/>
              </a:solidFill>
              <a:latin typeface="Calibri"/>
              <a:ea typeface="Calibri"/>
              <a:cs typeface="Calibri"/>
              <a:sym typeface="Calibri"/>
            </a:endParaRPr>
          </a:p>
          <a:p>
            <a:pPr indent="0" lvl="0" marL="0" rtl="0" algn="l">
              <a:lnSpc>
                <a:spcPct val="115000"/>
              </a:lnSpc>
              <a:spcBef>
                <a:spcPts val="0"/>
              </a:spcBef>
              <a:spcAft>
                <a:spcPts val="0"/>
              </a:spcAft>
              <a:buNone/>
            </a:pPr>
            <a:r>
              <a:t/>
            </a:r>
            <a:endParaRPr b="1" sz="1500">
              <a:solidFill>
                <a:srgbClr val="342520"/>
              </a:solidFill>
              <a:latin typeface="Calibri"/>
              <a:ea typeface="Calibri"/>
              <a:cs typeface="Calibri"/>
              <a:sym typeface="Calibri"/>
            </a:endParaRPr>
          </a:p>
        </p:txBody>
      </p:sp>
      <p:sp>
        <p:nvSpPr>
          <p:cNvPr id="759" name="Google Shape;759;g2d3b5114961_0_823"/>
          <p:cNvSpPr txBox="1"/>
          <p:nvPr/>
        </p:nvSpPr>
        <p:spPr>
          <a:xfrm>
            <a:off x="7055327" y="3951463"/>
            <a:ext cx="4399500" cy="461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think their governments have failed them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and future generations</a:t>
            </a:r>
            <a:endParaRPr b="1" sz="1500">
              <a:solidFill>
                <a:srgbClr val="342520"/>
              </a:solidFill>
              <a:latin typeface="Calibri"/>
              <a:ea typeface="Calibri"/>
              <a:cs typeface="Calibri"/>
              <a:sym typeface="Calibri"/>
            </a:endParaRPr>
          </a:p>
          <a:p>
            <a:pPr indent="0" lvl="0" marL="0" rtl="0" algn="l">
              <a:lnSpc>
                <a:spcPct val="115000"/>
              </a:lnSpc>
              <a:spcBef>
                <a:spcPts val="0"/>
              </a:spcBef>
              <a:spcAft>
                <a:spcPts val="0"/>
              </a:spcAft>
              <a:buNone/>
            </a:pPr>
            <a:r>
              <a:t/>
            </a:r>
            <a:endParaRPr b="1" sz="1500">
              <a:solidFill>
                <a:srgbClr val="342520"/>
              </a:solidFill>
              <a:latin typeface="Calibri"/>
              <a:ea typeface="Calibri"/>
              <a:cs typeface="Calibri"/>
              <a:sym typeface="Calibri"/>
            </a:endParaRPr>
          </a:p>
        </p:txBody>
      </p:sp>
      <p:sp>
        <p:nvSpPr>
          <p:cNvPr id="760" name="Google Shape;760;g2d3b5114961_0_823"/>
          <p:cNvSpPr txBox="1"/>
          <p:nvPr/>
        </p:nvSpPr>
        <p:spPr>
          <a:xfrm>
            <a:off x="6615725" y="5034717"/>
            <a:ext cx="4863600" cy="736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felt ignored and dismissed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when talking</a:t>
            </a:r>
            <a:r>
              <a:rPr b="1" lang="en-US" sz="1500">
                <a:solidFill>
                  <a:srgbClr val="342520"/>
                </a:solidFill>
                <a:latin typeface="Calibri"/>
                <a:ea typeface="Calibri"/>
                <a:cs typeface="Calibri"/>
                <a:sym typeface="Calibri"/>
              </a:rPr>
              <a:t> about it with others </a:t>
            </a:r>
            <a:br>
              <a:rPr b="1" lang="en-US" sz="1500">
                <a:solidFill>
                  <a:srgbClr val="342520"/>
                </a:solidFill>
                <a:latin typeface="Calibri"/>
                <a:ea typeface="Calibri"/>
                <a:cs typeface="Calibri"/>
                <a:sym typeface="Calibri"/>
              </a:rPr>
            </a:br>
            <a:endParaRPr b="1" sz="1500">
              <a:solidFill>
                <a:srgbClr val="342520"/>
              </a:solidFill>
              <a:latin typeface="Calibri"/>
              <a:ea typeface="Calibri"/>
              <a:cs typeface="Calibri"/>
              <a:sym typeface="Calibri"/>
            </a:endParaRPr>
          </a:p>
          <a:p>
            <a:pPr indent="0" lvl="0" marL="0" rtl="0" algn="l">
              <a:lnSpc>
                <a:spcPct val="115000"/>
              </a:lnSpc>
              <a:spcBef>
                <a:spcPts val="0"/>
              </a:spcBef>
              <a:spcAft>
                <a:spcPts val="0"/>
              </a:spcAft>
              <a:buNone/>
            </a:pPr>
            <a:r>
              <a:t/>
            </a:r>
            <a:endParaRPr b="1" sz="1500">
              <a:solidFill>
                <a:srgbClr val="34252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5F3F1"/>
        </a:solidFill>
      </p:bgPr>
    </p:bg>
    <p:spTree>
      <p:nvGrpSpPr>
        <p:cNvPr id="764" name="Shape 764"/>
        <p:cNvGrpSpPr/>
        <p:nvPr/>
      </p:nvGrpSpPr>
      <p:grpSpPr>
        <a:xfrm>
          <a:off x="0" y="0"/>
          <a:ext cx="0" cy="0"/>
          <a:chOff x="0" y="0"/>
          <a:chExt cx="0" cy="0"/>
        </a:xfrm>
      </p:grpSpPr>
      <p:grpSp>
        <p:nvGrpSpPr>
          <p:cNvPr id="765" name="Google Shape;765;g2d3b5114961_0_843"/>
          <p:cNvGrpSpPr/>
          <p:nvPr/>
        </p:nvGrpSpPr>
        <p:grpSpPr>
          <a:xfrm>
            <a:off x="-21" y="1107813"/>
            <a:ext cx="2490503" cy="736331"/>
            <a:chOff x="-468406" y="3216044"/>
            <a:chExt cx="4338856" cy="1282806"/>
          </a:xfrm>
        </p:grpSpPr>
        <p:sp>
          <p:nvSpPr>
            <p:cNvPr id="766" name="Google Shape;766;g2d3b5114961_0_843"/>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7" name="Google Shape;767;g2d3b5114961_0_843"/>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768" name="Google Shape;768;g2d3b5114961_0_843"/>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2000">
                <a:solidFill>
                  <a:schemeClr val="dk1"/>
                </a:solidFill>
                <a:latin typeface="Work Sans Medium"/>
                <a:ea typeface="Work Sans Medium"/>
                <a:cs typeface="Work Sans Medium"/>
                <a:sym typeface="Work Sans Medium"/>
              </a:rPr>
              <a:t>Research</a:t>
            </a:r>
            <a:endParaRPr sz="2000">
              <a:solidFill>
                <a:schemeClr val="dk1"/>
              </a:solidFill>
              <a:latin typeface="Work Sans Medium"/>
              <a:ea typeface="Work Sans Medium"/>
              <a:cs typeface="Work Sans Medium"/>
              <a:sym typeface="Work Sans Medium"/>
            </a:endParaRPr>
          </a:p>
        </p:txBody>
      </p:sp>
      <p:sp>
        <p:nvSpPr>
          <p:cNvPr id="769" name="Google Shape;769;g2d3b5114961_0_843"/>
          <p:cNvSpPr txBox="1"/>
          <p:nvPr/>
        </p:nvSpPr>
        <p:spPr>
          <a:xfrm>
            <a:off x="514350" y="2033125"/>
            <a:ext cx="3112500" cy="23319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000">
                <a:solidFill>
                  <a:schemeClr val="dk1"/>
                </a:solidFill>
                <a:latin typeface="Work Sans"/>
                <a:ea typeface="Work Sans"/>
                <a:cs typeface="Work Sans"/>
                <a:sym typeface="Work Sans"/>
              </a:rPr>
              <a:t>Determinants of eco-anxiety: cross-national study of 52 219 participants from 25 European countries</a:t>
            </a:r>
            <a:endParaRPr b="1" sz="2000">
              <a:solidFill>
                <a:schemeClr val="dk1"/>
              </a:solidFill>
              <a:latin typeface="Work Sans"/>
              <a:ea typeface="Work Sans"/>
              <a:cs typeface="Work Sans"/>
              <a:sym typeface="Work Sans"/>
            </a:endParaRPr>
          </a:p>
          <a:p>
            <a:pPr indent="0" lvl="0" marL="0" rtl="0" algn="l">
              <a:lnSpc>
                <a:spcPct val="90000"/>
              </a:lnSpc>
              <a:spcBef>
                <a:spcPts val="0"/>
              </a:spcBef>
              <a:spcAft>
                <a:spcPts val="0"/>
              </a:spcAft>
              <a:buNone/>
            </a:pPr>
            <a:r>
              <a:t/>
            </a:r>
            <a:endParaRPr b="1" sz="2000">
              <a:solidFill>
                <a:schemeClr val="dk1"/>
              </a:solidFill>
              <a:latin typeface="Work Sans"/>
              <a:ea typeface="Work Sans"/>
              <a:cs typeface="Work Sans"/>
              <a:sym typeface="Work Sans"/>
            </a:endParaRPr>
          </a:p>
          <a:p>
            <a:pPr indent="0" lvl="0" marL="0" rtl="0" algn="l">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Niedzwiedz &amp; Katikireddi, 202</a:t>
            </a:r>
            <a:r>
              <a:rPr lang="en-US" sz="1500">
                <a:solidFill>
                  <a:schemeClr val="dk1"/>
                </a:solidFill>
                <a:latin typeface="Work Sans Medium"/>
                <a:ea typeface="Work Sans Medium"/>
                <a:cs typeface="Work Sans Medium"/>
                <a:sym typeface="Work Sans Medium"/>
              </a:rPr>
              <a:t>3</a:t>
            </a:r>
            <a:endParaRPr sz="1500">
              <a:solidFill>
                <a:schemeClr val="dk1"/>
              </a:solidFill>
              <a:latin typeface="Work Sans Medium"/>
              <a:ea typeface="Work Sans Medium"/>
              <a:cs typeface="Work Sans Medium"/>
              <a:sym typeface="Work Sans Medium"/>
            </a:endParaRPr>
          </a:p>
        </p:txBody>
      </p:sp>
      <p:pic>
        <p:nvPicPr>
          <p:cNvPr id="770" name="Google Shape;770;g2d3b5114961_0_843" title="Points scored"/>
          <p:cNvPicPr preferRelativeResize="0"/>
          <p:nvPr/>
        </p:nvPicPr>
        <p:blipFill rotWithShape="1">
          <a:blip r:embed="rId3">
            <a:alphaModFix/>
          </a:blip>
          <a:srcRect b="0" l="16874" r="16874" t="0"/>
          <a:stretch/>
        </p:blipFill>
        <p:spPr>
          <a:xfrm>
            <a:off x="4544900" y="555824"/>
            <a:ext cx="2945274" cy="2748963"/>
          </a:xfrm>
          <a:prstGeom prst="rect">
            <a:avLst/>
          </a:prstGeom>
          <a:noFill/>
          <a:ln>
            <a:noFill/>
          </a:ln>
        </p:spPr>
      </p:pic>
      <p:sp>
        <p:nvSpPr>
          <p:cNvPr id="771" name="Google Shape;771;g2d3b5114961_0_843"/>
          <p:cNvSpPr txBox="1"/>
          <p:nvPr/>
        </p:nvSpPr>
        <p:spPr>
          <a:xfrm>
            <a:off x="6120164" y="1498895"/>
            <a:ext cx="11844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chemeClr val="lt1"/>
                </a:solidFill>
                <a:latin typeface="Work Sans"/>
                <a:ea typeface="Work Sans"/>
                <a:cs typeface="Work Sans"/>
                <a:sym typeface="Work Sans"/>
              </a:rPr>
              <a:t>42,8%</a:t>
            </a:r>
            <a:endParaRPr b="1" sz="2500">
              <a:solidFill>
                <a:schemeClr val="lt1"/>
              </a:solidFill>
              <a:latin typeface="Work Sans"/>
              <a:ea typeface="Work Sans"/>
              <a:cs typeface="Work Sans"/>
              <a:sym typeface="Work Sans"/>
            </a:endParaRPr>
          </a:p>
        </p:txBody>
      </p:sp>
      <p:sp>
        <p:nvSpPr>
          <p:cNvPr id="772" name="Google Shape;772;g2d3b5114961_0_843"/>
          <p:cNvSpPr txBox="1"/>
          <p:nvPr/>
        </p:nvSpPr>
        <p:spPr>
          <a:xfrm>
            <a:off x="7551500" y="1389013"/>
            <a:ext cx="5367900" cy="73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300">
                <a:solidFill>
                  <a:srgbClr val="45777B"/>
                </a:solidFill>
                <a:latin typeface="Calibri"/>
                <a:ea typeface="Calibri"/>
                <a:cs typeface="Calibri"/>
                <a:sym typeface="Calibri"/>
              </a:rPr>
              <a:t>felt very or extremely worried </a:t>
            </a:r>
            <a:br>
              <a:rPr b="1" lang="en-US" sz="2300">
                <a:solidFill>
                  <a:srgbClr val="45777B"/>
                </a:solidFill>
                <a:latin typeface="Calibri"/>
                <a:ea typeface="Calibri"/>
                <a:cs typeface="Calibri"/>
                <a:sym typeface="Calibri"/>
              </a:rPr>
            </a:br>
            <a:r>
              <a:rPr b="1" lang="en-US" sz="2300">
                <a:solidFill>
                  <a:srgbClr val="45777B"/>
                </a:solidFill>
                <a:latin typeface="Calibri"/>
                <a:ea typeface="Calibri"/>
                <a:cs typeface="Calibri"/>
                <a:sym typeface="Calibri"/>
              </a:rPr>
              <a:t>about climate change</a:t>
            </a:r>
            <a:endParaRPr b="1" sz="1800">
              <a:solidFill>
                <a:srgbClr val="45777B"/>
              </a:solidFill>
              <a:latin typeface="Calibri"/>
              <a:ea typeface="Calibri"/>
              <a:cs typeface="Calibri"/>
              <a:sym typeface="Calibri"/>
            </a:endParaRPr>
          </a:p>
        </p:txBody>
      </p:sp>
      <p:sp>
        <p:nvSpPr>
          <p:cNvPr id="773" name="Google Shape;773;g2d3b5114961_0_843"/>
          <p:cNvSpPr txBox="1"/>
          <p:nvPr/>
        </p:nvSpPr>
        <p:spPr>
          <a:xfrm>
            <a:off x="4750750" y="3564073"/>
            <a:ext cx="6332100" cy="27489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Lowest eco-anxiety: Slovakia (22.6%), Estonia (24.7%) </a:t>
            </a:r>
            <a:endParaRPr sz="1600">
              <a:solidFill>
                <a:schemeClr val="dk1"/>
              </a:solidFill>
              <a:latin typeface="Calibri"/>
              <a:ea typeface="Calibri"/>
              <a:cs typeface="Calibri"/>
              <a:sym typeface="Calibri"/>
            </a:endParaRPr>
          </a:p>
          <a:p>
            <a:pPr indent="-330200" lvl="0" marL="457200" rtl="0" algn="l">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Highest eco-anxiety: Germany (55.3%), Spain (55.2%)</a:t>
            </a:r>
            <a:endParaRPr sz="1600">
              <a:solidFill>
                <a:schemeClr val="dk1"/>
              </a:solidFill>
              <a:latin typeface="Calibri"/>
              <a:ea typeface="Calibri"/>
              <a:cs typeface="Calibri"/>
              <a:sym typeface="Calibri"/>
            </a:endParaRPr>
          </a:p>
          <a:p>
            <a:pPr indent="-330200" lvl="0" marL="457200" rtl="0" algn="l">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Women more worried than men</a:t>
            </a:r>
            <a:endParaRPr sz="1600">
              <a:solidFill>
                <a:schemeClr val="dk1"/>
              </a:solidFill>
              <a:latin typeface="Calibri"/>
              <a:ea typeface="Calibri"/>
              <a:cs typeface="Calibri"/>
              <a:sym typeface="Calibri"/>
            </a:endParaRPr>
          </a:p>
          <a:p>
            <a:pPr indent="-330200" lvl="0" marL="457200" rtl="0" algn="l">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Educated people were more worried than less educated </a:t>
            </a:r>
            <a:endParaRPr sz="1600">
              <a:solidFill>
                <a:schemeClr val="dk1"/>
              </a:solidFill>
              <a:latin typeface="Calibri"/>
              <a:ea typeface="Calibri"/>
              <a:cs typeface="Calibri"/>
              <a:sym typeface="Calibri"/>
            </a:endParaRPr>
          </a:p>
          <a:p>
            <a:pPr indent="-330200" lvl="0" marL="457200" rtl="0" algn="l">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Those aged </a:t>
            </a:r>
            <a:r>
              <a:rPr lang="en-US" sz="1600">
                <a:solidFill>
                  <a:schemeClr val="dk1"/>
                </a:solidFill>
                <a:latin typeface="Calibri"/>
                <a:ea typeface="Calibri"/>
                <a:cs typeface="Calibri"/>
                <a:sym typeface="Calibri"/>
              </a:rPr>
              <a:t>60–69 years mo</a:t>
            </a:r>
            <a:r>
              <a:rPr lang="en-US" sz="1600">
                <a:solidFill>
                  <a:schemeClr val="dk1"/>
                </a:solidFill>
                <a:latin typeface="Calibri"/>
                <a:ea typeface="Calibri"/>
                <a:cs typeface="Calibri"/>
                <a:sym typeface="Calibri"/>
              </a:rPr>
              <a:t>st</a:t>
            </a:r>
            <a:r>
              <a:rPr lang="en-US" sz="1600">
                <a:solidFill>
                  <a:schemeClr val="dk1"/>
                </a:solidFill>
                <a:latin typeface="Calibri"/>
                <a:ea typeface="Calibri"/>
                <a:cs typeface="Calibri"/>
                <a:sym typeface="Calibri"/>
              </a:rPr>
              <a:t> likely to be worried, </a:t>
            </a:r>
            <a:br>
              <a:rPr lang="en-US" sz="1600">
                <a:solidFill>
                  <a:schemeClr val="dk1"/>
                </a:solidFill>
                <a:latin typeface="Calibri"/>
                <a:ea typeface="Calibri"/>
                <a:cs typeface="Calibri"/>
                <a:sym typeface="Calibri"/>
              </a:rPr>
            </a:br>
            <a:r>
              <a:rPr lang="en-US" sz="1600">
                <a:solidFill>
                  <a:schemeClr val="dk1"/>
                </a:solidFill>
                <a:latin typeface="Calibri"/>
                <a:ea typeface="Calibri"/>
                <a:cs typeface="Calibri"/>
                <a:sym typeface="Calibri"/>
              </a:rPr>
              <a:t>compared to those aged 15–19 years</a:t>
            </a:r>
            <a:endParaRPr sz="1600">
              <a:solidFill>
                <a:schemeClr val="dk1"/>
              </a:solidFill>
              <a:latin typeface="Calibri"/>
              <a:ea typeface="Calibri"/>
              <a:cs typeface="Calibri"/>
              <a:sym typeface="Calibri"/>
            </a:endParaRPr>
          </a:p>
          <a:p>
            <a:pPr indent="0" lvl="0" marL="0" rtl="0" algn="l">
              <a:spcBef>
                <a:spcPts val="1000"/>
              </a:spcBef>
              <a:spcAft>
                <a:spcPts val="1000"/>
              </a:spcAft>
              <a:buNone/>
            </a:pPr>
            <a:r>
              <a:t/>
            </a:r>
            <a:endParaRPr sz="16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pic>
        <p:nvPicPr>
          <p:cNvPr id="778" name="Google Shape;778;g2d3b5114961_0_887"/>
          <p:cNvPicPr preferRelativeResize="0"/>
          <p:nvPr/>
        </p:nvPicPr>
        <p:blipFill rotWithShape="1">
          <a:blip r:embed="rId3">
            <a:alphaModFix/>
          </a:blip>
          <a:srcRect b="0" l="0" r="0" t="0"/>
          <a:stretch/>
        </p:blipFill>
        <p:spPr>
          <a:xfrm>
            <a:off x="3738450" y="829550"/>
            <a:ext cx="4855299" cy="4855249"/>
          </a:xfrm>
          <a:prstGeom prst="rect">
            <a:avLst/>
          </a:prstGeom>
          <a:noFill/>
          <a:ln>
            <a:noFill/>
          </a:ln>
        </p:spPr>
      </p:pic>
      <p:grpSp>
        <p:nvGrpSpPr>
          <p:cNvPr id="779" name="Google Shape;779;g2d3b5114961_0_887"/>
          <p:cNvGrpSpPr/>
          <p:nvPr/>
        </p:nvGrpSpPr>
        <p:grpSpPr>
          <a:xfrm>
            <a:off x="7601817" y="2794964"/>
            <a:ext cx="3680344" cy="1268063"/>
            <a:chOff x="7062305" y="1215274"/>
            <a:chExt cx="3680344" cy="1268063"/>
          </a:xfrm>
        </p:grpSpPr>
        <p:sp>
          <p:nvSpPr>
            <p:cNvPr id="780" name="Google Shape;780;g2d3b5114961_0_887"/>
            <p:cNvSpPr/>
            <p:nvPr/>
          </p:nvSpPr>
          <p:spPr>
            <a:xfrm>
              <a:off x="9475449" y="121527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1" name="Google Shape;781;g2d3b5114961_0_887"/>
            <p:cNvSpPr/>
            <p:nvPr/>
          </p:nvSpPr>
          <p:spPr>
            <a:xfrm flipH="1">
              <a:off x="7062305" y="121527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2" name="Google Shape;782;g2d3b5114961_0_887"/>
            <p:cNvSpPr/>
            <p:nvPr/>
          </p:nvSpPr>
          <p:spPr>
            <a:xfrm>
              <a:off x="7652896" y="1216137"/>
              <a:ext cx="2445600" cy="1267200"/>
            </a:xfrm>
            <a:prstGeom prst="rect">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Aloneness</a:t>
              </a:r>
              <a:endParaRPr sz="3000">
                <a:solidFill>
                  <a:schemeClr val="lt1"/>
                </a:solidFill>
                <a:latin typeface="Work Sans Medium"/>
                <a:ea typeface="Work Sans Medium"/>
                <a:cs typeface="Work Sans Medium"/>
                <a:sym typeface="Work Sans Medium"/>
              </a:endParaRPr>
            </a:p>
          </p:txBody>
        </p:sp>
      </p:grpSp>
      <p:grpSp>
        <p:nvGrpSpPr>
          <p:cNvPr id="783" name="Google Shape;783;g2d3b5114961_0_887"/>
          <p:cNvGrpSpPr/>
          <p:nvPr/>
        </p:nvGrpSpPr>
        <p:grpSpPr>
          <a:xfrm>
            <a:off x="909855" y="2794964"/>
            <a:ext cx="3680344" cy="1268063"/>
            <a:chOff x="1449355" y="1215274"/>
            <a:chExt cx="3680344" cy="1268063"/>
          </a:xfrm>
        </p:grpSpPr>
        <p:sp>
          <p:nvSpPr>
            <p:cNvPr id="784" name="Google Shape;784;g2d3b5114961_0_887"/>
            <p:cNvSpPr/>
            <p:nvPr/>
          </p:nvSpPr>
          <p:spPr>
            <a:xfrm>
              <a:off x="3862499" y="121527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5" name="Google Shape;785;g2d3b5114961_0_887"/>
            <p:cNvSpPr/>
            <p:nvPr/>
          </p:nvSpPr>
          <p:spPr>
            <a:xfrm flipH="1">
              <a:off x="1449355" y="121527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6" name="Google Shape;786;g2d3b5114961_0_887"/>
            <p:cNvSpPr/>
            <p:nvPr/>
          </p:nvSpPr>
          <p:spPr>
            <a:xfrm>
              <a:off x="2039946" y="1216137"/>
              <a:ext cx="24456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Inaction</a:t>
              </a:r>
              <a:endParaRPr sz="3000">
                <a:solidFill>
                  <a:schemeClr val="lt1"/>
                </a:solidFill>
                <a:latin typeface="Work Sans Medium"/>
                <a:ea typeface="Work Sans Medium"/>
                <a:cs typeface="Work Sans Medium"/>
                <a:sym typeface="Work Sans Medium"/>
              </a:endParaRPr>
            </a:p>
          </p:txBody>
        </p:sp>
      </p:grpSp>
      <p:sp>
        <p:nvSpPr>
          <p:cNvPr id="787" name="Google Shape;787;g2d3b5114961_0_887"/>
          <p:cNvSpPr txBox="1"/>
          <p:nvPr/>
        </p:nvSpPr>
        <p:spPr>
          <a:xfrm>
            <a:off x="869950" y="4180300"/>
            <a:ext cx="3162600" cy="15045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1000"/>
              </a:spcAft>
              <a:buNone/>
            </a:pPr>
            <a:r>
              <a:rPr b="1" lang="en-US" sz="1900">
                <a:solidFill>
                  <a:srgbClr val="32797C"/>
                </a:solidFill>
                <a:latin typeface="Calibri"/>
                <a:ea typeface="Calibri"/>
                <a:cs typeface="Calibri"/>
                <a:sym typeface="Calibri"/>
              </a:rPr>
              <a:t>… of those in power: </a:t>
            </a:r>
            <a:br>
              <a:rPr b="1" lang="en-US" sz="1900">
                <a:solidFill>
                  <a:srgbClr val="32797C"/>
                </a:solidFill>
                <a:latin typeface="Calibri"/>
                <a:ea typeface="Calibri"/>
                <a:cs typeface="Calibri"/>
                <a:sym typeface="Calibri"/>
              </a:rPr>
            </a:br>
            <a:r>
              <a:rPr b="1" lang="en-US" sz="1900">
                <a:solidFill>
                  <a:srgbClr val="32797C"/>
                </a:solidFill>
                <a:latin typeface="Calibri"/>
                <a:ea typeface="Calibri"/>
                <a:cs typeface="Calibri"/>
                <a:sym typeface="Calibri"/>
              </a:rPr>
              <a:t>we need to tackle the problem together as a social and systemic challenge</a:t>
            </a:r>
            <a:endParaRPr b="1" sz="1900">
              <a:solidFill>
                <a:srgbClr val="32797C"/>
              </a:solidFill>
              <a:latin typeface="Calibri"/>
              <a:ea typeface="Calibri"/>
              <a:cs typeface="Calibri"/>
              <a:sym typeface="Calibri"/>
            </a:endParaRPr>
          </a:p>
        </p:txBody>
      </p:sp>
      <p:sp>
        <p:nvSpPr>
          <p:cNvPr id="788" name="Google Shape;788;g2d3b5114961_0_887"/>
          <p:cNvSpPr txBox="1"/>
          <p:nvPr/>
        </p:nvSpPr>
        <p:spPr>
          <a:xfrm>
            <a:off x="8059600" y="4180300"/>
            <a:ext cx="2991600" cy="110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900">
                <a:solidFill>
                  <a:srgbClr val="5A8444"/>
                </a:solidFill>
                <a:latin typeface="Calibri"/>
                <a:ea typeface="Calibri"/>
                <a:cs typeface="Calibri"/>
                <a:sym typeface="Calibri"/>
              </a:rPr>
              <a:t>… amplifies c</a:t>
            </a:r>
            <a:r>
              <a:rPr b="1" lang="en-US" sz="1900">
                <a:solidFill>
                  <a:srgbClr val="5A8444"/>
                </a:solidFill>
                <a:latin typeface="Calibri"/>
                <a:ea typeface="Calibri"/>
                <a:cs typeface="Calibri"/>
                <a:sym typeface="Calibri"/>
              </a:rPr>
              <a:t>limate anxiety: feeling alarmed, alienated, as if going insane</a:t>
            </a:r>
            <a:endParaRPr b="1" sz="1900">
              <a:solidFill>
                <a:srgbClr val="5A844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
                                        <p:tgtEl>
                                          <p:spTgt spid="7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
                                        <p:tgtEl>
                                          <p:spTgt spid="7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2d3b5114961_0_31"/>
          <p:cNvSpPr/>
          <p:nvPr/>
        </p:nvSpPr>
        <p:spPr>
          <a:xfrm>
            <a:off x="2468363" y="1012750"/>
            <a:ext cx="3178200" cy="3178200"/>
          </a:xfrm>
          <a:prstGeom prst="ellipse">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Name?</a:t>
            </a:r>
            <a:endParaRPr sz="3000">
              <a:solidFill>
                <a:schemeClr val="lt1"/>
              </a:solidFill>
              <a:latin typeface="Work Sans Medium"/>
              <a:ea typeface="Work Sans Medium"/>
              <a:cs typeface="Work Sans Medium"/>
              <a:sym typeface="Work Sans Medium"/>
            </a:endParaRPr>
          </a:p>
        </p:txBody>
      </p:sp>
      <p:sp>
        <p:nvSpPr>
          <p:cNvPr id="146" name="Google Shape;146;g2d3b5114961_0_31"/>
          <p:cNvSpPr/>
          <p:nvPr/>
        </p:nvSpPr>
        <p:spPr>
          <a:xfrm>
            <a:off x="4435256" y="2667042"/>
            <a:ext cx="3178200" cy="3178200"/>
          </a:xfrm>
          <a:prstGeom prst="ellipse">
            <a:avLst/>
          </a:prstGeom>
          <a:solidFill>
            <a:srgbClr val="21B7A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700">
                <a:solidFill>
                  <a:srgbClr val="314546"/>
                </a:solidFill>
                <a:latin typeface="Work Sans Medium"/>
                <a:ea typeface="Work Sans Medium"/>
                <a:cs typeface="Work Sans Medium"/>
                <a:sym typeface="Work Sans Medium"/>
              </a:rPr>
              <a:t>Profession?</a:t>
            </a:r>
            <a:endParaRPr sz="2700">
              <a:solidFill>
                <a:srgbClr val="314546"/>
              </a:solidFill>
              <a:latin typeface="Work Sans Medium"/>
              <a:ea typeface="Work Sans Medium"/>
              <a:cs typeface="Work Sans Medium"/>
              <a:sym typeface="Work Sans Medium"/>
            </a:endParaRPr>
          </a:p>
        </p:txBody>
      </p:sp>
      <p:sp>
        <p:nvSpPr>
          <p:cNvPr id="147" name="Google Shape;147;g2d3b5114961_0_31"/>
          <p:cNvSpPr/>
          <p:nvPr/>
        </p:nvSpPr>
        <p:spPr>
          <a:xfrm>
            <a:off x="6545450" y="1012750"/>
            <a:ext cx="3178200" cy="3178200"/>
          </a:xfrm>
          <a:prstGeom prst="ellipse">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300">
                <a:solidFill>
                  <a:srgbClr val="2D6D70"/>
                </a:solidFill>
                <a:latin typeface="Work Sans Medium"/>
                <a:ea typeface="Work Sans Medium"/>
                <a:cs typeface="Work Sans Medium"/>
                <a:sym typeface="Work Sans Medium"/>
              </a:rPr>
              <a:t>What do you appreciate most about nature?</a:t>
            </a:r>
            <a:endParaRPr sz="2300">
              <a:solidFill>
                <a:srgbClr val="2D6D70"/>
              </a:solidFill>
              <a:latin typeface="Work Sans Medium"/>
              <a:ea typeface="Work Sans Medium"/>
              <a:cs typeface="Work Sans Medium"/>
              <a:sym typeface="Work Sans Medium"/>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grpSp>
        <p:nvGrpSpPr>
          <p:cNvPr id="793" name="Google Shape;793;g2d3b5114961_0_902"/>
          <p:cNvGrpSpPr/>
          <p:nvPr/>
        </p:nvGrpSpPr>
        <p:grpSpPr>
          <a:xfrm>
            <a:off x="0" y="1440800"/>
            <a:ext cx="4491256" cy="1282806"/>
            <a:chOff x="-620806" y="3216044"/>
            <a:chExt cx="4491256" cy="1282806"/>
          </a:xfrm>
        </p:grpSpPr>
        <p:sp>
          <p:nvSpPr>
            <p:cNvPr id="794" name="Google Shape;794;g2d3b5114961_0_902"/>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5" name="Google Shape;795;g2d3b5114961_0_902"/>
            <p:cNvSpPr/>
            <p:nvPr/>
          </p:nvSpPr>
          <p:spPr>
            <a:xfrm>
              <a:off x="-620806" y="3216044"/>
              <a:ext cx="32304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796" name="Google Shape;796;g2d3b5114961_0_902"/>
          <p:cNvSpPr txBox="1"/>
          <p:nvPr/>
        </p:nvSpPr>
        <p:spPr>
          <a:xfrm>
            <a:off x="514350" y="1782056"/>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Invisible injustice</a:t>
            </a:r>
            <a:endParaRPr sz="3000">
              <a:solidFill>
                <a:schemeClr val="dk1"/>
              </a:solidFill>
              <a:latin typeface="Work Sans Medium"/>
              <a:ea typeface="Work Sans Medium"/>
              <a:cs typeface="Work Sans Medium"/>
              <a:sym typeface="Work Sans Medium"/>
            </a:endParaRPr>
          </a:p>
        </p:txBody>
      </p:sp>
      <p:grpSp>
        <p:nvGrpSpPr>
          <p:cNvPr id="797" name="Google Shape;797;g2d3b5114961_0_902"/>
          <p:cNvGrpSpPr/>
          <p:nvPr/>
        </p:nvGrpSpPr>
        <p:grpSpPr>
          <a:xfrm flipH="1">
            <a:off x="7700750" y="1440800"/>
            <a:ext cx="4491256" cy="1282806"/>
            <a:chOff x="-620806" y="3216044"/>
            <a:chExt cx="4491256" cy="1282806"/>
          </a:xfrm>
        </p:grpSpPr>
        <p:sp>
          <p:nvSpPr>
            <p:cNvPr id="798" name="Google Shape;798;g2d3b5114961_0_902"/>
            <p:cNvSpPr/>
            <p:nvPr/>
          </p:nvSpPr>
          <p:spPr>
            <a:xfrm>
              <a:off x="2587650" y="3216050"/>
              <a:ext cx="1282800" cy="1282800"/>
            </a:xfrm>
            <a:prstGeom prst="flowChartDelay">
              <a:avLst/>
            </a:prstGeom>
            <a:solidFill>
              <a:srgbClr val="42BA9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9" name="Google Shape;799;g2d3b5114961_0_902"/>
            <p:cNvSpPr/>
            <p:nvPr/>
          </p:nvSpPr>
          <p:spPr>
            <a:xfrm>
              <a:off x="-620806" y="3216044"/>
              <a:ext cx="3230400" cy="1282800"/>
            </a:xfrm>
            <a:prstGeom prst="rect">
              <a:avLst/>
            </a:prstGeom>
            <a:solidFill>
              <a:srgbClr val="42BA9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800" name="Google Shape;800;g2d3b5114961_0_902"/>
          <p:cNvSpPr txBox="1"/>
          <p:nvPr/>
        </p:nvSpPr>
        <p:spPr>
          <a:xfrm>
            <a:off x="8215100" y="1782056"/>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Exposure</a:t>
            </a:r>
            <a:endParaRPr sz="3000">
              <a:solidFill>
                <a:schemeClr val="dk1"/>
              </a:solidFill>
              <a:latin typeface="Work Sans Medium"/>
              <a:ea typeface="Work Sans Medium"/>
              <a:cs typeface="Work Sans Medium"/>
              <a:sym typeface="Work Sans Medium"/>
            </a:endParaRPr>
          </a:p>
        </p:txBody>
      </p:sp>
      <p:sp>
        <p:nvSpPr>
          <p:cNvPr id="801" name="Google Shape;801;g2d3b5114961_0_902"/>
          <p:cNvSpPr txBox="1"/>
          <p:nvPr/>
        </p:nvSpPr>
        <p:spPr>
          <a:xfrm>
            <a:off x="1200150" y="3093475"/>
            <a:ext cx="4295100" cy="3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900">
                <a:solidFill>
                  <a:schemeClr val="dk1"/>
                </a:solidFill>
                <a:latin typeface="Calibri"/>
                <a:ea typeface="Calibri"/>
                <a:cs typeface="Calibri"/>
                <a:sym typeface="Calibri"/>
              </a:rPr>
              <a:t>Mental health of </a:t>
            </a:r>
            <a:r>
              <a:rPr b="1" lang="en-US" sz="1900">
                <a:solidFill>
                  <a:schemeClr val="dk1"/>
                </a:solidFill>
                <a:latin typeface="Calibri"/>
                <a:ea typeface="Calibri"/>
                <a:cs typeface="Calibri"/>
                <a:sym typeface="Calibri"/>
              </a:rPr>
              <a:t>socially vulnerable communities</a:t>
            </a:r>
            <a:r>
              <a:rPr lang="en-US" sz="1900">
                <a:solidFill>
                  <a:schemeClr val="dk1"/>
                </a:solidFill>
                <a:latin typeface="Calibri"/>
                <a:ea typeface="Calibri"/>
                <a:cs typeface="Calibri"/>
                <a:sym typeface="Calibri"/>
              </a:rPr>
              <a:t> is most impacted by climate change, but less visible</a:t>
            </a:r>
            <a:endParaRPr sz="1900">
              <a:solidFill>
                <a:schemeClr val="dk1"/>
              </a:solidFill>
              <a:latin typeface="Calibri"/>
              <a:ea typeface="Calibri"/>
              <a:cs typeface="Calibri"/>
              <a:sym typeface="Calibri"/>
            </a:endParaRPr>
          </a:p>
          <a:p>
            <a:pPr indent="-349250" lvl="0" marL="457200" rtl="0" algn="l">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People with health conditions</a:t>
            </a:r>
            <a:endParaRPr sz="1900">
              <a:solidFill>
                <a:schemeClr val="dk1"/>
              </a:solidFill>
              <a:latin typeface="Calibri"/>
              <a:ea typeface="Calibri"/>
              <a:cs typeface="Calibri"/>
              <a:sym typeface="Calibri"/>
            </a:endParaRPr>
          </a:p>
          <a:p>
            <a:pPr indent="-349250" lvl="0" marL="457200" rtl="0" algn="l">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Indigenous communities</a:t>
            </a:r>
            <a:endParaRPr sz="1900">
              <a:solidFill>
                <a:schemeClr val="dk1"/>
              </a:solidFill>
              <a:latin typeface="Calibri"/>
              <a:ea typeface="Calibri"/>
              <a:cs typeface="Calibri"/>
              <a:sym typeface="Calibri"/>
            </a:endParaRPr>
          </a:p>
          <a:p>
            <a:pPr indent="-349250" lvl="0" marL="457200" rtl="0" algn="l">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People working with nature/environment/climate</a:t>
            </a:r>
            <a:endParaRPr sz="1900">
              <a:solidFill>
                <a:schemeClr val="dk1"/>
              </a:solidFill>
              <a:latin typeface="Calibri"/>
              <a:ea typeface="Calibri"/>
              <a:cs typeface="Calibri"/>
              <a:sym typeface="Calibri"/>
            </a:endParaRPr>
          </a:p>
        </p:txBody>
      </p:sp>
      <p:sp>
        <p:nvSpPr>
          <p:cNvPr id="802" name="Google Shape;802;g2d3b5114961_0_902"/>
          <p:cNvSpPr txBox="1"/>
          <p:nvPr/>
        </p:nvSpPr>
        <p:spPr>
          <a:xfrm>
            <a:off x="6566900" y="3093475"/>
            <a:ext cx="4491300" cy="32442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Human brain fully develops by age 25</a:t>
            </a:r>
            <a:endParaRPr sz="1900">
              <a:solidFill>
                <a:schemeClr val="dk1"/>
              </a:solidFill>
              <a:latin typeface="Calibri"/>
              <a:ea typeface="Calibri"/>
              <a:cs typeface="Calibri"/>
              <a:sym typeface="Calibri"/>
            </a:endParaRPr>
          </a:p>
          <a:p>
            <a:pPr indent="-349250" lvl="0" marL="457200" rtl="0" algn="l">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Impacts on brain can be from direct events or ongoing stressors</a:t>
            </a:r>
            <a:endParaRPr sz="1900">
              <a:solidFill>
                <a:schemeClr val="dk1"/>
              </a:solidFill>
              <a:latin typeface="Calibri"/>
              <a:ea typeface="Calibri"/>
              <a:cs typeface="Calibri"/>
              <a:sym typeface="Calibri"/>
            </a:endParaRPr>
          </a:p>
          <a:p>
            <a:pPr indent="-349250" lvl="0" marL="457200" rtl="0" algn="l">
              <a:spcBef>
                <a:spcPts val="1000"/>
              </a:spcBef>
              <a:spcAft>
                <a:spcPts val="1000"/>
              </a:spcAft>
              <a:buClr>
                <a:schemeClr val="dk1"/>
              </a:buClr>
              <a:buSzPts val="1900"/>
              <a:buFont typeface="Calibri"/>
              <a:buChar char="●"/>
            </a:pPr>
            <a:r>
              <a:rPr lang="en-US" sz="1900">
                <a:solidFill>
                  <a:schemeClr val="dk1"/>
                </a:solidFill>
                <a:latin typeface="Calibri"/>
                <a:ea typeface="Calibri"/>
                <a:cs typeface="Calibri"/>
                <a:sym typeface="Calibri"/>
              </a:rPr>
              <a:t>Connection between chronic exposure to environmental stressors and mental disorders </a:t>
            </a:r>
            <a:r>
              <a:rPr lang="en-US" sz="1900">
                <a:solidFill>
                  <a:schemeClr val="dk1"/>
                </a:solidFill>
                <a:latin typeface="Calibri"/>
                <a:ea typeface="Calibri"/>
                <a:cs typeface="Calibri"/>
                <a:sym typeface="Calibri"/>
              </a:rPr>
              <a:t>(e.g. anxiety and depression) </a:t>
            </a:r>
            <a:r>
              <a:rPr lang="en-US" sz="1900">
                <a:solidFill>
                  <a:schemeClr val="dk1"/>
                </a:solidFill>
                <a:latin typeface="Calibri"/>
                <a:ea typeface="Calibri"/>
                <a:cs typeface="Calibri"/>
                <a:sym typeface="Calibri"/>
              </a:rPr>
              <a:t>in young people</a:t>
            </a:r>
            <a:endParaRPr sz="1900">
              <a:solidFill>
                <a:schemeClr val="dk1"/>
              </a:solidFill>
              <a:latin typeface="Calibri"/>
              <a:ea typeface="Calibri"/>
              <a:cs typeface="Calibri"/>
              <a:sym typeface="Calibri"/>
            </a:endParaRPr>
          </a:p>
        </p:txBody>
      </p:sp>
      <p:sp>
        <p:nvSpPr>
          <p:cNvPr id="803" name="Google Shape;803;g2d3b5114961_0_902"/>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chemeClr val="dk1"/>
                </a:solidFill>
                <a:latin typeface="Work Sans Medium"/>
                <a:ea typeface="Work Sans Medium"/>
                <a:cs typeface="Work Sans Medium"/>
                <a:sym typeface="Work Sans Medium"/>
              </a:rPr>
              <a:t>Why youth are particularly affected</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g2d3b5114961_0_926"/>
          <p:cNvSpPr/>
          <p:nvPr/>
        </p:nvSpPr>
        <p:spPr>
          <a:xfrm>
            <a:off x="1139675" y="2407800"/>
            <a:ext cx="3178200" cy="3178200"/>
          </a:xfrm>
          <a:prstGeom prst="ellipse">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chemeClr val="lt1"/>
                </a:solidFill>
                <a:latin typeface="Work Sans Medium"/>
                <a:ea typeface="Work Sans Medium"/>
                <a:cs typeface="Work Sans Medium"/>
                <a:sym typeface="Work Sans Medium"/>
              </a:rPr>
              <a:t>“I feel guilty about every-</a:t>
            </a:r>
            <a:br>
              <a:rPr lang="en-US" sz="2000">
                <a:solidFill>
                  <a:schemeClr val="lt1"/>
                </a:solidFill>
                <a:latin typeface="Work Sans Medium"/>
                <a:ea typeface="Work Sans Medium"/>
                <a:cs typeface="Work Sans Medium"/>
                <a:sym typeface="Work Sans Medium"/>
              </a:rPr>
            </a:br>
            <a:r>
              <a:rPr lang="en-US" sz="2000">
                <a:solidFill>
                  <a:schemeClr val="lt1"/>
                </a:solidFill>
                <a:latin typeface="Work Sans Medium"/>
                <a:ea typeface="Work Sans Medium"/>
                <a:cs typeface="Work Sans Medium"/>
                <a:sym typeface="Work Sans Medium"/>
              </a:rPr>
              <a:t>thing I do.”</a:t>
            </a:r>
            <a:endParaRPr sz="2000">
              <a:solidFill>
                <a:schemeClr val="lt1"/>
              </a:solidFill>
              <a:latin typeface="Work Sans Medium"/>
              <a:ea typeface="Work Sans Medium"/>
              <a:cs typeface="Work Sans Medium"/>
              <a:sym typeface="Work Sans Medium"/>
            </a:endParaRPr>
          </a:p>
        </p:txBody>
      </p:sp>
      <p:sp>
        <p:nvSpPr>
          <p:cNvPr id="809" name="Google Shape;809;g2d3b5114961_0_926"/>
          <p:cNvSpPr/>
          <p:nvPr/>
        </p:nvSpPr>
        <p:spPr>
          <a:xfrm>
            <a:off x="3438694" y="612317"/>
            <a:ext cx="3178200" cy="3178200"/>
          </a:xfrm>
          <a:prstGeom prst="ellipse">
            <a:avLst/>
          </a:prstGeom>
          <a:solidFill>
            <a:srgbClr val="21B7A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314546"/>
                </a:solidFill>
                <a:latin typeface="Work Sans Medium"/>
                <a:ea typeface="Work Sans Medium"/>
                <a:cs typeface="Work Sans Medium"/>
                <a:sym typeface="Work Sans Medium"/>
              </a:rPr>
              <a:t>“There is not a moment when </a:t>
            </a:r>
            <a:br>
              <a:rPr lang="en-US" sz="2000">
                <a:solidFill>
                  <a:srgbClr val="314546"/>
                </a:solidFill>
                <a:latin typeface="Work Sans Medium"/>
                <a:ea typeface="Work Sans Medium"/>
                <a:cs typeface="Work Sans Medium"/>
                <a:sym typeface="Work Sans Medium"/>
              </a:rPr>
            </a:br>
            <a:r>
              <a:rPr lang="en-US" sz="2000">
                <a:solidFill>
                  <a:srgbClr val="314546"/>
                </a:solidFill>
                <a:latin typeface="Work Sans Medium"/>
                <a:ea typeface="Work Sans Medium"/>
                <a:cs typeface="Work Sans Medium"/>
                <a:sym typeface="Work Sans Medium"/>
              </a:rPr>
              <a:t>I feel able to enjoy my life.”</a:t>
            </a:r>
            <a:endParaRPr sz="2000">
              <a:solidFill>
                <a:srgbClr val="314546"/>
              </a:solidFill>
              <a:latin typeface="Work Sans Medium"/>
              <a:ea typeface="Work Sans Medium"/>
              <a:cs typeface="Work Sans Medium"/>
              <a:sym typeface="Work Sans Medium"/>
            </a:endParaRPr>
          </a:p>
        </p:txBody>
      </p:sp>
      <p:sp>
        <p:nvSpPr>
          <p:cNvPr id="810" name="Google Shape;810;g2d3b5114961_0_926"/>
          <p:cNvSpPr/>
          <p:nvPr/>
        </p:nvSpPr>
        <p:spPr>
          <a:xfrm>
            <a:off x="5551412" y="2856300"/>
            <a:ext cx="3178200" cy="3178200"/>
          </a:xfrm>
          <a:prstGeom prst="ellipse">
            <a:avLst/>
          </a:prstGeom>
          <a:solidFill>
            <a:srgbClr val="8FD4D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2D6D70"/>
                </a:solidFill>
                <a:latin typeface="Work Sans Medium"/>
                <a:ea typeface="Work Sans Medium"/>
                <a:cs typeface="Work Sans Medium"/>
                <a:sym typeface="Work Sans Medium"/>
              </a:rPr>
              <a:t>“It’s amazing </a:t>
            </a:r>
            <a:br>
              <a:rPr lang="en-US" sz="2000">
                <a:solidFill>
                  <a:srgbClr val="2D6D70"/>
                </a:solidFill>
                <a:latin typeface="Work Sans Medium"/>
                <a:ea typeface="Work Sans Medium"/>
                <a:cs typeface="Work Sans Medium"/>
                <a:sym typeface="Work Sans Medium"/>
              </a:rPr>
            </a:br>
            <a:r>
              <a:rPr lang="en-US" sz="2000">
                <a:solidFill>
                  <a:srgbClr val="2D6D70"/>
                </a:solidFill>
                <a:latin typeface="Work Sans Medium"/>
                <a:ea typeface="Work Sans Medium"/>
                <a:cs typeface="Work Sans Medium"/>
                <a:sym typeface="Work Sans Medium"/>
              </a:rPr>
              <a:t>to talk to an adult who believes me.”</a:t>
            </a:r>
            <a:endParaRPr sz="2000">
              <a:solidFill>
                <a:srgbClr val="2D6D70"/>
              </a:solidFill>
              <a:latin typeface="Work Sans Medium"/>
              <a:ea typeface="Work Sans Medium"/>
              <a:cs typeface="Work Sans Medium"/>
              <a:sym typeface="Work Sans Medium"/>
            </a:endParaRPr>
          </a:p>
        </p:txBody>
      </p:sp>
      <p:sp>
        <p:nvSpPr>
          <p:cNvPr id="811" name="Google Shape;811;g2d3b5114961_0_926"/>
          <p:cNvSpPr/>
          <p:nvPr/>
        </p:nvSpPr>
        <p:spPr>
          <a:xfrm>
            <a:off x="7719612" y="1016100"/>
            <a:ext cx="3256500" cy="3256500"/>
          </a:xfrm>
          <a:prstGeom prst="ellipse">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chemeClr val="lt1"/>
                </a:solidFill>
                <a:latin typeface="Work Sans Medium"/>
                <a:ea typeface="Work Sans Medium"/>
                <a:cs typeface="Work Sans Medium"/>
                <a:sym typeface="Work Sans Medium"/>
              </a:rPr>
              <a:t>“Sometimes </a:t>
            </a:r>
            <a:br>
              <a:rPr lang="en-US" sz="2000">
                <a:solidFill>
                  <a:schemeClr val="lt1"/>
                </a:solidFill>
                <a:latin typeface="Work Sans Medium"/>
                <a:ea typeface="Work Sans Medium"/>
                <a:cs typeface="Work Sans Medium"/>
                <a:sym typeface="Work Sans Medium"/>
              </a:rPr>
            </a:br>
            <a:r>
              <a:rPr lang="en-US" sz="2000">
                <a:solidFill>
                  <a:schemeClr val="lt1"/>
                </a:solidFill>
                <a:latin typeface="Work Sans Medium"/>
                <a:ea typeface="Work Sans Medium"/>
                <a:cs typeface="Work Sans Medium"/>
                <a:sym typeface="Work Sans Medium"/>
              </a:rPr>
              <a:t>I find myself thinking about when I am older, then I remember I might not live that long.”</a:t>
            </a:r>
            <a:endParaRPr sz="2000">
              <a:solidFill>
                <a:schemeClr val="lt1"/>
              </a:solidFill>
              <a:latin typeface="Work Sans Medium"/>
              <a:ea typeface="Work Sans Medium"/>
              <a:cs typeface="Work Sans Medium"/>
              <a:sym typeface="Work Sans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g2d3b5114961_0_938"/>
          <p:cNvSpPr/>
          <p:nvPr/>
        </p:nvSpPr>
        <p:spPr>
          <a:xfrm>
            <a:off x="7074395"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7" name="Google Shape;817;g2d3b5114961_0_938"/>
          <p:cNvSpPr/>
          <p:nvPr/>
        </p:nvSpPr>
        <p:spPr>
          <a:xfrm flipH="1">
            <a:off x="2001511"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8" name="Google Shape;818;g2d3b5114961_0_938"/>
          <p:cNvSpPr/>
          <p:nvPr/>
        </p:nvSpPr>
        <p:spPr>
          <a:xfrm>
            <a:off x="3370375" y="1909050"/>
            <a:ext cx="5323200" cy="3039900"/>
          </a:xfrm>
          <a:prstGeom prst="rect">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rgbClr val="2F663E"/>
                </a:solidFill>
                <a:latin typeface="Work Sans Medium"/>
                <a:ea typeface="Work Sans Medium"/>
                <a:cs typeface="Work Sans Medium"/>
                <a:sym typeface="Work Sans Medium"/>
              </a:rPr>
              <a:t>What do you think:</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h</a:t>
            </a:r>
            <a:r>
              <a:rPr lang="en-US" sz="3000">
                <a:solidFill>
                  <a:srgbClr val="2F663E"/>
                </a:solidFill>
                <a:latin typeface="Work Sans Medium"/>
                <a:ea typeface="Work Sans Medium"/>
                <a:cs typeface="Work Sans Medium"/>
                <a:sym typeface="Work Sans Medium"/>
              </a:rPr>
              <a:t>ow can climate anxiety have a positive impact </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on one’s life?</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g2d3b5114961_0_945"/>
          <p:cNvSpPr/>
          <p:nvPr/>
        </p:nvSpPr>
        <p:spPr>
          <a:xfrm>
            <a:off x="0" y="2451240"/>
            <a:ext cx="12192000" cy="4406900"/>
          </a:xfrm>
          <a:custGeom>
            <a:rect b="b" l="l" r="r" t="t"/>
            <a:pathLst>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4" name="Google Shape;824;g2d3b5114961_0_945"/>
          <p:cNvSpPr/>
          <p:nvPr/>
        </p:nvSpPr>
        <p:spPr>
          <a:xfrm>
            <a:off x="0" y="2451240"/>
            <a:ext cx="12192000" cy="4406900"/>
          </a:xfrm>
          <a:custGeom>
            <a:rect b="b" l="l" r="r" t="t"/>
            <a:pathLst>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5" name="Google Shape;825;g2d3b5114961_0_945"/>
          <p:cNvSpPr/>
          <p:nvPr/>
        </p:nvSpPr>
        <p:spPr>
          <a:xfrm>
            <a:off x="971640" y="358452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41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g2d3b5114961_0_945"/>
          <p:cNvSpPr/>
          <p:nvPr/>
        </p:nvSpPr>
        <p:spPr>
          <a:xfrm>
            <a:off x="3714840" y="290196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41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7" name="Google Shape;827;g2d3b5114961_0_945"/>
          <p:cNvSpPr/>
          <p:nvPr/>
        </p:nvSpPr>
        <p:spPr>
          <a:xfrm>
            <a:off x="6456240" y="290196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41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g2d3b5114961_0_945"/>
          <p:cNvSpPr/>
          <p:nvPr/>
        </p:nvSpPr>
        <p:spPr>
          <a:xfrm>
            <a:off x="9199440" y="358452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41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g2d3b5114961_0_945"/>
          <p:cNvSpPr/>
          <p:nvPr/>
        </p:nvSpPr>
        <p:spPr>
          <a:xfrm>
            <a:off x="777960" y="578808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Support</a:t>
            </a:r>
            <a:endParaRPr b="0" i="0" sz="2000" u="none" cap="none" strike="noStrike">
              <a:solidFill>
                <a:srgbClr val="000000"/>
              </a:solidFill>
              <a:latin typeface="Arial"/>
              <a:ea typeface="Arial"/>
              <a:cs typeface="Arial"/>
              <a:sym typeface="Arial"/>
            </a:endParaRPr>
          </a:p>
        </p:txBody>
      </p:sp>
      <p:sp>
        <p:nvSpPr>
          <p:cNvPr id="830" name="Google Shape;830;g2d3b5114961_0_945"/>
          <p:cNvSpPr/>
          <p:nvPr/>
        </p:nvSpPr>
        <p:spPr>
          <a:xfrm>
            <a:off x="9005760" y="578808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Distancing</a:t>
            </a:r>
            <a:endParaRPr b="0" i="0" sz="2000" u="none" cap="none" strike="noStrike">
              <a:solidFill>
                <a:srgbClr val="000000"/>
              </a:solidFill>
              <a:latin typeface="Arial"/>
              <a:ea typeface="Arial"/>
              <a:cs typeface="Arial"/>
              <a:sym typeface="Arial"/>
            </a:endParaRPr>
          </a:p>
        </p:txBody>
      </p:sp>
      <p:sp>
        <p:nvSpPr>
          <p:cNvPr id="831" name="Google Shape;831;g2d3b5114961_0_945"/>
          <p:cNvSpPr/>
          <p:nvPr/>
        </p:nvSpPr>
        <p:spPr>
          <a:xfrm>
            <a:off x="6262560" y="511020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Meaningful outlet through action</a:t>
            </a:r>
            <a:endParaRPr b="0" i="0" sz="2000" u="none" cap="none" strike="noStrike">
              <a:solidFill>
                <a:srgbClr val="000000"/>
              </a:solidFill>
              <a:latin typeface="Arial"/>
              <a:ea typeface="Arial"/>
              <a:cs typeface="Arial"/>
              <a:sym typeface="Arial"/>
            </a:endParaRPr>
          </a:p>
        </p:txBody>
      </p:sp>
      <p:sp>
        <p:nvSpPr>
          <p:cNvPr id="832" name="Google Shape;832;g2d3b5114961_0_945"/>
          <p:cNvSpPr/>
          <p:nvPr/>
        </p:nvSpPr>
        <p:spPr>
          <a:xfrm>
            <a:off x="3521160" y="511020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Emotional </a:t>
            </a:r>
            <a:br>
              <a:rPr b="1" lang="en-US" sz="2000">
                <a:solidFill>
                  <a:srgbClr val="FFFFFF"/>
                </a:solidFill>
                <a:latin typeface="Calibri"/>
                <a:ea typeface="Calibri"/>
                <a:cs typeface="Calibri"/>
                <a:sym typeface="Calibri"/>
              </a:rPr>
            </a:br>
            <a:r>
              <a:rPr b="1" lang="en-US" sz="2000">
                <a:solidFill>
                  <a:srgbClr val="FFFFFF"/>
                </a:solidFill>
                <a:latin typeface="Calibri"/>
                <a:ea typeface="Calibri"/>
                <a:cs typeface="Calibri"/>
                <a:sym typeface="Calibri"/>
              </a:rPr>
              <a:t>regulation skills</a:t>
            </a:r>
            <a:endParaRPr b="0" i="0" sz="2000" u="none" cap="none" strike="noStrike">
              <a:solidFill>
                <a:srgbClr val="000000"/>
              </a:solidFill>
              <a:latin typeface="Arial"/>
              <a:ea typeface="Arial"/>
              <a:cs typeface="Arial"/>
              <a:sym typeface="Arial"/>
            </a:endParaRPr>
          </a:p>
        </p:txBody>
      </p:sp>
      <p:pic>
        <p:nvPicPr>
          <p:cNvPr id="833" name="Google Shape;833;g2d3b5114961_0_945"/>
          <p:cNvPicPr preferRelativeResize="0"/>
          <p:nvPr/>
        </p:nvPicPr>
        <p:blipFill rotWithShape="1">
          <a:blip r:embed="rId4">
            <a:alphaModFix/>
          </a:blip>
          <a:srcRect b="20212" l="4147" r="5689" t="21437"/>
          <a:stretch/>
        </p:blipFill>
        <p:spPr>
          <a:xfrm>
            <a:off x="1155750" y="3790987"/>
            <a:ext cx="1656000" cy="1608000"/>
          </a:xfrm>
          <a:prstGeom prst="ellipse">
            <a:avLst/>
          </a:prstGeom>
          <a:noFill/>
          <a:ln>
            <a:noFill/>
          </a:ln>
        </p:spPr>
      </p:pic>
      <p:pic>
        <p:nvPicPr>
          <p:cNvPr id="834" name="Google Shape;834;g2d3b5114961_0_945"/>
          <p:cNvPicPr preferRelativeResize="0"/>
          <p:nvPr/>
        </p:nvPicPr>
        <p:blipFill rotWithShape="1">
          <a:blip r:embed="rId5">
            <a:alphaModFix/>
          </a:blip>
          <a:srcRect b="0" l="19863" r="22957" t="16701"/>
          <a:stretch/>
        </p:blipFill>
        <p:spPr>
          <a:xfrm>
            <a:off x="3896350" y="3106562"/>
            <a:ext cx="1656000" cy="1608000"/>
          </a:xfrm>
          <a:prstGeom prst="ellipse">
            <a:avLst/>
          </a:prstGeom>
          <a:noFill/>
          <a:ln>
            <a:noFill/>
          </a:ln>
        </p:spPr>
      </p:pic>
      <p:pic>
        <p:nvPicPr>
          <p:cNvPr id="835" name="Google Shape;835;g2d3b5114961_0_945"/>
          <p:cNvPicPr preferRelativeResize="0"/>
          <p:nvPr/>
        </p:nvPicPr>
        <p:blipFill rotWithShape="1">
          <a:blip r:embed="rId6">
            <a:alphaModFix/>
          </a:blip>
          <a:srcRect b="27597" l="4600" r="7595" t="17535"/>
          <a:stretch/>
        </p:blipFill>
        <p:spPr>
          <a:xfrm>
            <a:off x="6639550" y="3106562"/>
            <a:ext cx="1656000" cy="1608000"/>
          </a:xfrm>
          <a:prstGeom prst="ellipse">
            <a:avLst/>
          </a:prstGeom>
          <a:noFill/>
          <a:ln>
            <a:noFill/>
          </a:ln>
        </p:spPr>
      </p:pic>
      <p:pic>
        <p:nvPicPr>
          <p:cNvPr id="836" name="Google Shape;836;g2d3b5114961_0_945"/>
          <p:cNvPicPr preferRelativeResize="0"/>
          <p:nvPr/>
        </p:nvPicPr>
        <p:blipFill rotWithShape="1">
          <a:blip r:embed="rId7">
            <a:alphaModFix/>
          </a:blip>
          <a:srcRect b="18170" l="9609" r="3975" t="25904"/>
          <a:stretch/>
        </p:blipFill>
        <p:spPr>
          <a:xfrm>
            <a:off x="9382750" y="3790987"/>
            <a:ext cx="1656000" cy="1608000"/>
          </a:xfrm>
          <a:prstGeom prst="ellipse">
            <a:avLst/>
          </a:prstGeom>
          <a:noFill/>
          <a:ln>
            <a:noFill/>
          </a:ln>
        </p:spPr>
      </p:pic>
      <p:sp>
        <p:nvSpPr>
          <p:cNvPr id="837" name="Google Shape;837;g2d3b5114961_0_945"/>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Core conditions for </a:t>
            </a:r>
            <a:br>
              <a:rPr lang="en-US" sz="3000">
                <a:solidFill>
                  <a:srgbClr val="2F663E"/>
                </a:solidFill>
                <a:latin typeface="Work Sans Medium"/>
                <a:ea typeface="Work Sans Medium"/>
                <a:cs typeface="Work Sans Medium"/>
                <a:sym typeface="Work Sans Medium"/>
              </a:rPr>
            </a:br>
            <a:r>
              <a:rPr lang="en-US" sz="3000">
                <a:solidFill>
                  <a:srgbClr val="2F663E"/>
                </a:solidFill>
                <a:latin typeface="Work Sans Medium"/>
                <a:ea typeface="Work Sans Medium"/>
                <a:cs typeface="Work Sans Medium"/>
                <a:sym typeface="Work Sans Medium"/>
              </a:rPr>
              <a:t>p</a:t>
            </a:r>
            <a:r>
              <a:rPr lang="en-US" sz="3000">
                <a:solidFill>
                  <a:srgbClr val="2F663E"/>
                </a:solidFill>
                <a:latin typeface="Work Sans Medium"/>
                <a:ea typeface="Work Sans Medium"/>
                <a:cs typeface="Work Sans Medium"/>
                <a:sym typeface="Work Sans Medium"/>
              </a:rPr>
              <a:t>ositive impacts of climate anxiety</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g3085bbd85ef_0_73"/>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Positive impacts of climate anxiety</a:t>
            </a:r>
            <a:endParaRPr sz="3000">
              <a:solidFill>
                <a:srgbClr val="2F663E"/>
              </a:solidFill>
              <a:latin typeface="Work Sans Medium"/>
              <a:ea typeface="Work Sans Medium"/>
              <a:cs typeface="Work Sans Medium"/>
              <a:sym typeface="Work Sans Medium"/>
            </a:endParaRPr>
          </a:p>
        </p:txBody>
      </p:sp>
      <p:grpSp>
        <p:nvGrpSpPr>
          <p:cNvPr id="843" name="Google Shape;843;g3085bbd85ef_0_73"/>
          <p:cNvGrpSpPr/>
          <p:nvPr/>
        </p:nvGrpSpPr>
        <p:grpSpPr>
          <a:xfrm>
            <a:off x="4925200" y="1390275"/>
            <a:ext cx="2521200" cy="3081900"/>
            <a:chOff x="4925200" y="1390275"/>
            <a:chExt cx="2521200" cy="3081900"/>
          </a:xfrm>
        </p:grpSpPr>
        <p:sp>
          <p:nvSpPr>
            <p:cNvPr id="844" name="Google Shape;844;g3085bbd85ef_0_73"/>
            <p:cNvSpPr/>
            <p:nvPr/>
          </p:nvSpPr>
          <p:spPr>
            <a:xfrm>
              <a:off x="5462200" y="1390275"/>
              <a:ext cx="1984200" cy="1984500"/>
            </a:xfrm>
            <a:prstGeom prst="ellipse">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chemeClr val="lt1"/>
                  </a:solidFill>
                  <a:latin typeface="Work Sans Medium"/>
                  <a:ea typeface="Work Sans Medium"/>
                  <a:cs typeface="Work Sans Medium"/>
                  <a:sym typeface="Work Sans Medium"/>
                </a:rPr>
                <a:t>Urge to gather new info</a:t>
              </a:r>
              <a:endParaRPr sz="2000">
                <a:solidFill>
                  <a:schemeClr val="lt1"/>
                </a:solidFill>
                <a:latin typeface="Work Sans Medium"/>
                <a:ea typeface="Work Sans Medium"/>
                <a:cs typeface="Work Sans Medium"/>
                <a:sym typeface="Work Sans Medium"/>
              </a:endParaRPr>
            </a:p>
          </p:txBody>
        </p:sp>
        <p:cxnSp>
          <p:nvCxnSpPr>
            <p:cNvPr id="845" name="Google Shape;845;g3085bbd85ef_0_73"/>
            <p:cNvCxnSpPr>
              <a:stCxn id="844" idx="4"/>
            </p:cNvCxnSpPr>
            <p:nvPr/>
          </p:nvCxnSpPr>
          <p:spPr>
            <a:xfrm rot="5400000">
              <a:off x="5141050" y="3158925"/>
              <a:ext cx="1097400" cy="1529100"/>
            </a:xfrm>
            <a:prstGeom prst="curvedConnector2">
              <a:avLst/>
            </a:prstGeom>
            <a:noFill/>
            <a:ln cap="flat" cmpd="sng" w="9525">
              <a:solidFill>
                <a:schemeClr val="dk2"/>
              </a:solidFill>
              <a:prstDash val="solid"/>
              <a:round/>
              <a:headEnd len="med" w="med" type="none"/>
              <a:tailEnd len="med" w="med" type="none"/>
            </a:ln>
          </p:spPr>
        </p:cxnSp>
      </p:grpSp>
      <p:grpSp>
        <p:nvGrpSpPr>
          <p:cNvPr id="846" name="Google Shape;846;g3085bbd85ef_0_73"/>
          <p:cNvGrpSpPr/>
          <p:nvPr/>
        </p:nvGrpSpPr>
        <p:grpSpPr>
          <a:xfrm>
            <a:off x="5552275" y="1390275"/>
            <a:ext cx="4159200" cy="3825300"/>
            <a:chOff x="5552275" y="1390275"/>
            <a:chExt cx="4159200" cy="3825300"/>
          </a:xfrm>
        </p:grpSpPr>
        <p:sp>
          <p:nvSpPr>
            <p:cNvPr id="847" name="Google Shape;847;g3085bbd85ef_0_73"/>
            <p:cNvSpPr/>
            <p:nvPr/>
          </p:nvSpPr>
          <p:spPr>
            <a:xfrm>
              <a:off x="7727275" y="1390275"/>
              <a:ext cx="1984200" cy="1984500"/>
            </a:xfrm>
            <a:prstGeom prst="ellipse">
              <a:avLst/>
            </a:prstGeom>
            <a:solidFill>
              <a:srgbClr val="B2DCD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235C5C"/>
                  </a:solidFill>
                  <a:latin typeface="Work Sans Medium"/>
                  <a:ea typeface="Work Sans Medium"/>
                  <a:cs typeface="Work Sans Medium"/>
                  <a:sym typeface="Work Sans Medium"/>
                </a:rPr>
                <a:t>Re-</a:t>
              </a:r>
              <a:br>
                <a:rPr lang="en-US" sz="2000">
                  <a:solidFill>
                    <a:srgbClr val="235C5C"/>
                  </a:solidFill>
                  <a:latin typeface="Work Sans Medium"/>
                  <a:ea typeface="Work Sans Medium"/>
                  <a:cs typeface="Work Sans Medium"/>
                  <a:sym typeface="Work Sans Medium"/>
                </a:rPr>
              </a:br>
              <a:r>
                <a:rPr lang="en-US" sz="2000">
                  <a:solidFill>
                    <a:srgbClr val="235C5C"/>
                  </a:solidFill>
                  <a:latin typeface="Work Sans Medium"/>
                  <a:ea typeface="Work Sans Medium"/>
                  <a:cs typeface="Work Sans Medium"/>
                  <a:sym typeface="Work Sans Medium"/>
                </a:rPr>
                <a:t>assessing life choices</a:t>
              </a:r>
              <a:endParaRPr sz="2000">
                <a:solidFill>
                  <a:srgbClr val="235C5C"/>
                </a:solidFill>
                <a:latin typeface="Work Sans Medium"/>
                <a:ea typeface="Work Sans Medium"/>
                <a:cs typeface="Work Sans Medium"/>
                <a:sym typeface="Work Sans Medium"/>
              </a:endParaRPr>
            </a:p>
          </p:txBody>
        </p:sp>
        <p:cxnSp>
          <p:nvCxnSpPr>
            <p:cNvPr id="848" name="Google Shape;848;g3085bbd85ef_0_73"/>
            <p:cNvCxnSpPr>
              <a:stCxn id="847" idx="4"/>
            </p:cNvCxnSpPr>
            <p:nvPr/>
          </p:nvCxnSpPr>
          <p:spPr>
            <a:xfrm rot="5400000">
              <a:off x="6215425" y="2711625"/>
              <a:ext cx="1840800" cy="3167100"/>
            </a:xfrm>
            <a:prstGeom prst="curvedConnector2">
              <a:avLst/>
            </a:prstGeom>
            <a:noFill/>
            <a:ln cap="flat" cmpd="sng" w="9525">
              <a:solidFill>
                <a:schemeClr val="dk2"/>
              </a:solidFill>
              <a:prstDash val="solid"/>
              <a:round/>
              <a:headEnd len="med" w="med" type="none"/>
              <a:tailEnd len="med" w="med" type="none"/>
            </a:ln>
          </p:spPr>
        </p:cxnSp>
      </p:grpSp>
      <p:grpSp>
        <p:nvGrpSpPr>
          <p:cNvPr id="849" name="Google Shape;849;g3085bbd85ef_0_73"/>
          <p:cNvGrpSpPr/>
          <p:nvPr/>
        </p:nvGrpSpPr>
        <p:grpSpPr>
          <a:xfrm>
            <a:off x="6063425" y="3374775"/>
            <a:ext cx="2438400" cy="2758500"/>
            <a:chOff x="6063425" y="3374775"/>
            <a:chExt cx="2438400" cy="2758500"/>
          </a:xfrm>
        </p:grpSpPr>
        <p:sp>
          <p:nvSpPr>
            <p:cNvPr id="850" name="Google Shape;850;g3085bbd85ef_0_73"/>
            <p:cNvSpPr/>
            <p:nvPr/>
          </p:nvSpPr>
          <p:spPr>
            <a:xfrm>
              <a:off x="6517625" y="3374775"/>
              <a:ext cx="1984200" cy="1984500"/>
            </a:xfrm>
            <a:prstGeom prst="ellipse">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rgbClr val="235C5C"/>
                  </a:solidFill>
                  <a:latin typeface="Work Sans Medium"/>
                  <a:ea typeface="Work Sans Medium"/>
                  <a:cs typeface="Work Sans Medium"/>
                  <a:sym typeface="Work Sans Medium"/>
                </a:rPr>
                <a:t>Finding deeper purpose</a:t>
              </a:r>
              <a:endParaRPr sz="2000">
                <a:solidFill>
                  <a:srgbClr val="235C5C"/>
                </a:solidFill>
                <a:latin typeface="Work Sans Medium"/>
                <a:ea typeface="Work Sans Medium"/>
                <a:cs typeface="Work Sans Medium"/>
                <a:sym typeface="Work Sans Medium"/>
              </a:endParaRPr>
            </a:p>
          </p:txBody>
        </p:sp>
        <p:cxnSp>
          <p:nvCxnSpPr>
            <p:cNvPr id="851" name="Google Shape;851;g3085bbd85ef_0_73"/>
            <p:cNvCxnSpPr>
              <a:stCxn id="850" idx="4"/>
            </p:cNvCxnSpPr>
            <p:nvPr/>
          </p:nvCxnSpPr>
          <p:spPr>
            <a:xfrm rot="5400000">
              <a:off x="6399575" y="5023125"/>
              <a:ext cx="774000" cy="1446300"/>
            </a:xfrm>
            <a:prstGeom prst="curvedConnector2">
              <a:avLst/>
            </a:prstGeom>
            <a:noFill/>
            <a:ln cap="flat" cmpd="sng" w="9525">
              <a:solidFill>
                <a:schemeClr val="dk2"/>
              </a:solidFill>
              <a:prstDash val="solid"/>
              <a:round/>
              <a:headEnd len="med" w="med" type="none"/>
              <a:tailEnd len="med" w="med" type="none"/>
            </a:ln>
          </p:spPr>
        </p:cxnSp>
      </p:grpSp>
      <p:grpSp>
        <p:nvGrpSpPr>
          <p:cNvPr id="852" name="Google Shape;852;g3085bbd85ef_0_73"/>
          <p:cNvGrpSpPr/>
          <p:nvPr/>
        </p:nvGrpSpPr>
        <p:grpSpPr>
          <a:xfrm>
            <a:off x="5749575" y="3305075"/>
            <a:ext cx="5428800" cy="2500500"/>
            <a:chOff x="5749575" y="3305075"/>
            <a:chExt cx="5428800" cy="2500500"/>
          </a:xfrm>
        </p:grpSpPr>
        <p:sp>
          <p:nvSpPr>
            <p:cNvPr id="853" name="Google Shape;853;g3085bbd85ef_0_73"/>
            <p:cNvSpPr/>
            <p:nvPr/>
          </p:nvSpPr>
          <p:spPr>
            <a:xfrm>
              <a:off x="8678175" y="3305075"/>
              <a:ext cx="2500200" cy="2500500"/>
            </a:xfrm>
            <a:prstGeom prst="ellipse">
              <a:avLst/>
            </a:prstGeom>
            <a:solidFill>
              <a:srgbClr val="21B7A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2000">
                  <a:solidFill>
                    <a:schemeClr val="lt1"/>
                  </a:solidFill>
                  <a:latin typeface="Work Sans Medium"/>
                  <a:ea typeface="Work Sans Medium"/>
                  <a:cs typeface="Work Sans Medium"/>
                  <a:sym typeface="Work Sans Medium"/>
                </a:rPr>
                <a:t>Making changes </a:t>
              </a:r>
              <a:br>
                <a:rPr lang="en-US" sz="2000">
                  <a:solidFill>
                    <a:schemeClr val="lt1"/>
                  </a:solidFill>
                  <a:latin typeface="Work Sans Medium"/>
                  <a:ea typeface="Work Sans Medium"/>
                  <a:cs typeface="Work Sans Medium"/>
                  <a:sym typeface="Work Sans Medium"/>
                </a:rPr>
              </a:br>
              <a:r>
                <a:rPr lang="en-US" sz="2000">
                  <a:solidFill>
                    <a:schemeClr val="lt1"/>
                  </a:solidFill>
                  <a:latin typeface="Work Sans Medium"/>
                  <a:ea typeface="Work Sans Medium"/>
                  <a:cs typeface="Work Sans Medium"/>
                  <a:sym typeface="Work Sans Medium"/>
                </a:rPr>
                <a:t>to bring on necessary societal shifts</a:t>
              </a:r>
              <a:endParaRPr sz="2000">
                <a:solidFill>
                  <a:schemeClr val="lt1"/>
                </a:solidFill>
                <a:latin typeface="Work Sans Medium"/>
                <a:ea typeface="Work Sans Medium"/>
                <a:cs typeface="Work Sans Medium"/>
                <a:sym typeface="Work Sans Medium"/>
              </a:endParaRPr>
            </a:p>
          </p:txBody>
        </p:sp>
        <p:cxnSp>
          <p:nvCxnSpPr>
            <p:cNvPr id="854" name="Google Shape;854;g3085bbd85ef_0_73"/>
            <p:cNvCxnSpPr>
              <a:stCxn id="853" idx="4"/>
            </p:cNvCxnSpPr>
            <p:nvPr/>
          </p:nvCxnSpPr>
          <p:spPr>
            <a:xfrm flipH="1" rot="5400000">
              <a:off x="7747125" y="3624425"/>
              <a:ext cx="183600" cy="4178700"/>
            </a:xfrm>
            <a:prstGeom prst="curvedConnector4">
              <a:avLst>
                <a:gd fmla="val -129698" name="adj1"/>
                <a:gd fmla="val 64958" name="adj2"/>
              </a:avLst>
            </a:prstGeom>
            <a:noFill/>
            <a:ln cap="flat" cmpd="sng" w="9525">
              <a:solidFill>
                <a:schemeClr val="dk2"/>
              </a:solidFill>
              <a:prstDash val="solid"/>
              <a:round/>
              <a:headEnd len="med" w="med" type="none"/>
              <a:tailEnd len="med" w="med" type="none"/>
            </a:ln>
          </p:spPr>
        </p:cxnSp>
      </p:grpSp>
      <p:grpSp>
        <p:nvGrpSpPr>
          <p:cNvPr id="855" name="Google Shape;855;g3085bbd85ef_0_73"/>
          <p:cNvGrpSpPr/>
          <p:nvPr/>
        </p:nvGrpSpPr>
        <p:grpSpPr>
          <a:xfrm>
            <a:off x="2278440" y="2117520"/>
            <a:ext cx="2368591" cy="2390773"/>
            <a:chOff x="2278440" y="2117520"/>
            <a:chExt cx="2368591" cy="2390773"/>
          </a:xfrm>
        </p:grpSpPr>
        <p:grpSp>
          <p:nvGrpSpPr>
            <p:cNvPr id="856" name="Google Shape;856;g3085bbd85ef_0_73"/>
            <p:cNvGrpSpPr/>
            <p:nvPr/>
          </p:nvGrpSpPr>
          <p:grpSpPr>
            <a:xfrm>
              <a:off x="2732400" y="2117520"/>
              <a:ext cx="1158188" cy="2191763"/>
              <a:chOff x="2732400" y="2117520"/>
              <a:chExt cx="1158188" cy="2191763"/>
            </a:xfrm>
          </p:grpSpPr>
          <p:sp>
            <p:nvSpPr>
              <p:cNvPr id="857" name="Google Shape;857;g3085bbd85ef_0_73"/>
              <p:cNvSpPr/>
              <p:nvPr/>
            </p:nvSpPr>
            <p:spPr>
              <a:xfrm>
                <a:off x="3436200" y="3007080"/>
                <a:ext cx="151137" cy="1302203"/>
              </a:xfrm>
              <a:custGeom>
                <a:rect b="b" l="l" r="r" t="t"/>
                <a:pathLst>
                  <a:path extrusionOk="0" h="753808" w="87743">
                    <a:moveTo>
                      <a:pt x="83153" y="753808"/>
                    </a:moveTo>
                    <a:cubicBezTo>
                      <a:pt x="100394" y="496729"/>
                      <a:pt x="68294" y="248412"/>
                      <a:pt x="0"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8" name="Google Shape;858;g3085bbd85ef_0_73"/>
              <p:cNvSpPr/>
              <p:nvPr/>
            </p:nvSpPr>
            <p:spPr>
              <a:xfrm>
                <a:off x="2732400" y="2117520"/>
                <a:ext cx="1040408" cy="912580"/>
              </a:xfrm>
              <a:custGeom>
                <a:rect b="b" l="l" r="r" t="t"/>
                <a:pathLst>
                  <a:path extrusionOk="0" h="528266" w="602262">
                    <a:moveTo>
                      <a:pt x="386105" y="224626"/>
                    </a:moveTo>
                    <a:cubicBezTo>
                      <a:pt x="449351" y="209577"/>
                      <a:pt x="529361" y="226055"/>
                      <a:pt x="583272" y="273204"/>
                    </a:cubicBezTo>
                    <a:cubicBezTo>
                      <a:pt x="597465" y="285681"/>
                      <a:pt x="609657" y="308065"/>
                      <a:pt x="596893" y="322067"/>
                    </a:cubicBezTo>
                    <a:cubicBezTo>
                      <a:pt x="588892" y="330830"/>
                      <a:pt x="575271" y="330830"/>
                      <a:pt x="563365" y="329877"/>
                    </a:cubicBezTo>
                    <a:cubicBezTo>
                      <a:pt x="501834" y="325020"/>
                      <a:pt x="440778" y="313590"/>
                      <a:pt x="381628" y="295873"/>
                    </a:cubicBezTo>
                    <a:cubicBezTo>
                      <a:pt x="403250" y="303207"/>
                      <a:pt x="416775" y="324734"/>
                      <a:pt x="424872" y="346070"/>
                    </a:cubicBezTo>
                    <a:cubicBezTo>
                      <a:pt x="441540" y="390266"/>
                      <a:pt x="442302" y="440272"/>
                      <a:pt x="426777" y="484944"/>
                    </a:cubicBezTo>
                    <a:cubicBezTo>
                      <a:pt x="421443" y="500470"/>
                      <a:pt x="411346" y="517329"/>
                      <a:pt x="395058" y="518853"/>
                    </a:cubicBezTo>
                    <a:cubicBezTo>
                      <a:pt x="378961" y="520282"/>
                      <a:pt x="366198" y="506090"/>
                      <a:pt x="357244" y="492660"/>
                    </a:cubicBezTo>
                    <a:cubicBezTo>
                      <a:pt x="327336" y="447606"/>
                      <a:pt x="308095" y="395504"/>
                      <a:pt x="301428" y="341783"/>
                    </a:cubicBezTo>
                    <a:cubicBezTo>
                      <a:pt x="285521" y="397695"/>
                      <a:pt x="257708" y="450083"/>
                      <a:pt x="220370" y="494660"/>
                    </a:cubicBezTo>
                    <a:cubicBezTo>
                      <a:pt x="210750" y="506185"/>
                      <a:pt x="200082" y="517425"/>
                      <a:pt x="186461" y="523711"/>
                    </a:cubicBezTo>
                    <a:cubicBezTo>
                      <a:pt x="172840" y="529997"/>
                      <a:pt x="155600" y="530379"/>
                      <a:pt x="143789" y="521044"/>
                    </a:cubicBezTo>
                    <a:cubicBezTo>
                      <a:pt x="124453" y="505709"/>
                      <a:pt x="129406" y="475419"/>
                      <a:pt x="137788" y="452178"/>
                    </a:cubicBezTo>
                    <a:cubicBezTo>
                      <a:pt x="152933" y="410363"/>
                      <a:pt x="173126" y="370359"/>
                      <a:pt x="197891" y="333402"/>
                    </a:cubicBezTo>
                    <a:cubicBezTo>
                      <a:pt x="146837" y="361500"/>
                      <a:pt x="91401" y="390456"/>
                      <a:pt x="33585" y="383312"/>
                    </a:cubicBezTo>
                    <a:cubicBezTo>
                      <a:pt x="25584" y="382360"/>
                      <a:pt x="17487" y="380455"/>
                      <a:pt x="11106" y="375597"/>
                    </a:cubicBezTo>
                    <a:cubicBezTo>
                      <a:pt x="-324" y="366644"/>
                      <a:pt x="-2515" y="349499"/>
                      <a:pt x="2628" y="335973"/>
                    </a:cubicBezTo>
                    <a:cubicBezTo>
                      <a:pt x="7772" y="322448"/>
                      <a:pt x="18630" y="311970"/>
                      <a:pt x="30060" y="303017"/>
                    </a:cubicBezTo>
                    <a:cubicBezTo>
                      <a:pt x="65303" y="275299"/>
                      <a:pt x="108356" y="257773"/>
                      <a:pt x="152838" y="252915"/>
                    </a:cubicBezTo>
                    <a:cubicBezTo>
                      <a:pt x="88449" y="242914"/>
                      <a:pt x="31394" y="195003"/>
                      <a:pt x="10344" y="133281"/>
                    </a:cubicBezTo>
                    <a:cubicBezTo>
                      <a:pt x="6915" y="123185"/>
                      <a:pt x="4343" y="112136"/>
                      <a:pt x="7772" y="102039"/>
                    </a:cubicBezTo>
                    <a:cubicBezTo>
                      <a:pt x="14439" y="81846"/>
                      <a:pt x="40443" y="75750"/>
                      <a:pt x="61493" y="78322"/>
                    </a:cubicBezTo>
                    <a:cubicBezTo>
                      <a:pt x="123215" y="85847"/>
                      <a:pt x="169506" y="136234"/>
                      <a:pt x="209988" y="183383"/>
                    </a:cubicBezTo>
                    <a:cubicBezTo>
                      <a:pt x="176079" y="134710"/>
                      <a:pt x="178650" y="63653"/>
                      <a:pt x="215893" y="17553"/>
                    </a:cubicBezTo>
                    <a:cubicBezTo>
                      <a:pt x="220941" y="11361"/>
                      <a:pt x="226656" y="5456"/>
                      <a:pt x="234086" y="2312"/>
                    </a:cubicBezTo>
                    <a:cubicBezTo>
                      <a:pt x="256946" y="-7213"/>
                      <a:pt x="280663" y="14409"/>
                      <a:pt x="293141" y="35745"/>
                    </a:cubicBezTo>
                    <a:cubicBezTo>
                      <a:pt x="315906" y="74417"/>
                      <a:pt x="326955" y="119851"/>
                      <a:pt x="324573" y="164619"/>
                    </a:cubicBezTo>
                    <a:cubicBezTo>
                      <a:pt x="329717" y="117565"/>
                      <a:pt x="356292" y="73178"/>
                      <a:pt x="395439" y="46604"/>
                    </a:cubicBezTo>
                    <a:cubicBezTo>
                      <a:pt x="415632" y="32888"/>
                      <a:pt x="450780" y="21172"/>
                      <a:pt x="466686" y="47556"/>
                    </a:cubicBezTo>
                    <a:cubicBezTo>
                      <a:pt x="489356" y="84418"/>
                      <a:pt x="421919" y="193956"/>
                      <a:pt x="386105" y="22462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9" name="Google Shape;859;g3085bbd85ef_0_73"/>
              <p:cNvSpPr/>
              <p:nvPr/>
            </p:nvSpPr>
            <p:spPr>
              <a:xfrm>
                <a:off x="3584520" y="3083040"/>
                <a:ext cx="306068" cy="883855"/>
              </a:xfrm>
              <a:custGeom>
                <a:rect b="b" l="l" r="r" t="t"/>
                <a:pathLst>
                  <a:path extrusionOk="0" h="511638" w="177174">
                    <a:moveTo>
                      <a:pt x="3436" y="511638"/>
                    </a:moveTo>
                    <a:cubicBezTo>
                      <a:pt x="63634" y="418007"/>
                      <a:pt x="125356" y="315233"/>
                      <a:pt x="158503" y="208839"/>
                    </a:cubicBezTo>
                    <a:cubicBezTo>
                      <a:pt x="176314" y="151689"/>
                      <a:pt x="186030" y="89014"/>
                      <a:pt x="166123" y="32531"/>
                    </a:cubicBezTo>
                    <a:cubicBezTo>
                      <a:pt x="161646" y="19767"/>
                      <a:pt x="154502" y="6432"/>
                      <a:pt x="141834" y="1765"/>
                    </a:cubicBezTo>
                    <a:cubicBezTo>
                      <a:pt x="117736" y="-7189"/>
                      <a:pt x="96304" y="19672"/>
                      <a:pt x="85446" y="43008"/>
                    </a:cubicBezTo>
                    <a:cubicBezTo>
                      <a:pt x="25534" y="170643"/>
                      <a:pt x="-1898" y="309708"/>
                      <a:pt x="102" y="45067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0" name="Google Shape;860;g3085bbd85ef_0_73"/>
              <p:cNvSpPr/>
              <p:nvPr/>
            </p:nvSpPr>
            <p:spPr>
              <a:xfrm>
                <a:off x="3066480" y="3369240"/>
                <a:ext cx="521819" cy="719290"/>
              </a:xfrm>
              <a:custGeom>
                <a:rect b="b" l="l" r="r" t="t"/>
                <a:pathLst>
                  <a:path extrusionOk="0" h="416376" w="302066">
                    <a:moveTo>
                      <a:pt x="299971" y="416376"/>
                    </a:moveTo>
                    <a:cubicBezTo>
                      <a:pt x="195196" y="348463"/>
                      <a:pt x="98612" y="251403"/>
                      <a:pt x="31080" y="146343"/>
                    </a:cubicBezTo>
                    <a:cubicBezTo>
                      <a:pt x="17936" y="125864"/>
                      <a:pt x="5363" y="104242"/>
                      <a:pt x="1267" y="80334"/>
                    </a:cubicBezTo>
                    <a:cubicBezTo>
                      <a:pt x="-2829" y="56427"/>
                      <a:pt x="2791" y="29376"/>
                      <a:pt x="21270" y="13564"/>
                    </a:cubicBezTo>
                    <a:cubicBezTo>
                      <a:pt x="45082" y="-6915"/>
                      <a:pt x="83087" y="-2533"/>
                      <a:pt x="108804" y="15565"/>
                    </a:cubicBezTo>
                    <a:cubicBezTo>
                      <a:pt x="134617" y="33567"/>
                      <a:pt x="150809" y="61951"/>
                      <a:pt x="165573" y="89764"/>
                    </a:cubicBezTo>
                    <a:cubicBezTo>
                      <a:pt x="216627" y="186252"/>
                      <a:pt x="268729" y="298838"/>
                      <a:pt x="302067" y="40285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1" name="Google Shape;861;g3085bbd85ef_0_73"/>
            <p:cNvGrpSpPr/>
            <p:nvPr/>
          </p:nvGrpSpPr>
          <p:grpSpPr>
            <a:xfrm>
              <a:off x="2278440" y="3134160"/>
              <a:ext cx="740283" cy="1374133"/>
              <a:chOff x="2278440" y="3134160"/>
              <a:chExt cx="740283" cy="1374133"/>
            </a:xfrm>
          </p:grpSpPr>
          <p:sp>
            <p:nvSpPr>
              <p:cNvPr id="862" name="Google Shape;862;g3085bbd85ef_0_73"/>
              <p:cNvSpPr/>
              <p:nvPr/>
            </p:nvSpPr>
            <p:spPr>
              <a:xfrm>
                <a:off x="2643480" y="3533040"/>
                <a:ext cx="102634" cy="975253"/>
              </a:xfrm>
              <a:custGeom>
                <a:rect b="b" l="l" r="r" t="t"/>
                <a:pathLst>
                  <a:path extrusionOk="0" h="564546" w="59498">
                    <a:moveTo>
                      <a:pt x="59499" y="564547"/>
                    </a:moveTo>
                    <a:cubicBezTo>
                      <a:pt x="3968" y="382524"/>
                      <a:pt x="-12986" y="188881"/>
                      <a:pt x="9873"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3" name="Google Shape;863;g3085bbd85ef_0_73"/>
              <p:cNvSpPr/>
              <p:nvPr/>
            </p:nvSpPr>
            <p:spPr>
              <a:xfrm>
                <a:off x="2518200" y="3134160"/>
                <a:ext cx="421621" cy="399051"/>
              </a:xfrm>
              <a:custGeom>
                <a:rect b="b" l="l" r="r" t="t"/>
                <a:pathLst>
                  <a:path extrusionOk="0" h="230999" w="244064">
                    <a:moveTo>
                      <a:pt x="244040" y="42387"/>
                    </a:moveTo>
                    <a:cubicBezTo>
                      <a:pt x="241182" y="97251"/>
                      <a:pt x="214798" y="153353"/>
                      <a:pt x="175555" y="191739"/>
                    </a:cubicBezTo>
                    <a:cubicBezTo>
                      <a:pt x="145742" y="220885"/>
                      <a:pt x="100879" y="241745"/>
                      <a:pt x="62684" y="225076"/>
                    </a:cubicBezTo>
                    <a:cubicBezTo>
                      <a:pt x="35252" y="213075"/>
                      <a:pt x="18488" y="184690"/>
                      <a:pt x="9249" y="156210"/>
                    </a:cubicBezTo>
                    <a:cubicBezTo>
                      <a:pt x="-4181" y="114491"/>
                      <a:pt x="-4563" y="66390"/>
                      <a:pt x="18678" y="29337"/>
                    </a:cubicBezTo>
                    <a:cubicBezTo>
                      <a:pt x="28680" y="13335"/>
                      <a:pt x="49825" y="-857"/>
                      <a:pt x="65256" y="9906"/>
                    </a:cubicBezTo>
                    <a:cubicBezTo>
                      <a:pt x="70399" y="13526"/>
                      <a:pt x="73733" y="19336"/>
                      <a:pt x="76209" y="25146"/>
                    </a:cubicBezTo>
                    <a:cubicBezTo>
                      <a:pt x="84687" y="44482"/>
                      <a:pt x="87068" y="66390"/>
                      <a:pt x="83067" y="87154"/>
                    </a:cubicBezTo>
                    <a:cubicBezTo>
                      <a:pt x="81829" y="62008"/>
                      <a:pt x="89354" y="36481"/>
                      <a:pt x="103927" y="15907"/>
                    </a:cubicBezTo>
                    <a:cubicBezTo>
                      <a:pt x="109642" y="7906"/>
                      <a:pt x="117548" y="0"/>
                      <a:pt x="127359" y="0"/>
                    </a:cubicBezTo>
                    <a:cubicBezTo>
                      <a:pt x="141265" y="-95"/>
                      <a:pt x="150028" y="15145"/>
                      <a:pt x="153362" y="28670"/>
                    </a:cubicBezTo>
                    <a:cubicBezTo>
                      <a:pt x="158220" y="48673"/>
                      <a:pt x="157839" y="69914"/>
                      <a:pt x="152409" y="89726"/>
                    </a:cubicBezTo>
                    <a:cubicBezTo>
                      <a:pt x="157362" y="55531"/>
                      <a:pt x="178413" y="24099"/>
                      <a:pt x="208131" y="6477"/>
                    </a:cubicBezTo>
                    <a:cubicBezTo>
                      <a:pt x="211845" y="4287"/>
                      <a:pt x="215846" y="2191"/>
                      <a:pt x="220132" y="1905"/>
                    </a:cubicBezTo>
                    <a:cubicBezTo>
                      <a:pt x="228990" y="1239"/>
                      <a:pt x="236991" y="8097"/>
                      <a:pt x="240516" y="16288"/>
                    </a:cubicBezTo>
                    <a:cubicBezTo>
                      <a:pt x="244135" y="24289"/>
                      <a:pt x="244135" y="33528"/>
                      <a:pt x="244040" y="423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4" name="Google Shape;864;g3085bbd85ef_0_73"/>
              <p:cNvSpPr/>
              <p:nvPr/>
            </p:nvSpPr>
            <p:spPr>
              <a:xfrm>
                <a:off x="2652120" y="3676320"/>
                <a:ext cx="366603" cy="349048"/>
              </a:xfrm>
              <a:custGeom>
                <a:rect b="b" l="l" r="r" t="t"/>
                <a:pathLst>
                  <a:path extrusionOk="0" h="202054" w="212216">
                    <a:moveTo>
                      <a:pt x="0" y="198721"/>
                    </a:moveTo>
                    <a:cubicBezTo>
                      <a:pt x="5239" y="145476"/>
                      <a:pt x="45053" y="93374"/>
                      <a:pt x="81058" y="53845"/>
                    </a:cubicBezTo>
                    <a:cubicBezTo>
                      <a:pt x="98012" y="35272"/>
                      <a:pt x="116776" y="17650"/>
                      <a:pt x="139827" y="7649"/>
                    </a:cubicBezTo>
                    <a:cubicBezTo>
                      <a:pt x="162877" y="-2352"/>
                      <a:pt x="190976" y="-3495"/>
                      <a:pt x="212217" y="9935"/>
                    </a:cubicBezTo>
                    <a:cubicBezTo>
                      <a:pt x="206597" y="60799"/>
                      <a:pt x="182213" y="109376"/>
                      <a:pt x="144875" y="144333"/>
                    </a:cubicBezTo>
                    <a:cubicBezTo>
                      <a:pt x="107537" y="179290"/>
                      <a:pt x="52768" y="199864"/>
                      <a:pt x="1714" y="202054"/>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5" name="Google Shape;865;g3085bbd85ef_0_73"/>
              <p:cNvSpPr/>
              <p:nvPr/>
            </p:nvSpPr>
            <p:spPr>
              <a:xfrm>
                <a:off x="2278440" y="3872880"/>
                <a:ext cx="393754" cy="338148"/>
              </a:xfrm>
              <a:custGeom>
                <a:rect b="b" l="l" r="r" t="t"/>
                <a:pathLst>
                  <a:path extrusionOk="0" h="195744" w="227933">
                    <a:moveTo>
                      <a:pt x="226885" y="187629"/>
                    </a:moveTo>
                    <a:cubicBezTo>
                      <a:pt x="187642" y="204298"/>
                      <a:pt x="141446" y="193344"/>
                      <a:pt x="104299" y="172389"/>
                    </a:cubicBezTo>
                    <a:cubicBezTo>
                      <a:pt x="69533" y="152768"/>
                      <a:pt x="39338" y="124098"/>
                      <a:pt x="21717" y="88283"/>
                    </a:cubicBezTo>
                    <a:cubicBezTo>
                      <a:pt x="13621" y="71710"/>
                      <a:pt x="8287" y="53993"/>
                      <a:pt x="3048" y="36372"/>
                    </a:cubicBezTo>
                    <a:cubicBezTo>
                      <a:pt x="-191" y="25609"/>
                      <a:pt x="-2667" y="12274"/>
                      <a:pt x="5525" y="4749"/>
                    </a:cubicBezTo>
                    <a:cubicBezTo>
                      <a:pt x="11716" y="-870"/>
                      <a:pt x="21146" y="-394"/>
                      <a:pt x="29432" y="654"/>
                    </a:cubicBezTo>
                    <a:cubicBezTo>
                      <a:pt x="74676" y="6749"/>
                      <a:pt x="119539" y="22085"/>
                      <a:pt x="154972" y="50850"/>
                    </a:cubicBezTo>
                    <a:cubicBezTo>
                      <a:pt x="190405" y="79616"/>
                      <a:pt x="222885" y="128574"/>
                      <a:pt x="227933" y="183153"/>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6" name="Google Shape;866;g3085bbd85ef_0_73"/>
            <p:cNvGrpSpPr/>
            <p:nvPr/>
          </p:nvGrpSpPr>
          <p:grpSpPr>
            <a:xfrm>
              <a:off x="3932002" y="2719084"/>
              <a:ext cx="715029" cy="1672210"/>
              <a:chOff x="3932002" y="2719084"/>
              <a:chExt cx="715029" cy="1672210"/>
            </a:xfrm>
          </p:grpSpPr>
          <p:sp>
            <p:nvSpPr>
              <p:cNvPr id="867" name="Google Shape;867;g3085bbd85ef_0_73"/>
              <p:cNvSpPr/>
              <p:nvPr/>
            </p:nvSpPr>
            <p:spPr>
              <a:xfrm>
                <a:off x="4148640" y="3166920"/>
                <a:ext cx="145442" cy="1224374"/>
              </a:xfrm>
              <a:custGeom>
                <a:rect b="b" l="l" r="r" t="t"/>
                <a:pathLst>
                  <a:path extrusionOk="0" h="708755" w="84314">
                    <a:moveTo>
                      <a:pt x="0" y="708755"/>
                    </a:moveTo>
                    <a:cubicBezTo>
                      <a:pt x="67437" y="479488"/>
                      <a:pt x="94869" y="238601"/>
                      <a:pt x="80677"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8" name="Google Shape;868;g3085bbd85ef_0_73"/>
              <p:cNvSpPr/>
              <p:nvPr/>
            </p:nvSpPr>
            <p:spPr>
              <a:xfrm>
                <a:off x="4257720" y="3444840"/>
                <a:ext cx="389311" cy="468621"/>
              </a:xfrm>
              <a:custGeom>
                <a:rect b="b" l="l" r="r" t="t"/>
                <a:pathLst>
                  <a:path extrusionOk="0" h="271271" w="225361">
                    <a:moveTo>
                      <a:pt x="857" y="251269"/>
                    </a:moveTo>
                    <a:cubicBezTo>
                      <a:pt x="12859" y="191738"/>
                      <a:pt x="33338" y="132683"/>
                      <a:pt x="70866" y="84963"/>
                    </a:cubicBezTo>
                    <a:cubicBezTo>
                      <a:pt x="108395" y="37242"/>
                      <a:pt x="164687" y="1905"/>
                      <a:pt x="225362" y="0"/>
                    </a:cubicBezTo>
                    <a:cubicBezTo>
                      <a:pt x="220980" y="62484"/>
                      <a:pt x="205835" y="125635"/>
                      <a:pt x="170688" y="177546"/>
                    </a:cubicBezTo>
                    <a:cubicBezTo>
                      <a:pt x="135541" y="229457"/>
                      <a:pt x="62579" y="268033"/>
                      <a:pt x="0" y="271272"/>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9" name="Google Shape;869;g3085bbd85ef_0_73"/>
              <p:cNvSpPr/>
              <p:nvPr/>
            </p:nvSpPr>
            <p:spPr>
              <a:xfrm>
                <a:off x="3951360" y="3641040"/>
                <a:ext cx="282346" cy="435423"/>
              </a:xfrm>
              <a:custGeom>
                <a:rect b="b" l="l" r="r" t="t"/>
                <a:pathLst>
                  <a:path extrusionOk="0" h="252054" w="163442">
                    <a:moveTo>
                      <a:pt x="154078" y="252054"/>
                    </a:moveTo>
                    <a:cubicBezTo>
                      <a:pt x="101881" y="249197"/>
                      <a:pt x="51970" y="218717"/>
                      <a:pt x="25776" y="173473"/>
                    </a:cubicBezTo>
                    <a:cubicBezTo>
                      <a:pt x="-4037" y="122133"/>
                      <a:pt x="-2704" y="58983"/>
                      <a:pt x="3869" y="23"/>
                    </a:cubicBezTo>
                    <a:cubicBezTo>
                      <a:pt x="36254" y="-739"/>
                      <a:pt x="66353" y="17644"/>
                      <a:pt x="89498" y="40409"/>
                    </a:cubicBezTo>
                    <a:cubicBezTo>
                      <a:pt x="138838" y="89177"/>
                      <a:pt x="170270" y="167187"/>
                      <a:pt x="162174" y="236052"/>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70" name="Google Shape;870;g3085bbd85ef_0_73"/>
              <p:cNvGrpSpPr/>
              <p:nvPr/>
            </p:nvGrpSpPr>
            <p:grpSpPr>
              <a:xfrm>
                <a:off x="4054320" y="2854440"/>
                <a:ext cx="498592" cy="265410"/>
                <a:chOff x="4054320" y="2854440"/>
                <a:chExt cx="498592" cy="265410"/>
              </a:xfrm>
            </p:grpSpPr>
            <p:sp>
              <p:nvSpPr>
                <p:cNvPr id="871" name="Google Shape;871;g3085bbd85ef_0_73"/>
                <p:cNvSpPr/>
                <p:nvPr/>
              </p:nvSpPr>
              <p:spPr>
                <a:xfrm>
                  <a:off x="4257720" y="2854440"/>
                  <a:ext cx="295192" cy="265410"/>
                </a:xfrm>
                <a:custGeom>
                  <a:rect b="b" l="l" r="r" t="t"/>
                  <a:pathLst>
                    <a:path extrusionOk="0" h="153638" w="170878">
                      <a:moveTo>
                        <a:pt x="170879" y="0"/>
                      </a:moveTo>
                      <a:cubicBezTo>
                        <a:pt x="135541" y="16383"/>
                        <a:pt x="99822" y="32956"/>
                        <a:pt x="68675" y="57245"/>
                      </a:cubicBezTo>
                      <a:cubicBezTo>
                        <a:pt x="37433" y="81439"/>
                        <a:pt x="10668" y="114300"/>
                        <a:pt x="0" y="15363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2" name="Google Shape;872;g3085bbd85ef_0_73"/>
                <p:cNvSpPr/>
                <p:nvPr/>
              </p:nvSpPr>
              <p:spPr>
                <a:xfrm>
                  <a:off x="4054320" y="2943360"/>
                  <a:ext cx="243526" cy="85622"/>
                </a:xfrm>
                <a:custGeom>
                  <a:rect b="b" l="l" r="r" t="t"/>
                  <a:pathLst>
                    <a:path extrusionOk="0" h="49780" w="140970">
                      <a:moveTo>
                        <a:pt x="140970" y="49781"/>
                      </a:moveTo>
                      <a:cubicBezTo>
                        <a:pt x="103918" y="19110"/>
                        <a:pt x="47434" y="-2035"/>
                        <a:pt x="0" y="15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73" name="Google Shape;873;g3085bbd85ef_0_73"/>
              <p:cNvSpPr/>
              <p:nvPr/>
            </p:nvSpPr>
            <p:spPr>
              <a:xfrm>
                <a:off x="4153680" y="2806560"/>
                <a:ext cx="225285" cy="116915"/>
              </a:xfrm>
              <a:custGeom>
                <a:rect b="b" l="l" r="r" t="t"/>
                <a:pathLst>
                  <a:path extrusionOk="0" h="67777" w="130600">
                    <a:moveTo>
                      <a:pt x="62028" y="28207"/>
                    </a:moveTo>
                    <a:cubicBezTo>
                      <a:pt x="56217" y="32017"/>
                      <a:pt x="53169" y="36399"/>
                      <a:pt x="55932" y="41257"/>
                    </a:cubicBezTo>
                    <a:cubicBezTo>
                      <a:pt x="62504" y="52591"/>
                      <a:pt x="116225" y="42019"/>
                      <a:pt x="126893" y="28779"/>
                    </a:cubicBezTo>
                    <a:cubicBezTo>
                      <a:pt x="138037" y="14968"/>
                      <a:pt x="121654" y="5824"/>
                      <a:pt x="109462" y="3157"/>
                    </a:cubicBezTo>
                    <a:cubicBezTo>
                      <a:pt x="86316" y="-1987"/>
                      <a:pt x="61932" y="-368"/>
                      <a:pt x="38977" y="4586"/>
                    </a:cubicBezTo>
                    <a:cubicBezTo>
                      <a:pt x="23261" y="8014"/>
                      <a:pt x="782" y="16968"/>
                      <a:pt x="20" y="36113"/>
                    </a:cubicBezTo>
                    <a:cubicBezTo>
                      <a:pt x="-552" y="51258"/>
                      <a:pt x="11259" y="59259"/>
                      <a:pt x="24309" y="64403"/>
                    </a:cubicBezTo>
                    <a:cubicBezTo>
                      <a:pt x="44597" y="72403"/>
                      <a:pt x="97080" y="64117"/>
                      <a:pt x="104985" y="6068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4" name="Google Shape;874;g3085bbd85ef_0_73"/>
              <p:cNvSpPr/>
              <p:nvPr/>
            </p:nvSpPr>
            <p:spPr>
              <a:xfrm rot="-249037">
                <a:off x="3946222" y="2743038"/>
                <a:ext cx="677047" cy="417480"/>
              </a:xfrm>
              <a:custGeom>
                <a:rect b="b" l="l" r="r" t="t"/>
                <a:pathLst>
                  <a:path extrusionOk="0" h="241733" w="392030">
                    <a:moveTo>
                      <a:pt x="392031" y="120867"/>
                    </a:moveTo>
                    <a:cubicBezTo>
                      <a:pt x="392031" y="187619"/>
                      <a:pt x="304272" y="241733"/>
                      <a:pt x="196015" y="241733"/>
                    </a:cubicBezTo>
                    <a:cubicBezTo>
                      <a:pt x="87759" y="241733"/>
                      <a:pt x="0" y="187619"/>
                      <a:pt x="0" y="120867"/>
                    </a:cubicBezTo>
                    <a:cubicBezTo>
                      <a:pt x="0" y="54114"/>
                      <a:pt x="87759" y="0"/>
                      <a:pt x="196015" y="0"/>
                    </a:cubicBezTo>
                    <a:cubicBezTo>
                      <a:pt x="304271" y="0"/>
                      <a:pt x="392031" y="54114"/>
                      <a:pt x="392031" y="120867"/>
                    </a:cubicBezTo>
                    <a:close/>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875" name="Google Shape;875;g3085bbd85ef_0_73"/>
          <p:cNvGrpSpPr/>
          <p:nvPr/>
        </p:nvGrpSpPr>
        <p:grpSpPr>
          <a:xfrm>
            <a:off x="487440" y="4038120"/>
            <a:ext cx="5725382" cy="2933628"/>
            <a:chOff x="487440" y="4038120"/>
            <a:chExt cx="5725382" cy="2933628"/>
          </a:xfrm>
        </p:grpSpPr>
        <p:sp>
          <p:nvSpPr>
            <p:cNvPr id="876" name="Google Shape;876;g3085bbd85ef_0_73"/>
            <p:cNvSpPr/>
            <p:nvPr/>
          </p:nvSpPr>
          <p:spPr>
            <a:xfrm>
              <a:off x="511560" y="4062600"/>
              <a:ext cx="5677369" cy="2865074"/>
            </a:xfrm>
            <a:custGeom>
              <a:rect b="b" l="l" r="r" t="t"/>
              <a:pathLst>
                <a:path extrusionOk="0" h="1354645" w="2684335">
                  <a:moveTo>
                    <a:pt x="178403" y="1354646"/>
                  </a:moveTo>
                  <a:cubicBezTo>
                    <a:pt x="64960" y="1301401"/>
                    <a:pt x="0" y="1192149"/>
                    <a:pt x="0" y="1054322"/>
                  </a:cubicBezTo>
                  <a:cubicBezTo>
                    <a:pt x="0" y="972598"/>
                    <a:pt x="24575" y="889159"/>
                    <a:pt x="67532" y="825341"/>
                  </a:cubicBezTo>
                  <a:cubicBezTo>
                    <a:pt x="112109" y="759142"/>
                    <a:pt x="173546" y="718185"/>
                    <a:pt x="240411" y="710089"/>
                  </a:cubicBezTo>
                  <a:cubicBezTo>
                    <a:pt x="244507" y="709613"/>
                    <a:pt x="248221" y="707327"/>
                    <a:pt x="250508" y="703993"/>
                  </a:cubicBezTo>
                  <a:cubicBezTo>
                    <a:pt x="252794" y="700564"/>
                    <a:pt x="253556" y="696373"/>
                    <a:pt x="252508" y="692372"/>
                  </a:cubicBezTo>
                  <a:cubicBezTo>
                    <a:pt x="245745" y="666559"/>
                    <a:pt x="242411" y="640080"/>
                    <a:pt x="242411" y="613696"/>
                  </a:cubicBezTo>
                  <a:cubicBezTo>
                    <a:pt x="242411" y="571119"/>
                    <a:pt x="251174" y="528828"/>
                    <a:pt x="267843" y="491395"/>
                  </a:cubicBezTo>
                  <a:cubicBezTo>
                    <a:pt x="307181" y="403003"/>
                    <a:pt x="388048" y="339662"/>
                    <a:pt x="478822" y="326136"/>
                  </a:cubicBezTo>
                  <a:cubicBezTo>
                    <a:pt x="484156" y="325374"/>
                    <a:pt x="488537" y="321659"/>
                    <a:pt x="490252" y="316611"/>
                  </a:cubicBezTo>
                  <a:cubicBezTo>
                    <a:pt x="509969" y="258032"/>
                    <a:pt x="544354" y="208883"/>
                    <a:pt x="589502" y="174498"/>
                  </a:cubicBezTo>
                  <a:cubicBezTo>
                    <a:pt x="636270" y="138970"/>
                    <a:pt x="696944" y="119348"/>
                    <a:pt x="760286" y="119348"/>
                  </a:cubicBezTo>
                  <a:cubicBezTo>
                    <a:pt x="830485" y="119348"/>
                    <a:pt x="897922" y="143351"/>
                    <a:pt x="950214" y="186880"/>
                  </a:cubicBezTo>
                  <a:cubicBezTo>
                    <a:pt x="952881" y="189071"/>
                    <a:pt x="956120" y="190214"/>
                    <a:pt x="959358" y="190214"/>
                  </a:cubicBezTo>
                  <a:cubicBezTo>
                    <a:pt x="963454" y="190214"/>
                    <a:pt x="967549" y="188500"/>
                    <a:pt x="970312" y="185071"/>
                  </a:cubicBezTo>
                  <a:cubicBezTo>
                    <a:pt x="997553" y="152400"/>
                    <a:pt x="1028890" y="127445"/>
                    <a:pt x="1063371" y="110871"/>
                  </a:cubicBezTo>
                  <a:cubicBezTo>
                    <a:pt x="1096232" y="95155"/>
                    <a:pt x="1131856" y="87154"/>
                    <a:pt x="1169194" y="87154"/>
                  </a:cubicBezTo>
                  <a:cubicBezTo>
                    <a:pt x="1211199" y="87154"/>
                    <a:pt x="1253776" y="97536"/>
                    <a:pt x="1292543" y="117253"/>
                  </a:cubicBezTo>
                  <a:cubicBezTo>
                    <a:pt x="1292447" y="117157"/>
                    <a:pt x="1292352" y="117157"/>
                    <a:pt x="1292352" y="117157"/>
                  </a:cubicBezTo>
                  <a:cubicBezTo>
                    <a:pt x="1292257" y="117157"/>
                    <a:pt x="1292543" y="117348"/>
                    <a:pt x="1292733" y="117538"/>
                  </a:cubicBezTo>
                  <a:cubicBezTo>
                    <a:pt x="1295400" y="120205"/>
                    <a:pt x="1299305" y="121920"/>
                    <a:pt x="1303115" y="121920"/>
                  </a:cubicBezTo>
                  <a:cubicBezTo>
                    <a:pt x="1303306" y="121920"/>
                    <a:pt x="1303496" y="121920"/>
                    <a:pt x="1303687" y="121920"/>
                  </a:cubicBezTo>
                  <a:cubicBezTo>
                    <a:pt x="1307687" y="121729"/>
                    <a:pt x="1311688" y="120110"/>
                    <a:pt x="1314260" y="116967"/>
                  </a:cubicBezTo>
                  <a:cubicBezTo>
                    <a:pt x="1373981" y="44863"/>
                    <a:pt x="1468660" y="0"/>
                    <a:pt x="1561243" y="0"/>
                  </a:cubicBezTo>
                  <a:cubicBezTo>
                    <a:pt x="1576673" y="0"/>
                    <a:pt x="1591913" y="1238"/>
                    <a:pt x="1606582" y="3810"/>
                  </a:cubicBezTo>
                  <a:cubicBezTo>
                    <a:pt x="1671923" y="14954"/>
                    <a:pt x="1733455" y="49244"/>
                    <a:pt x="1779842" y="100203"/>
                  </a:cubicBezTo>
                  <a:cubicBezTo>
                    <a:pt x="1782699" y="103346"/>
                    <a:pt x="1786509" y="104870"/>
                    <a:pt x="1790414" y="104870"/>
                  </a:cubicBezTo>
                  <a:cubicBezTo>
                    <a:pt x="1793462" y="104870"/>
                    <a:pt x="1796510" y="103918"/>
                    <a:pt x="1799177" y="101917"/>
                  </a:cubicBezTo>
                  <a:cubicBezTo>
                    <a:pt x="1815846" y="99917"/>
                    <a:pt x="1833086" y="98965"/>
                    <a:pt x="1850517" y="98965"/>
                  </a:cubicBezTo>
                  <a:cubicBezTo>
                    <a:pt x="1934623" y="98965"/>
                    <a:pt x="2018729" y="121729"/>
                    <a:pt x="2087213" y="162878"/>
                  </a:cubicBezTo>
                  <a:cubicBezTo>
                    <a:pt x="2164366" y="209264"/>
                    <a:pt x="2217134" y="276415"/>
                    <a:pt x="2239804" y="356997"/>
                  </a:cubicBezTo>
                  <a:cubicBezTo>
                    <a:pt x="2246376" y="380524"/>
                    <a:pt x="2249805" y="405194"/>
                    <a:pt x="2249805" y="430244"/>
                  </a:cubicBezTo>
                  <a:cubicBezTo>
                    <a:pt x="2249805" y="434530"/>
                    <a:pt x="2249710" y="438817"/>
                    <a:pt x="2249519" y="443103"/>
                  </a:cubicBezTo>
                  <a:cubicBezTo>
                    <a:pt x="2249234" y="448437"/>
                    <a:pt x="2251996" y="453485"/>
                    <a:pt x="2256663" y="456152"/>
                  </a:cubicBezTo>
                  <a:cubicBezTo>
                    <a:pt x="2258854" y="457390"/>
                    <a:pt x="2261330" y="458057"/>
                    <a:pt x="2263807" y="458057"/>
                  </a:cubicBezTo>
                  <a:cubicBezTo>
                    <a:pt x="2264664" y="458057"/>
                    <a:pt x="2265521" y="457962"/>
                    <a:pt x="2266474" y="457771"/>
                  </a:cubicBezTo>
                  <a:cubicBezTo>
                    <a:pt x="2365629" y="469487"/>
                    <a:pt x="2456307" y="536829"/>
                    <a:pt x="2498312" y="629983"/>
                  </a:cubicBezTo>
                  <a:cubicBezTo>
                    <a:pt x="2515457" y="668083"/>
                    <a:pt x="2524506" y="711327"/>
                    <a:pt x="2524506" y="755047"/>
                  </a:cubicBezTo>
                  <a:cubicBezTo>
                    <a:pt x="2524506" y="781907"/>
                    <a:pt x="2521172" y="808768"/>
                    <a:pt x="2514505" y="834676"/>
                  </a:cubicBezTo>
                  <a:cubicBezTo>
                    <a:pt x="2513457" y="838581"/>
                    <a:pt x="2514219" y="842772"/>
                    <a:pt x="2516410" y="846106"/>
                  </a:cubicBezTo>
                  <a:cubicBezTo>
                    <a:pt x="2518029" y="848487"/>
                    <a:pt x="2520315" y="850392"/>
                    <a:pt x="2522982" y="851440"/>
                  </a:cubicBezTo>
                  <a:cubicBezTo>
                    <a:pt x="2616422" y="912971"/>
                    <a:pt x="2684336" y="1050417"/>
                    <a:pt x="2684336" y="1178909"/>
                  </a:cubicBezTo>
                  <a:cubicBezTo>
                    <a:pt x="2684336" y="1246346"/>
                    <a:pt x="2666047" y="1307021"/>
                    <a:pt x="2631281" y="1354646"/>
                  </a:cubicBezTo>
                  <a:lnTo>
                    <a:pt x="178403" y="1354646"/>
                  </a:lnTo>
                  <a:close/>
                </a:path>
              </a:pathLst>
            </a:custGeom>
            <a:solidFill>
              <a:srgbClr val="32797C"/>
            </a:solidFill>
            <a:ln cap="flat" cmpd="sng" w="9525">
              <a:solidFill>
                <a:srgbClr val="46B7B7"/>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77" name="Google Shape;877;g3085bbd85ef_0_73"/>
            <p:cNvGrpSpPr/>
            <p:nvPr/>
          </p:nvGrpSpPr>
          <p:grpSpPr>
            <a:xfrm>
              <a:off x="487440" y="4038120"/>
              <a:ext cx="5725382" cy="2933628"/>
              <a:chOff x="487440" y="4038120"/>
              <a:chExt cx="5725382" cy="2933628"/>
            </a:xfrm>
          </p:grpSpPr>
          <p:sp>
            <p:nvSpPr>
              <p:cNvPr id="878" name="Google Shape;878;g3085bbd85ef_0_73"/>
              <p:cNvSpPr/>
              <p:nvPr/>
            </p:nvSpPr>
            <p:spPr>
              <a:xfrm>
                <a:off x="2361600" y="4222440"/>
                <a:ext cx="895060" cy="806270"/>
              </a:xfrm>
              <a:custGeom>
                <a:rect b="b" l="l" r="r" t="t"/>
                <a:pathLst>
                  <a:path extrusionOk="0" h="381215" w="423196">
                    <a:moveTo>
                      <a:pt x="423197" y="31362"/>
                    </a:moveTo>
                    <a:cubicBezTo>
                      <a:pt x="348235" y="-6833"/>
                      <a:pt x="259748" y="-11501"/>
                      <a:pt x="183833" y="24885"/>
                    </a:cubicBezTo>
                    <a:cubicBezTo>
                      <a:pt x="64961" y="81845"/>
                      <a:pt x="-13048" y="234530"/>
                      <a:pt x="1811" y="381215"/>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9" name="Google Shape;879;g3085bbd85ef_0_73"/>
              <p:cNvSpPr/>
              <p:nvPr/>
            </p:nvSpPr>
            <p:spPr>
              <a:xfrm>
                <a:off x="3213000" y="4038120"/>
                <a:ext cx="1237529" cy="536950"/>
              </a:xfrm>
              <a:custGeom>
                <a:rect b="b" l="l" r="r" t="t"/>
                <a:pathLst>
                  <a:path extrusionOk="0" h="253877" w="585120">
                    <a:moveTo>
                      <a:pt x="0" y="161294"/>
                    </a:moveTo>
                    <a:cubicBezTo>
                      <a:pt x="62198" y="52423"/>
                      <a:pt x="203835" y="-17776"/>
                      <a:pt x="331280" y="3941"/>
                    </a:cubicBezTo>
                    <a:cubicBezTo>
                      <a:pt x="458819" y="25658"/>
                      <a:pt x="565880" y="131100"/>
                      <a:pt x="585121" y="253877"/>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0" name="Google Shape;880;g3085bbd85ef_0_73"/>
              <p:cNvSpPr/>
              <p:nvPr/>
            </p:nvSpPr>
            <p:spPr>
              <a:xfrm>
                <a:off x="4310280" y="4247280"/>
                <a:ext cx="983923" cy="1127424"/>
              </a:xfrm>
              <a:custGeom>
                <a:rect b="b" l="l" r="r" t="t"/>
                <a:pathLst>
                  <a:path extrusionOk="0" h="533061" w="465212">
                    <a:moveTo>
                      <a:pt x="0" y="3281"/>
                    </a:moveTo>
                    <a:cubicBezTo>
                      <a:pt x="174974" y="-18245"/>
                      <a:pt x="398335" y="65765"/>
                      <a:pt x="454819" y="266552"/>
                    </a:cubicBezTo>
                    <a:cubicBezTo>
                      <a:pt x="481012" y="359707"/>
                      <a:pt x="457486" y="469054"/>
                      <a:pt x="386620" y="533062"/>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1" name="Google Shape;881;g3085bbd85ef_0_73"/>
              <p:cNvSpPr/>
              <p:nvPr/>
            </p:nvSpPr>
            <p:spPr>
              <a:xfrm>
                <a:off x="5302440" y="5005800"/>
                <a:ext cx="572655" cy="1028017"/>
              </a:xfrm>
              <a:custGeom>
                <a:rect b="b" l="l" r="r" t="t"/>
                <a:pathLst>
                  <a:path extrusionOk="0" h="486060" w="270759">
                    <a:moveTo>
                      <a:pt x="0" y="0"/>
                    </a:moveTo>
                    <a:cubicBezTo>
                      <a:pt x="103823" y="11239"/>
                      <a:pt x="199739" y="81820"/>
                      <a:pt x="243554" y="179165"/>
                    </a:cubicBezTo>
                    <a:cubicBezTo>
                      <a:pt x="287369" y="276606"/>
                      <a:pt x="277654" y="397383"/>
                      <a:pt x="218789" y="486061"/>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2" name="Google Shape;882;g3085bbd85ef_0_73"/>
              <p:cNvSpPr/>
              <p:nvPr/>
            </p:nvSpPr>
            <p:spPr>
              <a:xfrm>
                <a:off x="5857920" y="5841000"/>
                <a:ext cx="354902" cy="1111016"/>
              </a:xfrm>
              <a:custGeom>
                <a:rect b="b" l="l" r="r" t="t"/>
                <a:pathLst>
                  <a:path extrusionOk="0" h="525303" w="168001">
                    <a:moveTo>
                      <a:pt x="0" y="0"/>
                    </a:moveTo>
                    <a:cubicBezTo>
                      <a:pt x="147542" y="95821"/>
                      <a:pt x="231458" y="365284"/>
                      <a:pt x="109156" y="52530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3" name="Google Shape;883;g3085bbd85ef_0_73"/>
              <p:cNvSpPr/>
              <p:nvPr/>
            </p:nvSpPr>
            <p:spPr>
              <a:xfrm>
                <a:off x="1739160" y="6039000"/>
                <a:ext cx="339561" cy="913189"/>
              </a:xfrm>
              <a:custGeom>
                <a:rect b="b" l="l" r="r" t="t"/>
                <a:pathLst>
                  <a:path extrusionOk="0" h="431768" w="160739">
                    <a:moveTo>
                      <a:pt x="98256" y="431768"/>
                    </a:moveTo>
                    <a:cubicBezTo>
                      <a:pt x="34152" y="376714"/>
                      <a:pt x="-8043" y="278606"/>
                      <a:pt x="1291" y="193357"/>
                    </a:cubicBezTo>
                    <a:cubicBezTo>
                      <a:pt x="11102" y="104013"/>
                      <a:pt x="75872" y="21907"/>
                      <a:pt x="16074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4" name="Google Shape;884;g3085bbd85ef_0_73"/>
              <p:cNvSpPr/>
              <p:nvPr/>
            </p:nvSpPr>
            <p:spPr>
              <a:xfrm>
                <a:off x="3790440" y="6207120"/>
                <a:ext cx="313176" cy="745176"/>
              </a:xfrm>
              <a:custGeom>
                <a:rect b="b" l="l" r="r" t="t"/>
                <a:pathLst>
                  <a:path extrusionOk="0" h="352329" w="148249">
                    <a:moveTo>
                      <a:pt x="108871" y="0"/>
                    </a:moveTo>
                    <a:cubicBezTo>
                      <a:pt x="167926" y="74009"/>
                      <a:pt x="181165" y="312992"/>
                      <a:pt x="0" y="35233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5" name="Google Shape;885;g3085bbd85ef_0_73"/>
              <p:cNvSpPr/>
              <p:nvPr/>
            </p:nvSpPr>
            <p:spPr>
              <a:xfrm>
                <a:off x="1765800" y="4951080"/>
                <a:ext cx="590282" cy="1178302"/>
              </a:xfrm>
              <a:custGeom>
                <a:rect b="b" l="l" r="r" t="t"/>
                <a:pathLst>
                  <a:path extrusionOk="0" h="557117" w="279093">
                    <a:moveTo>
                      <a:pt x="59257" y="557117"/>
                    </a:moveTo>
                    <a:cubicBezTo>
                      <a:pt x="-6466" y="456724"/>
                      <a:pt x="-18563" y="321564"/>
                      <a:pt x="28205" y="210503"/>
                    </a:cubicBezTo>
                    <a:cubicBezTo>
                      <a:pt x="72782" y="104680"/>
                      <a:pt x="169556" y="24098"/>
                      <a:pt x="279094"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6" name="Google Shape;886;g3085bbd85ef_0_73"/>
              <p:cNvSpPr/>
              <p:nvPr/>
            </p:nvSpPr>
            <p:spPr>
              <a:xfrm>
                <a:off x="2003040" y="5519880"/>
                <a:ext cx="1221212" cy="369622"/>
              </a:xfrm>
              <a:custGeom>
                <a:rect b="b" l="l" r="r" t="t"/>
                <a:pathLst>
                  <a:path extrusionOk="0" h="174969" w="577405">
                    <a:moveTo>
                      <a:pt x="0" y="60098"/>
                    </a:moveTo>
                    <a:cubicBezTo>
                      <a:pt x="90964" y="6187"/>
                      <a:pt x="202311" y="-12578"/>
                      <a:pt x="307276" y="8378"/>
                    </a:cubicBezTo>
                    <a:cubicBezTo>
                      <a:pt x="412337" y="29237"/>
                      <a:pt x="510159" y="89626"/>
                      <a:pt x="577405" y="17497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7" name="Google Shape;887;g3085bbd85ef_0_73"/>
              <p:cNvSpPr/>
              <p:nvPr/>
            </p:nvSpPr>
            <p:spPr>
              <a:xfrm>
                <a:off x="2327040" y="5596560"/>
                <a:ext cx="509972" cy="660993"/>
              </a:xfrm>
              <a:custGeom>
                <a:rect b="b" l="l" r="r" t="t"/>
                <a:pathLst>
                  <a:path extrusionOk="0" h="312896" w="241407">
                    <a:moveTo>
                      <a:pt x="240601" y="0"/>
                    </a:moveTo>
                    <a:cubicBezTo>
                      <a:pt x="246031" y="72104"/>
                      <a:pt x="223838" y="146590"/>
                      <a:pt x="179737" y="203930"/>
                    </a:cubicBezTo>
                    <a:cubicBezTo>
                      <a:pt x="135636" y="261271"/>
                      <a:pt x="70009" y="301085"/>
                      <a:pt x="0" y="312896"/>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8" name="Google Shape;888;g3085bbd85ef_0_73"/>
              <p:cNvSpPr/>
              <p:nvPr/>
            </p:nvSpPr>
            <p:spPr>
              <a:xfrm>
                <a:off x="3613680" y="5493960"/>
                <a:ext cx="318250" cy="808433"/>
              </a:xfrm>
              <a:custGeom>
                <a:rect b="b" l="l" r="r" t="t"/>
                <a:pathLst>
                  <a:path extrusionOk="0" h="382238" w="150651">
                    <a:moveTo>
                      <a:pt x="8920" y="382238"/>
                    </a:moveTo>
                    <a:cubicBezTo>
                      <a:pt x="-23656" y="241363"/>
                      <a:pt x="35113" y="82868"/>
                      <a:pt x="150651"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9" name="Google Shape;889;g3085bbd85ef_0_73"/>
              <p:cNvSpPr/>
              <p:nvPr/>
            </p:nvSpPr>
            <p:spPr>
              <a:xfrm>
                <a:off x="3320280" y="5279040"/>
                <a:ext cx="449903" cy="371701"/>
              </a:xfrm>
              <a:custGeom>
                <a:rect b="b" l="l" r="r" t="t"/>
                <a:pathLst>
                  <a:path extrusionOk="0" h="175745" w="212972">
                    <a:moveTo>
                      <a:pt x="212973" y="173926"/>
                    </a:moveTo>
                    <a:cubicBezTo>
                      <a:pt x="67240" y="191929"/>
                      <a:pt x="-8483" y="72104"/>
                      <a:pt x="756"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0" name="Google Shape;890;g3085bbd85ef_0_73"/>
              <p:cNvSpPr/>
              <p:nvPr/>
            </p:nvSpPr>
            <p:spPr>
              <a:xfrm>
                <a:off x="3025080" y="4645440"/>
                <a:ext cx="981483" cy="313825"/>
              </a:xfrm>
              <a:custGeom>
                <a:rect b="b" l="l" r="r" t="t"/>
                <a:pathLst>
                  <a:path extrusionOk="0" h="148556" w="464058">
                    <a:moveTo>
                      <a:pt x="0" y="0"/>
                    </a:moveTo>
                    <a:cubicBezTo>
                      <a:pt x="110871" y="132588"/>
                      <a:pt x="304705" y="184023"/>
                      <a:pt x="464058" y="12315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1" name="Google Shape;891;g3085bbd85ef_0_73"/>
              <p:cNvSpPr/>
              <p:nvPr/>
            </p:nvSpPr>
            <p:spPr>
              <a:xfrm>
                <a:off x="3747960" y="4530600"/>
                <a:ext cx="122783" cy="423358"/>
              </a:xfrm>
              <a:custGeom>
                <a:rect b="b" l="l" r="r" t="t"/>
                <a:pathLst>
                  <a:path extrusionOk="0" h="200406" w="58260">
                    <a:moveTo>
                      <a:pt x="0" y="200406"/>
                    </a:moveTo>
                    <a:cubicBezTo>
                      <a:pt x="47054" y="147161"/>
                      <a:pt x="67818" y="70485"/>
                      <a:pt x="54102"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2" name="Google Shape;892;g3085bbd85ef_0_73"/>
              <p:cNvSpPr/>
              <p:nvPr/>
            </p:nvSpPr>
            <p:spPr>
              <a:xfrm>
                <a:off x="4647600" y="4708440"/>
                <a:ext cx="223929" cy="1180316"/>
              </a:xfrm>
              <a:custGeom>
                <a:rect b="b" l="l" r="r" t="t"/>
                <a:pathLst>
                  <a:path extrusionOk="0" h="558069" w="106002">
                    <a:moveTo>
                      <a:pt x="106002" y="0"/>
                    </a:moveTo>
                    <a:cubicBezTo>
                      <a:pt x="9514" y="165640"/>
                      <a:pt x="-23157" y="369380"/>
                      <a:pt x="16467" y="55807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3" name="Google Shape;893;g3085bbd85ef_0_73"/>
              <p:cNvSpPr/>
              <p:nvPr/>
            </p:nvSpPr>
            <p:spPr>
              <a:xfrm>
                <a:off x="4301640" y="5132520"/>
                <a:ext cx="367419" cy="146544"/>
              </a:xfrm>
              <a:custGeom>
                <a:rect b="b" l="l" r="r" t="t"/>
                <a:pathLst>
                  <a:path extrusionOk="0" h="69370" w="173926">
                    <a:moveTo>
                      <a:pt x="173927" y="68771"/>
                    </a:moveTo>
                    <a:cubicBezTo>
                      <a:pt x="108585" y="73819"/>
                      <a:pt x="47244" y="46672"/>
                      <a:pt x="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4" name="Google Shape;894;g3085bbd85ef_0_73"/>
              <p:cNvSpPr/>
              <p:nvPr/>
            </p:nvSpPr>
            <p:spPr>
              <a:xfrm>
                <a:off x="5012280" y="5826240"/>
                <a:ext cx="579582" cy="630809"/>
              </a:xfrm>
              <a:custGeom>
                <a:rect b="b" l="l" r="r" t="t"/>
                <a:pathLst>
                  <a:path extrusionOk="0" h="298608" w="274034">
                    <a:moveTo>
                      <a:pt x="274034" y="298609"/>
                    </a:moveTo>
                    <a:cubicBezTo>
                      <a:pt x="234410" y="162687"/>
                      <a:pt x="129635" y="48578"/>
                      <a:pt x="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5" name="Google Shape;895;g3085bbd85ef_0_73"/>
              <p:cNvSpPr/>
              <p:nvPr/>
            </p:nvSpPr>
            <p:spPr>
              <a:xfrm>
                <a:off x="5341680" y="5749920"/>
                <a:ext cx="132198" cy="289748"/>
              </a:xfrm>
              <a:custGeom>
                <a:rect b="b" l="l" r="r" t="t"/>
                <a:pathLst>
                  <a:path extrusionOk="0" h="137159" w="62579">
                    <a:moveTo>
                      <a:pt x="0" y="137160"/>
                    </a:moveTo>
                    <a:cubicBezTo>
                      <a:pt x="8192" y="89345"/>
                      <a:pt x="30956" y="36100"/>
                      <a:pt x="62579"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6" name="Google Shape;896;g3085bbd85ef_0_73"/>
              <p:cNvSpPr/>
              <p:nvPr/>
            </p:nvSpPr>
            <p:spPr>
              <a:xfrm>
                <a:off x="4106160" y="6381000"/>
                <a:ext cx="635585" cy="98304"/>
              </a:xfrm>
              <a:custGeom>
                <a:rect b="b" l="l" r="r" t="t"/>
                <a:pathLst>
                  <a:path extrusionOk="0" h="46700" w="300513">
                    <a:moveTo>
                      <a:pt x="0" y="27079"/>
                    </a:moveTo>
                    <a:cubicBezTo>
                      <a:pt x="93154" y="-13784"/>
                      <a:pt x="215075" y="-9307"/>
                      <a:pt x="300514" y="4670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g3085bbd85ef_0_73"/>
              <p:cNvSpPr/>
              <p:nvPr/>
            </p:nvSpPr>
            <p:spPr>
              <a:xfrm>
                <a:off x="1487520" y="4290480"/>
                <a:ext cx="1052392" cy="943066"/>
              </a:xfrm>
              <a:custGeom>
                <a:rect b="b" l="l" r="r" t="t"/>
                <a:pathLst>
                  <a:path extrusionOk="0" h="445894" w="497585">
                    <a:moveTo>
                      <a:pt x="497586" y="71181"/>
                    </a:moveTo>
                    <a:cubicBezTo>
                      <a:pt x="387477" y="-21402"/>
                      <a:pt x="224790" y="-21212"/>
                      <a:pt x="121253" y="57465"/>
                    </a:cubicBezTo>
                    <a:cubicBezTo>
                      <a:pt x="8096" y="143380"/>
                      <a:pt x="-33052" y="315878"/>
                      <a:pt x="28670" y="44589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8" name="Google Shape;898;g3085bbd85ef_0_73"/>
              <p:cNvSpPr/>
              <p:nvPr/>
            </p:nvSpPr>
            <p:spPr>
              <a:xfrm>
                <a:off x="1895040" y="4663800"/>
                <a:ext cx="86804" cy="487745"/>
              </a:xfrm>
              <a:custGeom>
                <a:rect b="b" l="l" r="r" t="t"/>
                <a:pathLst>
                  <a:path extrusionOk="0" h="230885" w="41237">
                    <a:moveTo>
                      <a:pt x="41238" y="230886"/>
                    </a:moveTo>
                    <a:cubicBezTo>
                      <a:pt x="-863" y="163354"/>
                      <a:pt x="-11531" y="76105"/>
                      <a:pt x="12948"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9" name="Google Shape;899;g3085bbd85ef_0_73"/>
              <p:cNvSpPr/>
              <p:nvPr/>
            </p:nvSpPr>
            <p:spPr>
              <a:xfrm>
                <a:off x="1395000" y="5612400"/>
                <a:ext cx="360671" cy="747717"/>
              </a:xfrm>
              <a:custGeom>
                <a:rect b="b" l="l" r="r" t="t"/>
                <a:pathLst>
                  <a:path extrusionOk="0" h="353949" w="170732">
                    <a:moveTo>
                      <a:pt x="170732" y="353949"/>
                    </a:moveTo>
                    <a:cubicBezTo>
                      <a:pt x="60242" y="276415"/>
                      <a:pt x="-6623" y="137351"/>
                      <a:pt x="521"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0" name="Google Shape;900;g3085bbd85ef_0_73"/>
              <p:cNvSpPr/>
              <p:nvPr/>
            </p:nvSpPr>
            <p:spPr>
              <a:xfrm>
                <a:off x="911880" y="5959440"/>
                <a:ext cx="564209" cy="89968"/>
              </a:xfrm>
              <a:custGeom>
                <a:rect b="b" l="l" r="r" t="t"/>
                <a:pathLst>
                  <a:path extrusionOk="0" h="42740" w="267081">
                    <a:moveTo>
                      <a:pt x="267081" y="31787"/>
                    </a:moveTo>
                    <a:cubicBezTo>
                      <a:pt x="184975" y="-14314"/>
                      <a:pt x="78296" y="-9933"/>
                      <a:pt x="0" y="4274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g3085bbd85ef_0_73"/>
              <p:cNvSpPr/>
              <p:nvPr/>
            </p:nvSpPr>
            <p:spPr>
              <a:xfrm>
                <a:off x="1000080" y="4727520"/>
                <a:ext cx="523887" cy="953076"/>
              </a:xfrm>
              <a:custGeom>
                <a:rect b="b" l="l" r="r" t="t"/>
                <a:pathLst>
                  <a:path extrusionOk="0" h="450627" w="247994">
                    <a:moveTo>
                      <a:pt x="247994" y="0"/>
                    </a:moveTo>
                    <a:cubicBezTo>
                      <a:pt x="147125" y="14383"/>
                      <a:pt x="65495" y="84582"/>
                      <a:pt x="26443" y="172307"/>
                    </a:cubicBezTo>
                    <a:cubicBezTo>
                      <a:pt x="-12610" y="259937"/>
                      <a:pt x="-8133" y="366713"/>
                      <a:pt x="38063" y="45062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2" name="Google Shape;902;g3085bbd85ef_0_73"/>
              <p:cNvSpPr/>
              <p:nvPr/>
            </p:nvSpPr>
            <p:spPr>
              <a:xfrm>
                <a:off x="487440" y="5539320"/>
                <a:ext cx="535738" cy="1412795"/>
              </a:xfrm>
              <a:custGeom>
                <a:rect b="b" l="l" r="r" t="t"/>
                <a:pathLst>
                  <a:path extrusionOk="0" h="667988" w="253604">
                    <a:moveTo>
                      <a:pt x="253605" y="0"/>
                    </a:moveTo>
                    <a:cubicBezTo>
                      <a:pt x="-13095" y="28480"/>
                      <a:pt x="-121014" y="526066"/>
                      <a:pt x="187406" y="66798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g3085bbd85ef_0_73"/>
              <p:cNvSpPr/>
              <p:nvPr/>
            </p:nvSpPr>
            <p:spPr>
              <a:xfrm>
                <a:off x="883440" y="6951960"/>
                <a:ext cx="5205161" cy="19788"/>
              </a:xfrm>
              <a:custGeom>
                <a:rect b="b" l="l" r="r" t="t"/>
                <a:pathLst>
                  <a:path extrusionOk="0" h="9525" w="2461069">
                    <a:moveTo>
                      <a:pt x="0" y="0"/>
                    </a:moveTo>
                    <a:lnTo>
                      <a:pt x="2461070" y="0"/>
                    </a:lnTo>
                  </a:path>
                </a:pathLst>
              </a:custGeom>
              <a:solidFill>
                <a:srgbClr val="32797C"/>
              </a:solidFill>
              <a:ln cap="rnd" cmpd="sng" w="9525">
                <a:solidFill>
                  <a:srgbClr val="46B7B7"/>
                </a:solidFill>
                <a:prstDash val="solid"/>
                <a:round/>
                <a:headEnd len="sm" w="sm" type="none"/>
                <a:tailEnd len="sm" w="sm" type="none"/>
              </a:ln>
            </p:spPr>
          </p:sp>
          <p:sp>
            <p:nvSpPr>
              <p:cNvPr id="904" name="Google Shape;904;g3085bbd85ef_0_73"/>
              <p:cNvSpPr/>
              <p:nvPr/>
            </p:nvSpPr>
            <p:spPr>
              <a:xfrm>
                <a:off x="2865240" y="6252120"/>
                <a:ext cx="220231" cy="700050"/>
              </a:xfrm>
              <a:custGeom>
                <a:rect b="b" l="l" r="r" t="t"/>
                <a:pathLst>
                  <a:path extrusionOk="0" h="330993" w="104375">
                    <a:moveTo>
                      <a:pt x="82677" y="0"/>
                    </a:moveTo>
                    <a:cubicBezTo>
                      <a:pt x="150686" y="158305"/>
                      <a:pt x="40767" y="310229"/>
                      <a:pt x="0" y="33099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905" name="Google Shape;905;g3085bbd85ef_0_73"/>
          <p:cNvGrpSpPr/>
          <p:nvPr/>
        </p:nvGrpSpPr>
        <p:grpSpPr>
          <a:xfrm>
            <a:off x="-39376" y="2432520"/>
            <a:ext cx="2218456" cy="1984343"/>
            <a:chOff x="-39376" y="2432520"/>
            <a:chExt cx="2218456" cy="1984343"/>
          </a:xfrm>
        </p:grpSpPr>
        <p:sp>
          <p:nvSpPr>
            <p:cNvPr id="906" name="Google Shape;906;g3085bbd85ef_0_73"/>
            <p:cNvSpPr/>
            <p:nvPr/>
          </p:nvSpPr>
          <p:spPr>
            <a:xfrm flipH="1">
              <a:off x="-38337" y="2432520"/>
              <a:ext cx="1121217" cy="641633"/>
            </a:xfrm>
            <a:custGeom>
              <a:rect b="b" l="l" r="r" t="t"/>
              <a:pathLst>
                <a:path extrusionOk="0" h="633712" w="1107375">
                  <a:moveTo>
                    <a:pt x="1004410" y="49415"/>
                  </a:moveTo>
                  <a:cubicBezTo>
                    <a:pt x="613600" y="-83078"/>
                    <a:pt x="473677" y="81324"/>
                    <a:pt x="156304" y="186289"/>
                  </a:cubicBezTo>
                  <a:cubicBezTo>
                    <a:pt x="116490" y="199434"/>
                    <a:pt x="77342" y="214578"/>
                    <a:pt x="39052" y="231533"/>
                  </a:cubicBezTo>
                  <a:cubicBezTo>
                    <a:pt x="23145" y="238581"/>
                    <a:pt x="5714" y="248011"/>
                    <a:pt x="1142" y="264775"/>
                  </a:cubicBezTo>
                  <a:cubicBezTo>
                    <a:pt x="-953" y="272395"/>
                    <a:pt x="94" y="280491"/>
                    <a:pt x="2190" y="288111"/>
                  </a:cubicBezTo>
                  <a:cubicBezTo>
                    <a:pt x="12286" y="324783"/>
                    <a:pt x="46672" y="349929"/>
                    <a:pt x="84010" y="359263"/>
                  </a:cubicBezTo>
                  <a:lnTo>
                    <a:pt x="84010" y="359263"/>
                  </a:lnTo>
                  <a:cubicBezTo>
                    <a:pt x="75342" y="373741"/>
                    <a:pt x="62293" y="398316"/>
                    <a:pt x="59245" y="414889"/>
                  </a:cubicBezTo>
                  <a:cubicBezTo>
                    <a:pt x="55244" y="437082"/>
                    <a:pt x="62388" y="460514"/>
                    <a:pt x="76104" y="478326"/>
                  </a:cubicBezTo>
                  <a:cubicBezTo>
                    <a:pt x="89820" y="496137"/>
                    <a:pt x="109727" y="508710"/>
                    <a:pt x="130968" y="516140"/>
                  </a:cubicBezTo>
                  <a:cubicBezTo>
                    <a:pt x="159067" y="525951"/>
                    <a:pt x="189547" y="526808"/>
                    <a:pt x="218788" y="520998"/>
                  </a:cubicBezTo>
                  <a:cubicBezTo>
                    <a:pt x="223837" y="550239"/>
                    <a:pt x="250221" y="572718"/>
                    <a:pt x="279177" y="579862"/>
                  </a:cubicBezTo>
                  <a:cubicBezTo>
                    <a:pt x="308514" y="587101"/>
                    <a:pt x="339566" y="581005"/>
                    <a:pt x="367950" y="570909"/>
                  </a:cubicBezTo>
                  <a:cubicBezTo>
                    <a:pt x="370808" y="569861"/>
                    <a:pt x="373665" y="568718"/>
                    <a:pt x="376523" y="567575"/>
                  </a:cubicBezTo>
                  <a:lnTo>
                    <a:pt x="376523" y="567575"/>
                  </a:lnTo>
                  <a:cubicBezTo>
                    <a:pt x="408336" y="625963"/>
                    <a:pt x="457104" y="619200"/>
                    <a:pt x="485298" y="610533"/>
                  </a:cubicBezTo>
                  <a:cubicBezTo>
                    <a:pt x="498442" y="606532"/>
                    <a:pt x="510539" y="600246"/>
                    <a:pt x="521969" y="592721"/>
                  </a:cubicBezTo>
                  <a:cubicBezTo>
                    <a:pt x="526351" y="610152"/>
                    <a:pt x="556735" y="633107"/>
                    <a:pt x="574642" y="633678"/>
                  </a:cubicBezTo>
                  <a:cubicBezTo>
                    <a:pt x="591311" y="634155"/>
                    <a:pt x="612361" y="629583"/>
                    <a:pt x="634745" y="620724"/>
                  </a:cubicBezTo>
                  <a:cubicBezTo>
                    <a:pt x="682180" y="619296"/>
                    <a:pt x="726757" y="598531"/>
                    <a:pt x="769238" y="577195"/>
                  </a:cubicBezTo>
                  <a:cubicBezTo>
                    <a:pt x="868393" y="527570"/>
                    <a:pt x="1012602" y="445845"/>
                    <a:pt x="1107376" y="388219"/>
                  </a:cubicBezTo>
                  <a:lnTo>
                    <a:pt x="1085373" y="73989"/>
                  </a:lnTo>
                  <a:lnTo>
                    <a:pt x="1004410" y="49415"/>
                  </a:lnTo>
                  <a:close/>
                </a:path>
              </a:pathLst>
            </a:custGeom>
            <a:solidFill>
              <a:srgbClr val="E5F3F1"/>
            </a:solidFill>
            <a:ln cap="flat" cmpd="sng" w="9525">
              <a:solidFill>
                <a:srgbClr val="253434"/>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07" name="Google Shape;907;g3085bbd85ef_0_73"/>
            <p:cNvGrpSpPr/>
            <p:nvPr/>
          </p:nvGrpSpPr>
          <p:grpSpPr>
            <a:xfrm>
              <a:off x="-39376" y="2432520"/>
              <a:ext cx="1122616" cy="628142"/>
              <a:chOff x="-39376" y="2432520"/>
              <a:chExt cx="1122616" cy="628142"/>
            </a:xfrm>
          </p:grpSpPr>
          <p:sp>
            <p:nvSpPr>
              <p:cNvPr id="908" name="Google Shape;908;g3085bbd85ef_0_73"/>
              <p:cNvSpPr/>
              <p:nvPr/>
            </p:nvSpPr>
            <p:spPr>
              <a:xfrm flipH="1">
                <a:off x="179373" y="2724480"/>
                <a:ext cx="242547" cy="69114"/>
              </a:xfrm>
              <a:custGeom>
                <a:rect b="b" l="l" r="r" t="t"/>
                <a:pathLst>
                  <a:path extrusionOk="0" h="68770" w="239553">
                    <a:moveTo>
                      <a:pt x="0" y="68770"/>
                    </a:moveTo>
                    <a:cubicBezTo>
                      <a:pt x="83439" y="62770"/>
                      <a:pt x="165735" y="39529"/>
                      <a:pt x="23955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9" name="Google Shape;909;g3085bbd85ef_0_73"/>
              <p:cNvSpPr/>
              <p:nvPr/>
            </p:nvSpPr>
            <p:spPr>
              <a:xfrm flipH="1">
                <a:off x="-13192" y="2432520"/>
                <a:ext cx="1096432" cy="367117"/>
              </a:xfrm>
              <a:custGeom>
                <a:rect b="b" l="l" r="r" t="t"/>
                <a:pathLst>
                  <a:path extrusionOk="0" h="363482" w="1082896">
                    <a:moveTo>
                      <a:pt x="1082896" y="76702"/>
                    </a:moveTo>
                    <a:cubicBezTo>
                      <a:pt x="1079182" y="75464"/>
                      <a:pt x="997076" y="46984"/>
                      <a:pt x="993457" y="45746"/>
                    </a:cubicBezTo>
                    <a:cubicBezTo>
                      <a:pt x="611028" y="-79984"/>
                      <a:pt x="470725" y="82322"/>
                      <a:pt x="156304" y="186240"/>
                    </a:cubicBezTo>
                    <a:cubicBezTo>
                      <a:pt x="116490" y="199384"/>
                      <a:pt x="77342" y="214529"/>
                      <a:pt x="39052" y="231484"/>
                    </a:cubicBezTo>
                    <a:cubicBezTo>
                      <a:pt x="23145" y="238532"/>
                      <a:pt x="5714" y="247962"/>
                      <a:pt x="1142" y="264726"/>
                    </a:cubicBezTo>
                    <a:cubicBezTo>
                      <a:pt x="-953" y="272346"/>
                      <a:pt x="94" y="280442"/>
                      <a:pt x="2190" y="288062"/>
                    </a:cubicBezTo>
                    <a:cubicBezTo>
                      <a:pt x="13620" y="329591"/>
                      <a:pt x="56387" y="356547"/>
                      <a:pt x="99154" y="362071"/>
                    </a:cubicBezTo>
                    <a:cubicBezTo>
                      <a:pt x="141922" y="367596"/>
                      <a:pt x="184879" y="355975"/>
                      <a:pt x="226027" y="343307"/>
                    </a:cubicBezTo>
                    <a:cubicBezTo>
                      <a:pt x="227551" y="342831"/>
                      <a:pt x="228980" y="342355"/>
                      <a:pt x="230504" y="34197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0" name="Google Shape;910;g3085bbd85ef_0_73"/>
              <p:cNvSpPr/>
              <p:nvPr/>
            </p:nvSpPr>
            <p:spPr>
              <a:xfrm flipH="1">
                <a:off x="-39376" y="2825640"/>
                <a:ext cx="481816" cy="235022"/>
              </a:xfrm>
              <a:custGeom>
                <a:rect b="b" l="l" r="r" t="t"/>
                <a:pathLst>
                  <a:path extrusionOk="0" h="232695" w="475868">
                    <a:moveTo>
                      <a:pt x="0" y="232696"/>
                    </a:moveTo>
                    <a:cubicBezTo>
                      <a:pt x="48578" y="232124"/>
                      <a:pt x="94297" y="210788"/>
                      <a:pt x="137731" y="188976"/>
                    </a:cubicBezTo>
                    <a:cubicBezTo>
                      <a:pt x="234887" y="140399"/>
                      <a:pt x="330041" y="87916"/>
                      <a:pt x="422910" y="31718"/>
                    </a:cubicBezTo>
                    <a:cubicBezTo>
                      <a:pt x="424910" y="30480"/>
                      <a:pt x="473869" y="1238"/>
                      <a:pt x="475869"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11" name="Google Shape;911;g3085bbd85ef_0_73"/>
            <p:cNvGrpSpPr/>
            <p:nvPr/>
          </p:nvGrpSpPr>
          <p:grpSpPr>
            <a:xfrm>
              <a:off x="271663" y="2736000"/>
              <a:ext cx="1907417" cy="1680863"/>
              <a:chOff x="271663" y="2736000"/>
              <a:chExt cx="1907417" cy="1680863"/>
            </a:xfrm>
          </p:grpSpPr>
          <p:sp>
            <p:nvSpPr>
              <p:cNvPr id="912" name="Google Shape;912;g3085bbd85ef_0_73"/>
              <p:cNvSpPr/>
              <p:nvPr/>
            </p:nvSpPr>
            <p:spPr>
              <a:xfrm flipH="1">
                <a:off x="271663" y="2736000"/>
                <a:ext cx="1907417" cy="1680863"/>
              </a:xfrm>
              <a:custGeom>
                <a:rect b="b" l="l" r="r" t="t"/>
                <a:pathLst>
                  <a:path extrusionOk="0" h="1660112" w="1883869">
                    <a:moveTo>
                      <a:pt x="1883870" y="407860"/>
                    </a:moveTo>
                    <a:cubicBezTo>
                      <a:pt x="1883870" y="357664"/>
                      <a:pt x="1878726" y="306991"/>
                      <a:pt x="1863487" y="257365"/>
                    </a:cubicBezTo>
                    <a:cubicBezTo>
                      <a:pt x="1848247" y="207740"/>
                      <a:pt x="1822339" y="159544"/>
                      <a:pt x="1782619" y="116681"/>
                    </a:cubicBezTo>
                    <a:cubicBezTo>
                      <a:pt x="1743852" y="74771"/>
                      <a:pt x="1696227" y="45244"/>
                      <a:pt x="1645174" y="26670"/>
                    </a:cubicBezTo>
                    <a:cubicBezTo>
                      <a:pt x="1594024" y="8096"/>
                      <a:pt x="1539541" y="0"/>
                      <a:pt x="1484773" y="0"/>
                    </a:cubicBezTo>
                    <a:cubicBezTo>
                      <a:pt x="1417907" y="0"/>
                      <a:pt x="1350565" y="12001"/>
                      <a:pt x="1288081" y="33052"/>
                    </a:cubicBezTo>
                    <a:cubicBezTo>
                      <a:pt x="1225692" y="54197"/>
                      <a:pt x="1167876" y="84201"/>
                      <a:pt x="1120251" y="121729"/>
                    </a:cubicBezTo>
                    <a:cubicBezTo>
                      <a:pt x="1070911" y="160496"/>
                      <a:pt x="1034526" y="207645"/>
                      <a:pt x="1007951" y="258223"/>
                    </a:cubicBezTo>
                    <a:cubicBezTo>
                      <a:pt x="981376" y="308896"/>
                      <a:pt x="971280" y="351092"/>
                      <a:pt x="958707" y="406336"/>
                    </a:cubicBezTo>
                    <a:cubicBezTo>
                      <a:pt x="936799" y="393382"/>
                      <a:pt x="914892" y="380619"/>
                      <a:pt x="893080" y="367475"/>
                    </a:cubicBezTo>
                    <a:cubicBezTo>
                      <a:pt x="893080" y="367665"/>
                      <a:pt x="893175" y="368236"/>
                      <a:pt x="892984" y="368236"/>
                    </a:cubicBezTo>
                    <a:cubicBezTo>
                      <a:pt x="882792" y="367570"/>
                      <a:pt x="816403" y="412528"/>
                      <a:pt x="760777" y="466725"/>
                    </a:cubicBezTo>
                    <a:cubicBezTo>
                      <a:pt x="724011" y="502539"/>
                      <a:pt x="688864" y="555403"/>
                      <a:pt x="688864" y="555403"/>
                    </a:cubicBezTo>
                    <a:cubicBezTo>
                      <a:pt x="688864" y="555403"/>
                      <a:pt x="645906" y="518350"/>
                      <a:pt x="608377" y="519875"/>
                    </a:cubicBezTo>
                    <a:cubicBezTo>
                      <a:pt x="580469" y="521017"/>
                      <a:pt x="553799" y="534257"/>
                      <a:pt x="534844" y="554736"/>
                    </a:cubicBezTo>
                    <a:cubicBezTo>
                      <a:pt x="515890" y="575215"/>
                      <a:pt x="503698" y="601218"/>
                      <a:pt x="493982" y="627412"/>
                    </a:cubicBezTo>
                    <a:cubicBezTo>
                      <a:pt x="490363" y="637222"/>
                      <a:pt x="487029" y="647224"/>
                      <a:pt x="484076" y="657225"/>
                    </a:cubicBezTo>
                    <a:cubicBezTo>
                      <a:pt x="482933" y="661130"/>
                      <a:pt x="481885" y="664940"/>
                      <a:pt x="480742" y="668941"/>
                    </a:cubicBezTo>
                    <a:cubicBezTo>
                      <a:pt x="479314" y="673703"/>
                      <a:pt x="478171" y="678371"/>
                      <a:pt x="477027" y="683228"/>
                    </a:cubicBezTo>
                    <a:cubicBezTo>
                      <a:pt x="476647" y="684657"/>
                      <a:pt x="476266" y="685895"/>
                      <a:pt x="476075" y="687229"/>
                    </a:cubicBezTo>
                    <a:cubicBezTo>
                      <a:pt x="475123" y="691134"/>
                      <a:pt x="474170" y="695230"/>
                      <a:pt x="473313" y="699135"/>
                    </a:cubicBezTo>
                    <a:cubicBezTo>
                      <a:pt x="473217" y="699516"/>
                      <a:pt x="473122" y="699897"/>
                      <a:pt x="473122" y="700278"/>
                    </a:cubicBezTo>
                    <a:cubicBezTo>
                      <a:pt x="461025" y="756761"/>
                      <a:pt x="456834" y="814959"/>
                      <a:pt x="455787" y="873538"/>
                    </a:cubicBezTo>
                    <a:cubicBezTo>
                      <a:pt x="455406" y="898303"/>
                      <a:pt x="455596" y="923163"/>
                      <a:pt x="455882" y="947928"/>
                    </a:cubicBezTo>
                    <a:cubicBezTo>
                      <a:pt x="456073" y="962597"/>
                      <a:pt x="456263" y="977265"/>
                      <a:pt x="456644" y="991934"/>
                    </a:cubicBezTo>
                    <a:cubicBezTo>
                      <a:pt x="571420" y="1089851"/>
                      <a:pt x="686863" y="1187482"/>
                      <a:pt x="802497" y="1284732"/>
                    </a:cubicBezTo>
                    <a:cubicBezTo>
                      <a:pt x="651525" y="1298162"/>
                      <a:pt x="500745" y="1313879"/>
                      <a:pt x="350345" y="1332166"/>
                    </a:cubicBezTo>
                    <a:cubicBezTo>
                      <a:pt x="320056" y="1332071"/>
                      <a:pt x="289004" y="1327785"/>
                      <a:pt x="264239" y="1310831"/>
                    </a:cubicBezTo>
                    <a:cubicBezTo>
                      <a:pt x="250714" y="1301496"/>
                      <a:pt x="240046" y="1288923"/>
                      <a:pt x="229282" y="1276540"/>
                    </a:cubicBezTo>
                    <a:cubicBezTo>
                      <a:pt x="216233" y="1261205"/>
                      <a:pt x="202707" y="1245965"/>
                      <a:pt x="189373" y="1230725"/>
                    </a:cubicBezTo>
                    <a:cubicBezTo>
                      <a:pt x="184419" y="1224248"/>
                      <a:pt x="179276" y="1218248"/>
                      <a:pt x="173847" y="1213009"/>
                    </a:cubicBezTo>
                    <a:cubicBezTo>
                      <a:pt x="172323" y="1211294"/>
                      <a:pt x="170894" y="1209580"/>
                      <a:pt x="169370" y="1207865"/>
                    </a:cubicBezTo>
                    <a:lnTo>
                      <a:pt x="169465" y="1208818"/>
                    </a:lnTo>
                    <a:cubicBezTo>
                      <a:pt x="150225" y="1191482"/>
                      <a:pt x="128984" y="1182338"/>
                      <a:pt x="107172" y="1184053"/>
                    </a:cubicBezTo>
                    <a:lnTo>
                      <a:pt x="85550" y="1185958"/>
                    </a:lnTo>
                    <a:cubicBezTo>
                      <a:pt x="84026" y="1185958"/>
                      <a:pt x="82502" y="1185958"/>
                      <a:pt x="80978" y="1186053"/>
                    </a:cubicBezTo>
                    <a:cubicBezTo>
                      <a:pt x="27162" y="1190244"/>
                      <a:pt x="-8176" y="1298639"/>
                      <a:pt x="1635" y="1428179"/>
                    </a:cubicBezTo>
                    <a:cubicBezTo>
                      <a:pt x="11636" y="1557623"/>
                      <a:pt x="63262" y="1659446"/>
                      <a:pt x="117078" y="1655255"/>
                    </a:cubicBezTo>
                    <a:cubicBezTo>
                      <a:pt x="118602" y="1655159"/>
                      <a:pt x="119935" y="1654969"/>
                      <a:pt x="121459" y="1654588"/>
                    </a:cubicBezTo>
                    <a:lnTo>
                      <a:pt x="121459" y="1654683"/>
                    </a:lnTo>
                    <a:cubicBezTo>
                      <a:pt x="124317" y="1654778"/>
                      <a:pt x="140414" y="1653445"/>
                      <a:pt x="143272" y="1653064"/>
                    </a:cubicBezTo>
                    <a:cubicBezTo>
                      <a:pt x="161941" y="1651730"/>
                      <a:pt x="178990" y="1642396"/>
                      <a:pt x="193754" y="1627156"/>
                    </a:cubicBezTo>
                    <a:lnTo>
                      <a:pt x="194040" y="1626870"/>
                    </a:lnTo>
                    <a:cubicBezTo>
                      <a:pt x="197850" y="1622965"/>
                      <a:pt x="201469" y="1618679"/>
                      <a:pt x="204993" y="1614011"/>
                    </a:cubicBezTo>
                    <a:cubicBezTo>
                      <a:pt x="231759" y="1580198"/>
                      <a:pt x="248904" y="1544574"/>
                      <a:pt x="275479" y="1510284"/>
                    </a:cubicBezTo>
                    <a:lnTo>
                      <a:pt x="276241" y="1509427"/>
                    </a:lnTo>
                    <a:cubicBezTo>
                      <a:pt x="309959" y="1466088"/>
                      <a:pt x="362251" y="1441609"/>
                      <a:pt x="417115" y="1442847"/>
                    </a:cubicBezTo>
                    <a:cubicBezTo>
                      <a:pt x="608758" y="1447609"/>
                      <a:pt x="800592" y="1448943"/>
                      <a:pt x="992330" y="1447133"/>
                    </a:cubicBezTo>
                    <a:lnTo>
                      <a:pt x="992330" y="1447324"/>
                    </a:lnTo>
                    <a:cubicBezTo>
                      <a:pt x="1060243" y="1503902"/>
                      <a:pt x="1185211" y="1603915"/>
                      <a:pt x="1253315" y="1660112"/>
                    </a:cubicBezTo>
                    <a:cubicBezTo>
                      <a:pt x="1664700" y="1549908"/>
                      <a:pt x="1848342" y="990600"/>
                      <a:pt x="1821005" y="904589"/>
                    </a:cubicBezTo>
                    <a:cubicBezTo>
                      <a:pt x="1815766" y="901446"/>
                      <a:pt x="1810527" y="898303"/>
                      <a:pt x="1805289" y="895159"/>
                    </a:cubicBezTo>
                    <a:cubicBezTo>
                      <a:pt x="1839960" y="777240"/>
                      <a:pt x="1865106" y="637032"/>
                      <a:pt x="1877584" y="515969"/>
                    </a:cubicBezTo>
                    <a:cubicBezTo>
                      <a:pt x="1881298" y="480250"/>
                      <a:pt x="1883870" y="444246"/>
                      <a:pt x="1883870" y="407860"/>
                    </a:cubicBezTo>
                    <a:close/>
                    <a:moveTo>
                      <a:pt x="1779857" y="505777"/>
                    </a:moveTo>
                    <a:cubicBezTo>
                      <a:pt x="1768141" y="620268"/>
                      <a:pt x="1748329" y="732663"/>
                      <a:pt x="1716325" y="842201"/>
                    </a:cubicBezTo>
                    <a:cubicBezTo>
                      <a:pt x="1493917" y="711518"/>
                      <a:pt x="1269412" y="587407"/>
                      <a:pt x="1046623" y="457676"/>
                    </a:cubicBezTo>
                    <a:cubicBezTo>
                      <a:pt x="1058243" y="408242"/>
                      <a:pt x="1075674" y="340805"/>
                      <a:pt x="1095105" y="303847"/>
                    </a:cubicBezTo>
                    <a:cubicBezTo>
                      <a:pt x="1116346" y="263461"/>
                      <a:pt x="1143587" y="228505"/>
                      <a:pt x="1181116" y="198787"/>
                    </a:cubicBezTo>
                    <a:cubicBezTo>
                      <a:pt x="1218358" y="169450"/>
                      <a:pt x="1266650" y="143827"/>
                      <a:pt x="1319609" y="126111"/>
                    </a:cubicBezTo>
                    <a:cubicBezTo>
                      <a:pt x="1372473" y="108204"/>
                      <a:pt x="1429813" y="98107"/>
                      <a:pt x="1484773" y="98107"/>
                    </a:cubicBezTo>
                    <a:cubicBezTo>
                      <a:pt x="1529731" y="98107"/>
                      <a:pt x="1573069" y="104870"/>
                      <a:pt x="1611455" y="118967"/>
                    </a:cubicBezTo>
                    <a:cubicBezTo>
                      <a:pt x="1649841" y="132969"/>
                      <a:pt x="1683274" y="154019"/>
                      <a:pt x="1710515" y="183356"/>
                    </a:cubicBezTo>
                    <a:cubicBezTo>
                      <a:pt x="1739852" y="215170"/>
                      <a:pt x="1758045" y="248984"/>
                      <a:pt x="1769665" y="286226"/>
                    </a:cubicBezTo>
                    <a:cubicBezTo>
                      <a:pt x="1781286" y="323374"/>
                      <a:pt x="1785763" y="364141"/>
                      <a:pt x="1785763" y="407765"/>
                    </a:cubicBezTo>
                    <a:cubicBezTo>
                      <a:pt x="1785667" y="439388"/>
                      <a:pt x="1783381" y="472250"/>
                      <a:pt x="1779857" y="505777"/>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13" name="Google Shape;913;g3085bbd85ef_0_73"/>
              <p:cNvGrpSpPr/>
              <p:nvPr/>
            </p:nvGrpSpPr>
            <p:grpSpPr>
              <a:xfrm>
                <a:off x="333667" y="3106440"/>
                <a:ext cx="1752893" cy="1300404"/>
                <a:chOff x="333667" y="3106440"/>
                <a:chExt cx="1752893" cy="1300404"/>
              </a:xfrm>
            </p:grpSpPr>
            <p:sp>
              <p:nvSpPr>
                <p:cNvPr id="914" name="Google Shape;914;g3085bbd85ef_0_73"/>
                <p:cNvSpPr/>
                <p:nvPr/>
              </p:nvSpPr>
              <p:spPr>
                <a:xfrm flipH="1">
                  <a:off x="1275260" y="3106440"/>
                  <a:ext cx="207220" cy="232337"/>
                </a:xfrm>
                <a:custGeom>
                  <a:rect b="b" l="l" r="r" t="t"/>
                  <a:pathLst>
                    <a:path extrusionOk="0" h="230037" w="205168">
                      <a:moveTo>
                        <a:pt x="205169" y="1152"/>
                      </a:moveTo>
                      <a:cubicBezTo>
                        <a:pt x="205169" y="1342"/>
                        <a:pt x="205169" y="1723"/>
                        <a:pt x="205073" y="2009"/>
                      </a:cubicBezTo>
                      <a:cubicBezTo>
                        <a:pt x="169736" y="67255"/>
                        <a:pt x="128397" y="129453"/>
                        <a:pt x="81820" y="187461"/>
                      </a:cubicBezTo>
                      <a:cubicBezTo>
                        <a:pt x="67723" y="204796"/>
                        <a:pt x="52769" y="222322"/>
                        <a:pt x="31147" y="230037"/>
                      </a:cubicBezTo>
                      <a:cubicBezTo>
                        <a:pt x="21527" y="217941"/>
                        <a:pt x="11239" y="205463"/>
                        <a:pt x="0" y="194319"/>
                      </a:cubicBezTo>
                      <a:cubicBezTo>
                        <a:pt x="11811" y="175650"/>
                        <a:pt x="28004" y="154314"/>
                        <a:pt x="42577" y="136502"/>
                      </a:cubicBezTo>
                      <a:cubicBezTo>
                        <a:pt x="48768" y="128882"/>
                        <a:pt x="55150" y="121452"/>
                        <a:pt x="61817" y="114213"/>
                      </a:cubicBezTo>
                      <a:cubicBezTo>
                        <a:pt x="64103" y="111642"/>
                        <a:pt x="66485" y="109165"/>
                        <a:pt x="68675" y="106689"/>
                      </a:cubicBezTo>
                      <a:cubicBezTo>
                        <a:pt x="78867" y="95925"/>
                        <a:pt x="89440" y="85448"/>
                        <a:pt x="100394" y="75447"/>
                      </a:cubicBezTo>
                      <a:cubicBezTo>
                        <a:pt x="102584" y="73351"/>
                        <a:pt x="104775" y="71351"/>
                        <a:pt x="107061" y="69351"/>
                      </a:cubicBezTo>
                      <a:cubicBezTo>
                        <a:pt x="113729" y="63255"/>
                        <a:pt x="120396" y="57540"/>
                        <a:pt x="127349" y="52110"/>
                      </a:cubicBezTo>
                      <a:cubicBezTo>
                        <a:pt x="130778" y="49253"/>
                        <a:pt x="134207" y="46491"/>
                        <a:pt x="137827" y="43823"/>
                      </a:cubicBezTo>
                      <a:cubicBezTo>
                        <a:pt x="141256" y="41157"/>
                        <a:pt x="144589" y="38490"/>
                        <a:pt x="148114" y="36013"/>
                      </a:cubicBezTo>
                      <a:cubicBezTo>
                        <a:pt x="166021" y="22773"/>
                        <a:pt x="184499" y="10772"/>
                        <a:pt x="203454" y="104"/>
                      </a:cubicBezTo>
                      <a:cubicBezTo>
                        <a:pt x="203835" y="-87"/>
                        <a:pt x="204311" y="9"/>
                        <a:pt x="204502" y="199"/>
                      </a:cubicBezTo>
                      <a:cubicBezTo>
                        <a:pt x="204597" y="199"/>
                        <a:pt x="204692" y="294"/>
                        <a:pt x="204788" y="390"/>
                      </a:cubicBezTo>
                      <a:cubicBezTo>
                        <a:pt x="204978" y="580"/>
                        <a:pt x="205169" y="771"/>
                        <a:pt x="205169" y="1152"/>
                      </a:cubicBezTo>
                      <a:close/>
                    </a:path>
                  </a:pathLst>
                </a:custGeom>
                <a:solidFill>
                  <a:srgbClr val="222221"/>
                </a:solidFill>
                <a:ln cap="flat" cmpd="sng" w="9700">
                  <a:solidFill>
                    <a:srgbClr val="22222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5" name="Google Shape;915;g3085bbd85ef_0_73"/>
                <p:cNvSpPr/>
                <p:nvPr/>
              </p:nvSpPr>
              <p:spPr>
                <a:xfrm flipH="1">
                  <a:off x="333667" y="3106800"/>
                  <a:ext cx="941453" cy="544793"/>
                </a:xfrm>
                <a:custGeom>
                  <a:rect b="b" l="l" r="r" t="t"/>
                  <a:pathLst>
                    <a:path extrusionOk="0" h="538067" w="929830">
                      <a:moveTo>
                        <a:pt x="0" y="0"/>
                      </a:moveTo>
                      <a:cubicBezTo>
                        <a:pt x="308229" y="184880"/>
                        <a:pt x="621601" y="353187"/>
                        <a:pt x="929830" y="538067"/>
                      </a:cubicBezTo>
                    </a:path>
                  </a:pathLst>
                </a:custGeom>
                <a:noFill/>
                <a:ln cap="rnd" cmpd="sng" w="9525">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16" name="Google Shape;916;g3085bbd85ef_0_73"/>
                <p:cNvGrpSpPr/>
                <p:nvPr/>
              </p:nvGrpSpPr>
              <p:grpSpPr>
                <a:xfrm>
                  <a:off x="989209" y="3936600"/>
                  <a:ext cx="1097351" cy="470244"/>
                  <a:chOff x="989209" y="3936600"/>
                  <a:chExt cx="1097351" cy="470244"/>
                </a:xfrm>
              </p:grpSpPr>
              <p:sp>
                <p:nvSpPr>
                  <p:cNvPr id="917" name="Google Shape;917;g3085bbd85ef_0_73"/>
                  <p:cNvSpPr/>
                  <p:nvPr/>
                </p:nvSpPr>
                <p:spPr>
                  <a:xfrm flipH="1">
                    <a:off x="1978467" y="3936600"/>
                    <a:ext cx="108093" cy="470244"/>
                  </a:xfrm>
                  <a:custGeom>
                    <a:rect b="b" l="l" r="r" t="t"/>
                    <a:pathLst>
                      <a:path extrusionOk="0" h="464439" w="107023">
                        <a:moveTo>
                          <a:pt x="0" y="0"/>
                        </a:moveTo>
                        <a:cubicBezTo>
                          <a:pt x="50006" y="8192"/>
                          <a:pt x="96012" y="105156"/>
                          <a:pt x="105346" y="226695"/>
                        </a:cubicBezTo>
                        <a:cubicBezTo>
                          <a:pt x="114300" y="343091"/>
                          <a:pt x="86582" y="442436"/>
                          <a:pt x="41815" y="464439"/>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8" name="Google Shape;918;g3085bbd85ef_0_73"/>
                  <p:cNvSpPr/>
                  <p:nvPr/>
                </p:nvSpPr>
                <p:spPr>
                  <a:xfrm flipH="1">
                    <a:off x="1925997" y="3993480"/>
                    <a:ext cx="52563" cy="344116"/>
                  </a:xfrm>
                  <a:custGeom>
                    <a:rect b="b" l="l" r="r" t="t"/>
                    <a:pathLst>
                      <a:path extrusionOk="0" h="340709" w="52301">
                        <a:moveTo>
                          <a:pt x="0" y="0"/>
                        </a:moveTo>
                        <a:cubicBezTo>
                          <a:pt x="26670" y="40862"/>
                          <a:pt x="45815" y="99822"/>
                          <a:pt x="50959" y="166211"/>
                        </a:cubicBezTo>
                        <a:cubicBezTo>
                          <a:pt x="56198" y="233934"/>
                          <a:pt x="45815" y="296037"/>
                          <a:pt x="24956" y="340709"/>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9" name="Google Shape;919;g3085bbd85ef_0_73"/>
                  <p:cNvSpPr/>
                  <p:nvPr/>
                </p:nvSpPr>
                <p:spPr>
                  <a:xfrm flipH="1">
                    <a:off x="989209" y="4017600"/>
                    <a:ext cx="374831" cy="182805"/>
                  </a:xfrm>
                  <a:custGeom>
                    <a:rect b="b" l="l" r="r" t="t"/>
                    <a:pathLst>
                      <a:path extrusionOk="0" h="180995" w="370203">
                        <a:moveTo>
                          <a:pt x="0" y="17928"/>
                        </a:moveTo>
                        <a:cubicBezTo>
                          <a:pt x="72104" y="11546"/>
                          <a:pt x="144304" y="5641"/>
                          <a:pt x="216503" y="402"/>
                        </a:cubicBezTo>
                        <a:cubicBezTo>
                          <a:pt x="265462" y="-3218"/>
                          <a:pt x="324421" y="17737"/>
                          <a:pt x="353949" y="58409"/>
                        </a:cubicBezTo>
                        <a:cubicBezTo>
                          <a:pt x="387287" y="104129"/>
                          <a:pt x="368617" y="178424"/>
                          <a:pt x="304609" y="179472"/>
                        </a:cubicBezTo>
                        <a:cubicBezTo>
                          <a:pt x="266033" y="180139"/>
                          <a:pt x="227362" y="180615"/>
                          <a:pt x="188785" y="180996"/>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nvGrpSpPr>
            <p:cNvPr id="920" name="Google Shape;920;g3085bbd85ef_0_73"/>
            <p:cNvGrpSpPr/>
            <p:nvPr/>
          </p:nvGrpSpPr>
          <p:grpSpPr>
            <a:xfrm>
              <a:off x="181903" y="2737440"/>
              <a:ext cx="804497" cy="336091"/>
              <a:chOff x="181903" y="2737440"/>
              <a:chExt cx="804497" cy="336091"/>
            </a:xfrm>
          </p:grpSpPr>
          <p:sp>
            <p:nvSpPr>
              <p:cNvPr id="921" name="Google Shape;921;g3085bbd85ef_0_73"/>
              <p:cNvSpPr/>
              <p:nvPr/>
            </p:nvSpPr>
            <p:spPr>
              <a:xfrm flipH="1">
                <a:off x="181903" y="2738160"/>
                <a:ext cx="800897" cy="334962"/>
              </a:xfrm>
              <a:custGeom>
                <a:rect b="b" l="l" r="r" t="t"/>
                <a:pathLst>
                  <a:path extrusionOk="0" h="331646" w="791009">
                    <a:moveTo>
                      <a:pt x="779835" y="73869"/>
                    </a:moveTo>
                    <a:cubicBezTo>
                      <a:pt x="744497" y="39770"/>
                      <a:pt x="656391" y="78632"/>
                      <a:pt x="574095" y="117875"/>
                    </a:cubicBezTo>
                    <a:cubicBezTo>
                      <a:pt x="577809" y="101778"/>
                      <a:pt x="576381" y="83871"/>
                      <a:pt x="567141" y="70250"/>
                    </a:cubicBezTo>
                    <a:cubicBezTo>
                      <a:pt x="553425" y="49867"/>
                      <a:pt x="509039" y="32626"/>
                      <a:pt x="447698" y="85395"/>
                    </a:cubicBezTo>
                    <a:cubicBezTo>
                      <a:pt x="448746" y="72346"/>
                      <a:pt x="445507" y="58534"/>
                      <a:pt x="436649" y="48819"/>
                    </a:cubicBezTo>
                    <a:cubicBezTo>
                      <a:pt x="407502" y="16910"/>
                      <a:pt x="351305" y="31864"/>
                      <a:pt x="294536" y="83490"/>
                    </a:cubicBezTo>
                    <a:lnTo>
                      <a:pt x="293298" y="84442"/>
                    </a:lnTo>
                    <a:cubicBezTo>
                      <a:pt x="295203" y="80727"/>
                      <a:pt x="296822" y="76918"/>
                      <a:pt x="297870" y="72822"/>
                    </a:cubicBezTo>
                    <a:cubicBezTo>
                      <a:pt x="304061" y="48628"/>
                      <a:pt x="289773" y="22244"/>
                      <a:pt x="268056" y="9861"/>
                    </a:cubicBezTo>
                    <a:cubicBezTo>
                      <a:pt x="246339" y="-2521"/>
                      <a:pt x="219193" y="-2331"/>
                      <a:pt x="195476" y="5385"/>
                    </a:cubicBezTo>
                    <a:cubicBezTo>
                      <a:pt x="184903" y="8814"/>
                      <a:pt x="174331" y="13767"/>
                      <a:pt x="164043" y="19482"/>
                    </a:cubicBezTo>
                    <a:cubicBezTo>
                      <a:pt x="152423" y="26054"/>
                      <a:pt x="89653" y="64535"/>
                      <a:pt x="67746" y="90252"/>
                    </a:cubicBezTo>
                    <a:cubicBezTo>
                      <a:pt x="25836" y="139592"/>
                      <a:pt x="8786" y="179407"/>
                      <a:pt x="118" y="191313"/>
                    </a:cubicBezTo>
                    <a:cubicBezTo>
                      <a:pt x="-1406" y="193408"/>
                      <a:pt x="11929" y="206648"/>
                      <a:pt x="33265" y="214078"/>
                    </a:cubicBezTo>
                    <a:cubicBezTo>
                      <a:pt x="61364" y="223888"/>
                      <a:pt x="91844" y="224746"/>
                      <a:pt x="121086" y="218935"/>
                    </a:cubicBezTo>
                    <a:cubicBezTo>
                      <a:pt x="126134" y="248177"/>
                      <a:pt x="152518" y="270656"/>
                      <a:pt x="181474" y="277800"/>
                    </a:cubicBezTo>
                    <a:cubicBezTo>
                      <a:pt x="210811" y="285039"/>
                      <a:pt x="241863" y="279038"/>
                      <a:pt x="270247" y="268846"/>
                    </a:cubicBezTo>
                    <a:cubicBezTo>
                      <a:pt x="273105" y="267799"/>
                      <a:pt x="275962" y="266656"/>
                      <a:pt x="278820" y="265513"/>
                    </a:cubicBezTo>
                    <a:lnTo>
                      <a:pt x="278820" y="265513"/>
                    </a:lnTo>
                    <a:cubicBezTo>
                      <a:pt x="310633" y="323901"/>
                      <a:pt x="359401" y="317138"/>
                      <a:pt x="387595" y="308470"/>
                    </a:cubicBezTo>
                    <a:cubicBezTo>
                      <a:pt x="400740" y="304470"/>
                      <a:pt x="412836" y="298183"/>
                      <a:pt x="424266" y="290659"/>
                    </a:cubicBezTo>
                    <a:cubicBezTo>
                      <a:pt x="428648" y="308089"/>
                      <a:pt x="459033" y="331044"/>
                      <a:pt x="476940" y="331616"/>
                    </a:cubicBezTo>
                    <a:cubicBezTo>
                      <a:pt x="547139" y="333711"/>
                      <a:pt x="675250" y="228556"/>
                      <a:pt x="743354" y="164357"/>
                    </a:cubicBezTo>
                    <a:cubicBezTo>
                      <a:pt x="743544" y="164357"/>
                      <a:pt x="743830" y="164452"/>
                      <a:pt x="744021" y="164452"/>
                    </a:cubicBezTo>
                    <a:lnTo>
                      <a:pt x="748783" y="159214"/>
                    </a:lnTo>
                    <a:cubicBezTo>
                      <a:pt x="772215" y="136830"/>
                      <a:pt x="787359" y="120352"/>
                      <a:pt x="788598" y="116827"/>
                    </a:cubicBezTo>
                    <a:cubicBezTo>
                      <a:pt x="793646" y="102444"/>
                      <a:pt x="790789" y="84442"/>
                      <a:pt x="779835" y="73869"/>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2" name="Google Shape;922;g3085bbd85ef_0_73"/>
              <p:cNvSpPr/>
              <p:nvPr/>
            </p:nvSpPr>
            <p:spPr>
              <a:xfrm flipH="1">
                <a:off x="400676" y="2788920"/>
                <a:ext cx="300244" cy="266610"/>
              </a:xfrm>
              <a:custGeom>
                <a:rect b="b" l="l" r="r" t="t"/>
                <a:pathLst>
                  <a:path extrusionOk="0" h="263970" w="297271">
                    <a:moveTo>
                      <a:pt x="0" y="215318"/>
                    </a:moveTo>
                    <a:cubicBezTo>
                      <a:pt x="31813" y="273707"/>
                      <a:pt x="80581" y="266944"/>
                      <a:pt x="108775" y="258276"/>
                    </a:cubicBezTo>
                    <a:cubicBezTo>
                      <a:pt x="136970" y="249608"/>
                      <a:pt x="160687" y="230749"/>
                      <a:pt x="182785" y="211223"/>
                    </a:cubicBezTo>
                    <a:cubicBezTo>
                      <a:pt x="216598" y="181409"/>
                      <a:pt x="248698" y="149215"/>
                      <a:pt x="273939" y="111877"/>
                    </a:cubicBezTo>
                    <a:cubicBezTo>
                      <a:pt x="283178" y="98161"/>
                      <a:pt x="291655" y="83587"/>
                      <a:pt x="295370" y="67490"/>
                    </a:cubicBezTo>
                    <a:cubicBezTo>
                      <a:pt x="299085" y="51393"/>
                      <a:pt x="297656" y="33486"/>
                      <a:pt x="288417" y="19865"/>
                    </a:cubicBezTo>
                    <a:cubicBezTo>
                      <a:pt x="274701" y="-518"/>
                      <a:pt x="230314" y="-17759"/>
                      <a:pt x="168973" y="3501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3" name="Google Shape;923;g3085bbd85ef_0_73"/>
              <p:cNvSpPr/>
              <p:nvPr/>
            </p:nvSpPr>
            <p:spPr>
              <a:xfrm flipH="1">
                <a:off x="184234" y="2799720"/>
                <a:ext cx="370526" cy="273811"/>
              </a:xfrm>
              <a:custGeom>
                <a:rect b="b" l="l" r="r" t="t"/>
                <a:pathLst>
                  <a:path extrusionOk="0" h="271100" w="366857">
                    <a:moveTo>
                      <a:pt x="149924" y="57139"/>
                    </a:moveTo>
                    <a:cubicBezTo>
                      <a:pt x="232220" y="17896"/>
                      <a:pt x="320326" y="-21061"/>
                      <a:pt x="355663" y="13134"/>
                    </a:cubicBezTo>
                    <a:cubicBezTo>
                      <a:pt x="366713" y="23802"/>
                      <a:pt x="369475" y="41804"/>
                      <a:pt x="364427" y="56187"/>
                    </a:cubicBezTo>
                    <a:cubicBezTo>
                      <a:pt x="359664" y="69712"/>
                      <a:pt x="150304" y="273928"/>
                      <a:pt x="52673" y="271071"/>
                    </a:cubicBezTo>
                    <a:cubicBezTo>
                      <a:pt x="34766" y="270499"/>
                      <a:pt x="4382" y="247544"/>
                      <a:pt x="0" y="23011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4" name="Google Shape;924;g3085bbd85ef_0_73"/>
              <p:cNvSpPr/>
              <p:nvPr/>
            </p:nvSpPr>
            <p:spPr>
              <a:xfrm flipH="1">
                <a:off x="531578" y="2770560"/>
                <a:ext cx="330262" cy="251472"/>
              </a:xfrm>
              <a:custGeom>
                <a:rect b="b" l="l" r="r" t="t"/>
                <a:pathLst>
                  <a:path extrusionOk="0" h="248982" w="326992">
                    <a:moveTo>
                      <a:pt x="0" y="185695"/>
                    </a:moveTo>
                    <a:cubicBezTo>
                      <a:pt x="4477" y="215508"/>
                      <a:pt x="31242" y="238558"/>
                      <a:pt x="60579" y="245797"/>
                    </a:cubicBezTo>
                    <a:cubicBezTo>
                      <a:pt x="89916" y="253036"/>
                      <a:pt x="120968" y="247036"/>
                      <a:pt x="149352" y="236844"/>
                    </a:cubicBezTo>
                    <a:cubicBezTo>
                      <a:pt x="220504" y="211412"/>
                      <a:pt x="282226" y="158644"/>
                      <a:pt x="315182" y="90540"/>
                    </a:cubicBezTo>
                    <a:cubicBezTo>
                      <a:pt x="320897" y="78729"/>
                      <a:pt x="325755" y="66346"/>
                      <a:pt x="326803" y="53297"/>
                    </a:cubicBezTo>
                    <a:cubicBezTo>
                      <a:pt x="327851" y="40248"/>
                      <a:pt x="324612" y="26437"/>
                      <a:pt x="315754" y="16721"/>
                    </a:cubicBezTo>
                    <a:cubicBezTo>
                      <a:pt x="286607" y="-15188"/>
                      <a:pt x="230410" y="-233"/>
                      <a:pt x="173641" y="51392"/>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5" name="Google Shape;925;g3085bbd85ef_0_73"/>
              <p:cNvSpPr/>
              <p:nvPr/>
            </p:nvSpPr>
            <p:spPr>
              <a:xfrm flipH="1">
                <a:off x="683252" y="2737440"/>
                <a:ext cx="303148" cy="225932"/>
              </a:xfrm>
              <a:custGeom>
                <a:rect b="b" l="l" r="r" t="t"/>
                <a:pathLst>
                  <a:path extrusionOk="0" h="223695" w="300147">
                    <a:moveTo>
                      <a:pt x="3620" y="199839"/>
                    </a:moveTo>
                    <a:cubicBezTo>
                      <a:pt x="13145" y="206316"/>
                      <a:pt x="23622" y="211364"/>
                      <a:pt x="34385" y="215174"/>
                    </a:cubicBezTo>
                    <a:cubicBezTo>
                      <a:pt x="80581" y="231272"/>
                      <a:pt x="132969" y="223461"/>
                      <a:pt x="176498" y="200982"/>
                    </a:cubicBezTo>
                    <a:cubicBezTo>
                      <a:pt x="219932" y="178503"/>
                      <a:pt x="255270" y="142499"/>
                      <a:pt x="283750" y="102684"/>
                    </a:cubicBezTo>
                    <a:cubicBezTo>
                      <a:pt x="290131" y="93826"/>
                      <a:pt x="296228" y="84491"/>
                      <a:pt x="298990" y="73823"/>
                    </a:cubicBezTo>
                    <a:cubicBezTo>
                      <a:pt x="305181" y="49630"/>
                      <a:pt x="285560" y="19626"/>
                      <a:pt x="263366" y="8196"/>
                    </a:cubicBezTo>
                    <a:cubicBezTo>
                      <a:pt x="198501" y="-25427"/>
                      <a:pt x="96298" y="45725"/>
                      <a:pt x="0" y="197267"/>
                    </a:cubicBezTo>
                  </a:path>
                </a:pathLst>
              </a:custGeom>
              <a:solidFill>
                <a:srgbClr val="E5F3F1"/>
              </a:solid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3"/>
                                        </p:tgtEl>
                                        <p:attrNameLst>
                                          <p:attrName>style.visibility</p:attrName>
                                        </p:attrNameLst>
                                      </p:cBhvr>
                                      <p:to>
                                        <p:strVal val="visible"/>
                                      </p:to>
                                    </p:set>
                                    <p:animEffect filter="fade" transition="in">
                                      <p:cBhvr>
                                        <p:cTn dur="100"/>
                                        <p:tgtEl>
                                          <p:spTgt spid="8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9"/>
                                        </p:tgtEl>
                                        <p:attrNameLst>
                                          <p:attrName>style.visibility</p:attrName>
                                        </p:attrNameLst>
                                      </p:cBhvr>
                                      <p:to>
                                        <p:strVal val="visible"/>
                                      </p:to>
                                    </p:set>
                                    <p:animEffect filter="fade" transition="in">
                                      <p:cBhvr>
                                        <p:cTn dur="100"/>
                                        <p:tgtEl>
                                          <p:spTgt spid="8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6"/>
                                        </p:tgtEl>
                                        <p:attrNameLst>
                                          <p:attrName>style.visibility</p:attrName>
                                        </p:attrNameLst>
                                      </p:cBhvr>
                                      <p:to>
                                        <p:strVal val="visible"/>
                                      </p:to>
                                    </p:set>
                                    <p:animEffect filter="fade" transition="in">
                                      <p:cBhvr>
                                        <p:cTn dur="100"/>
                                        <p:tgtEl>
                                          <p:spTgt spid="8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2"/>
                                        </p:tgtEl>
                                        <p:attrNameLst>
                                          <p:attrName>style.visibility</p:attrName>
                                        </p:attrNameLst>
                                      </p:cBhvr>
                                      <p:to>
                                        <p:strVal val="visible"/>
                                      </p:to>
                                    </p:set>
                                    <p:animEffect filter="fade" transition="in">
                                      <p:cBhvr>
                                        <p:cTn dur="100"/>
                                        <p:tgtEl>
                                          <p:spTgt spid="8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grpSp>
        <p:nvGrpSpPr>
          <p:cNvPr id="930" name="Google Shape;930;g3085bbd85ef_0_45"/>
          <p:cNvGrpSpPr/>
          <p:nvPr/>
        </p:nvGrpSpPr>
        <p:grpSpPr>
          <a:xfrm>
            <a:off x="5632645" y="1599336"/>
            <a:ext cx="926700" cy="507600"/>
            <a:chOff x="5632645" y="1599336"/>
            <a:chExt cx="926700" cy="507600"/>
          </a:xfrm>
        </p:grpSpPr>
        <p:sp>
          <p:nvSpPr>
            <p:cNvPr id="931" name="Google Shape;931;g3085bbd85ef_0_45"/>
            <p:cNvSpPr/>
            <p:nvPr/>
          </p:nvSpPr>
          <p:spPr>
            <a:xfrm>
              <a:off x="5632645" y="1599336"/>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2" name="Google Shape;932;g3085bbd85ef_0_45"/>
            <p:cNvSpPr/>
            <p:nvPr/>
          </p:nvSpPr>
          <p:spPr>
            <a:xfrm>
              <a:off x="5932525" y="1750176"/>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33" name="Google Shape;933;g3085bbd85ef_0_45"/>
          <p:cNvSpPr/>
          <p:nvPr/>
        </p:nvSpPr>
        <p:spPr>
          <a:xfrm>
            <a:off x="5632645" y="2822853"/>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4" name="Google Shape;934;g3085bbd85ef_0_45"/>
          <p:cNvSpPr/>
          <p:nvPr/>
        </p:nvSpPr>
        <p:spPr>
          <a:xfrm>
            <a:off x="5932525" y="2973693"/>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5" name="Google Shape;935;g3085bbd85ef_0_45"/>
          <p:cNvSpPr/>
          <p:nvPr/>
        </p:nvSpPr>
        <p:spPr>
          <a:xfrm>
            <a:off x="5632645" y="4046369"/>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6" name="Google Shape;936;g3085bbd85ef_0_45"/>
          <p:cNvSpPr/>
          <p:nvPr/>
        </p:nvSpPr>
        <p:spPr>
          <a:xfrm>
            <a:off x="5932525" y="4197209"/>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7" name="Google Shape;937;g3085bbd85ef_0_45"/>
          <p:cNvSpPr/>
          <p:nvPr/>
        </p:nvSpPr>
        <p:spPr>
          <a:xfrm>
            <a:off x="1999200" y="1476908"/>
            <a:ext cx="3405900" cy="7734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Accepting the </a:t>
            </a:r>
            <a:br>
              <a:rPr b="1" lang="en-US" sz="2000">
                <a:solidFill>
                  <a:srgbClr val="235C5C"/>
                </a:solidFill>
                <a:latin typeface="Calibri"/>
                <a:ea typeface="Calibri"/>
                <a:cs typeface="Calibri"/>
                <a:sym typeface="Calibri"/>
              </a:rPr>
            </a:br>
            <a:r>
              <a:rPr b="1" lang="en-US" sz="2000">
                <a:solidFill>
                  <a:srgbClr val="235C5C"/>
                </a:solidFill>
                <a:latin typeface="Calibri"/>
                <a:ea typeface="Calibri"/>
                <a:cs typeface="Calibri"/>
                <a:sym typeface="Calibri"/>
              </a:rPr>
              <a:t>worrisome reality of future</a:t>
            </a:r>
            <a:endParaRPr b="0" i="0" sz="2000" u="none" cap="none" strike="noStrike">
              <a:solidFill>
                <a:srgbClr val="235C5C"/>
              </a:solidFill>
              <a:latin typeface="Arial"/>
              <a:ea typeface="Arial"/>
              <a:cs typeface="Arial"/>
              <a:sym typeface="Arial"/>
            </a:endParaRPr>
          </a:p>
        </p:txBody>
      </p:sp>
      <p:sp>
        <p:nvSpPr>
          <p:cNvPr id="938" name="Google Shape;938;g3085bbd85ef_0_45"/>
          <p:cNvSpPr/>
          <p:nvPr/>
        </p:nvSpPr>
        <p:spPr>
          <a:xfrm>
            <a:off x="1999200" y="2885391"/>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Awareness</a:t>
            </a:r>
            <a:endParaRPr b="0" i="0" sz="2000" u="none" cap="none" strike="noStrike">
              <a:solidFill>
                <a:srgbClr val="235C5C"/>
              </a:solidFill>
              <a:latin typeface="Arial"/>
              <a:ea typeface="Arial"/>
              <a:cs typeface="Arial"/>
              <a:sym typeface="Arial"/>
            </a:endParaRPr>
          </a:p>
        </p:txBody>
      </p:sp>
      <p:sp>
        <p:nvSpPr>
          <p:cNvPr id="939" name="Google Shape;939;g3085bbd85ef_0_45"/>
          <p:cNvSpPr/>
          <p:nvPr/>
        </p:nvSpPr>
        <p:spPr>
          <a:xfrm>
            <a:off x="1999200" y="4108916"/>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Strong emotions</a:t>
            </a:r>
            <a:endParaRPr b="0" i="0" sz="2000" u="none" cap="none" strike="noStrike">
              <a:solidFill>
                <a:srgbClr val="235C5C"/>
              </a:solidFill>
              <a:latin typeface="Arial"/>
              <a:ea typeface="Arial"/>
              <a:cs typeface="Arial"/>
              <a:sym typeface="Arial"/>
            </a:endParaRPr>
          </a:p>
        </p:txBody>
      </p:sp>
      <p:sp>
        <p:nvSpPr>
          <p:cNvPr id="940" name="Google Shape;940;g3085bbd85ef_0_45"/>
          <p:cNvSpPr/>
          <p:nvPr/>
        </p:nvSpPr>
        <p:spPr>
          <a:xfrm>
            <a:off x="5632645" y="5269886"/>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1" name="Google Shape;941;g3085bbd85ef_0_45"/>
          <p:cNvSpPr/>
          <p:nvPr/>
        </p:nvSpPr>
        <p:spPr>
          <a:xfrm>
            <a:off x="5932525" y="5420726"/>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2" name="Google Shape;942;g3085bbd85ef_0_45"/>
          <p:cNvSpPr/>
          <p:nvPr/>
        </p:nvSpPr>
        <p:spPr>
          <a:xfrm>
            <a:off x="1999200" y="5332441"/>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Anxiety</a:t>
            </a:r>
            <a:endParaRPr b="0" i="0" sz="2000" u="none" cap="none" strike="noStrike">
              <a:solidFill>
                <a:srgbClr val="235C5C"/>
              </a:solidFill>
              <a:latin typeface="Arial"/>
              <a:ea typeface="Arial"/>
              <a:cs typeface="Arial"/>
              <a:sym typeface="Arial"/>
            </a:endParaRPr>
          </a:p>
        </p:txBody>
      </p:sp>
      <p:sp>
        <p:nvSpPr>
          <p:cNvPr id="943" name="Google Shape;943;g3085bbd85ef_0_45"/>
          <p:cNvSpPr/>
          <p:nvPr/>
        </p:nvSpPr>
        <p:spPr>
          <a:xfrm>
            <a:off x="6786900" y="1476908"/>
            <a:ext cx="4548900" cy="7734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Validation of feelings + </a:t>
            </a:r>
            <a:br>
              <a:rPr b="1" lang="en-US" sz="2000">
                <a:solidFill>
                  <a:srgbClr val="5A8444"/>
                </a:solidFill>
                <a:latin typeface="Calibri"/>
                <a:ea typeface="Calibri"/>
                <a:cs typeface="Calibri"/>
                <a:sym typeface="Calibri"/>
              </a:rPr>
            </a:br>
            <a:r>
              <a:rPr b="1" lang="en-US" sz="2000">
                <a:solidFill>
                  <a:srgbClr val="5A8444"/>
                </a:solidFill>
                <a:latin typeface="Calibri"/>
                <a:ea typeface="Calibri"/>
                <a:cs typeface="Calibri"/>
                <a:sym typeface="Calibri"/>
              </a:rPr>
              <a:t>opening of possibilities for change</a:t>
            </a:r>
            <a:endParaRPr b="0" i="0" sz="2000" u="none" cap="none" strike="noStrike">
              <a:solidFill>
                <a:srgbClr val="5A8444"/>
              </a:solidFill>
              <a:latin typeface="Arial"/>
              <a:ea typeface="Arial"/>
              <a:cs typeface="Arial"/>
              <a:sym typeface="Arial"/>
            </a:endParaRPr>
          </a:p>
        </p:txBody>
      </p:sp>
      <p:sp>
        <p:nvSpPr>
          <p:cNvPr id="944" name="Google Shape;944;g3085bbd85ef_0_45"/>
          <p:cNvSpPr/>
          <p:nvPr/>
        </p:nvSpPr>
        <p:spPr>
          <a:xfrm>
            <a:off x="6786900" y="2618491"/>
            <a:ext cx="3405900" cy="3825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Helps prepare for the future +  making informed decisions </a:t>
            </a:r>
            <a:endParaRPr b="0" i="0" sz="2000" u="none" cap="none" strike="noStrike">
              <a:solidFill>
                <a:srgbClr val="5A8444"/>
              </a:solidFill>
              <a:latin typeface="Arial"/>
              <a:ea typeface="Arial"/>
              <a:cs typeface="Arial"/>
              <a:sym typeface="Arial"/>
            </a:endParaRPr>
          </a:p>
        </p:txBody>
      </p:sp>
      <p:sp>
        <p:nvSpPr>
          <p:cNvPr id="945" name="Google Shape;945;g3085bbd85ef_0_45"/>
          <p:cNvSpPr/>
          <p:nvPr/>
        </p:nvSpPr>
        <p:spPr>
          <a:xfrm>
            <a:off x="6786900" y="3951866"/>
            <a:ext cx="3405900" cy="6966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Powerful resource + </a:t>
            </a:r>
            <a:br>
              <a:rPr b="1" lang="en-US" sz="2000">
                <a:solidFill>
                  <a:srgbClr val="5A8444"/>
                </a:solidFill>
                <a:latin typeface="Calibri"/>
                <a:ea typeface="Calibri"/>
                <a:cs typeface="Calibri"/>
                <a:sym typeface="Calibri"/>
              </a:rPr>
            </a:br>
            <a:r>
              <a:rPr b="1" lang="en-US" sz="2000">
                <a:solidFill>
                  <a:srgbClr val="5A8444"/>
                </a:solidFill>
                <a:latin typeface="Calibri"/>
                <a:ea typeface="Calibri"/>
                <a:cs typeface="Calibri"/>
                <a:sym typeface="Calibri"/>
              </a:rPr>
              <a:t>source of motivation</a:t>
            </a:r>
            <a:endParaRPr b="0" i="0" sz="2000" u="none" cap="none" strike="noStrike">
              <a:solidFill>
                <a:srgbClr val="5A8444"/>
              </a:solidFill>
              <a:latin typeface="Arial"/>
              <a:ea typeface="Arial"/>
              <a:cs typeface="Arial"/>
              <a:sym typeface="Arial"/>
            </a:endParaRPr>
          </a:p>
        </p:txBody>
      </p:sp>
      <p:sp>
        <p:nvSpPr>
          <p:cNvPr id="946" name="Google Shape;946;g3085bbd85ef_0_45"/>
          <p:cNvSpPr/>
          <p:nvPr/>
        </p:nvSpPr>
        <p:spPr>
          <a:xfrm>
            <a:off x="6786900" y="5175391"/>
            <a:ext cx="3405900" cy="6966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Messenger that helps detect threats and change behaviour</a:t>
            </a:r>
            <a:endParaRPr b="0" i="0" sz="2000" u="none" cap="none" strike="noStrike">
              <a:solidFill>
                <a:srgbClr val="5A8444"/>
              </a:solidFill>
              <a:latin typeface="Arial"/>
              <a:ea typeface="Arial"/>
              <a:cs typeface="Arial"/>
              <a:sym typeface="Arial"/>
            </a:endParaRPr>
          </a:p>
        </p:txBody>
      </p:sp>
      <p:sp>
        <p:nvSpPr>
          <p:cNvPr id="947" name="Google Shape;947;g3085bbd85ef_0_45"/>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2F663E"/>
                </a:solidFill>
                <a:latin typeface="Work Sans Medium"/>
                <a:ea typeface="Work Sans Medium"/>
                <a:cs typeface="Work Sans Medium"/>
                <a:sym typeface="Work Sans Medium"/>
              </a:rPr>
              <a:t>Positive impacts of climate anxiety</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51" name="Shape 951"/>
        <p:cNvGrpSpPr/>
        <p:nvPr/>
      </p:nvGrpSpPr>
      <p:grpSpPr>
        <a:xfrm>
          <a:off x="0" y="0"/>
          <a:ext cx="0" cy="0"/>
          <a:chOff x="0" y="0"/>
          <a:chExt cx="0" cy="0"/>
        </a:xfrm>
      </p:grpSpPr>
      <p:sp>
        <p:nvSpPr>
          <p:cNvPr id="952" name="Google Shape;952;g3085bbd85ef_0_178"/>
          <p:cNvSpPr/>
          <p:nvPr/>
        </p:nvSpPr>
        <p:spPr>
          <a:xfrm>
            <a:off x="11625" y="2241868"/>
            <a:ext cx="12192000" cy="14172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53" name="Google Shape;953;g3085bbd85ef_0_178"/>
          <p:cNvPicPr preferRelativeResize="0"/>
          <p:nvPr/>
        </p:nvPicPr>
        <p:blipFill>
          <a:blip r:embed="rId3">
            <a:alphaModFix/>
          </a:blip>
          <a:stretch>
            <a:fillRect/>
          </a:stretch>
        </p:blipFill>
        <p:spPr>
          <a:xfrm>
            <a:off x="3525925" y="4699075"/>
            <a:ext cx="1825848" cy="1224074"/>
          </a:xfrm>
          <a:prstGeom prst="rect">
            <a:avLst/>
          </a:prstGeom>
          <a:noFill/>
          <a:ln>
            <a:noFill/>
          </a:ln>
        </p:spPr>
      </p:pic>
      <p:sp>
        <p:nvSpPr>
          <p:cNvPr id="954" name="Google Shape;954;g3085bbd85ef_0_178"/>
          <p:cNvSpPr/>
          <p:nvPr/>
        </p:nvSpPr>
        <p:spPr>
          <a:xfrm>
            <a:off x="5632645" y="2718011"/>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5" name="Google Shape;955;g3085bbd85ef_0_178"/>
          <p:cNvSpPr/>
          <p:nvPr/>
        </p:nvSpPr>
        <p:spPr>
          <a:xfrm>
            <a:off x="5932525" y="2868851"/>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6" name="Google Shape;956;g3085bbd85ef_0_178"/>
          <p:cNvSpPr txBox="1"/>
          <p:nvPr/>
        </p:nvSpPr>
        <p:spPr>
          <a:xfrm>
            <a:off x="1916150" y="2671656"/>
            <a:ext cx="3575700" cy="6003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US" sz="3000">
                <a:solidFill>
                  <a:srgbClr val="F25620"/>
                </a:solidFill>
                <a:latin typeface="Work Sans Medium"/>
                <a:ea typeface="Work Sans Medium"/>
                <a:cs typeface="Work Sans Medium"/>
                <a:sym typeface="Work Sans Medium"/>
              </a:rPr>
              <a:t>Maladaptive</a:t>
            </a:r>
            <a:endParaRPr sz="3000">
              <a:solidFill>
                <a:srgbClr val="F25620"/>
              </a:solidFill>
              <a:latin typeface="Work Sans Medium"/>
              <a:ea typeface="Work Sans Medium"/>
              <a:cs typeface="Work Sans Medium"/>
              <a:sym typeface="Work Sans Medium"/>
            </a:endParaRPr>
          </a:p>
        </p:txBody>
      </p:sp>
      <p:sp>
        <p:nvSpPr>
          <p:cNvPr id="957" name="Google Shape;957;g3085bbd85ef_0_178"/>
          <p:cNvSpPr txBox="1"/>
          <p:nvPr/>
        </p:nvSpPr>
        <p:spPr>
          <a:xfrm>
            <a:off x="6755775" y="2671656"/>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rgbClr val="5A8444"/>
                </a:solidFill>
                <a:latin typeface="Work Sans Medium"/>
                <a:ea typeface="Work Sans Medium"/>
                <a:cs typeface="Work Sans Medium"/>
                <a:sym typeface="Work Sans Medium"/>
              </a:rPr>
              <a:t>A</a:t>
            </a:r>
            <a:r>
              <a:rPr lang="en-US" sz="3000">
                <a:solidFill>
                  <a:srgbClr val="5A8444"/>
                </a:solidFill>
                <a:latin typeface="Work Sans Medium"/>
                <a:ea typeface="Work Sans Medium"/>
                <a:cs typeface="Work Sans Medium"/>
                <a:sym typeface="Work Sans Medium"/>
              </a:rPr>
              <a:t>daptive</a:t>
            </a:r>
            <a:endParaRPr sz="3000">
              <a:solidFill>
                <a:srgbClr val="5A8444"/>
              </a:solidFill>
              <a:latin typeface="Work Sans Medium"/>
              <a:ea typeface="Work Sans Medium"/>
              <a:cs typeface="Work Sans Medium"/>
              <a:sym typeface="Work Sans Medium"/>
            </a:endParaRPr>
          </a:p>
        </p:txBody>
      </p:sp>
      <p:sp>
        <p:nvSpPr>
          <p:cNvPr id="958" name="Google Shape;958;g3085bbd85ef_0_178"/>
          <p:cNvSpPr txBox="1"/>
          <p:nvPr/>
        </p:nvSpPr>
        <p:spPr>
          <a:xfrm>
            <a:off x="5742575" y="4767765"/>
            <a:ext cx="4295100" cy="11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en-US" sz="1900">
                <a:solidFill>
                  <a:schemeClr val="dk1"/>
                </a:solidFill>
                <a:latin typeface="Calibri"/>
                <a:ea typeface="Calibri"/>
                <a:cs typeface="Calibri"/>
                <a:sym typeface="Calibri"/>
              </a:rPr>
              <a:t>Climate Psychology Alliance </a:t>
            </a:r>
            <a:br>
              <a:rPr lang="en-US" sz="1900">
                <a:solidFill>
                  <a:schemeClr val="dk1"/>
                </a:solidFill>
                <a:latin typeface="Calibri"/>
                <a:ea typeface="Calibri"/>
                <a:cs typeface="Calibri"/>
                <a:sym typeface="Calibri"/>
              </a:rPr>
            </a:br>
            <a:r>
              <a:rPr lang="en-US" sz="1900">
                <a:solidFill>
                  <a:schemeClr val="dk1"/>
                </a:solidFill>
                <a:latin typeface="Calibri"/>
                <a:ea typeface="Calibri"/>
                <a:cs typeface="Calibri"/>
                <a:sym typeface="Calibri"/>
              </a:rPr>
              <a:t>has made a list of healthy and unhealthy responses to climate change.</a:t>
            </a:r>
            <a:endParaRPr sz="1900">
              <a:solidFill>
                <a:schemeClr val="dk1"/>
              </a:solidFill>
              <a:latin typeface="Calibri"/>
              <a:ea typeface="Calibri"/>
              <a:cs typeface="Calibri"/>
              <a:sym typeface="Calibri"/>
            </a:endParaRPr>
          </a:p>
        </p:txBody>
      </p:sp>
      <p:sp>
        <p:nvSpPr>
          <p:cNvPr id="959" name="Google Shape;959;g3085bbd85ef_0_178"/>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chemeClr val="dk1"/>
                </a:solidFill>
                <a:latin typeface="Work Sans Medium"/>
                <a:ea typeface="Work Sans Medium"/>
                <a:cs typeface="Work Sans Medium"/>
                <a:sym typeface="Work Sans Medium"/>
              </a:rPr>
              <a:t>Different coping mechanisms </a:t>
            </a:r>
            <a:br>
              <a:rPr lang="en-US" sz="3000">
                <a:solidFill>
                  <a:schemeClr val="dk1"/>
                </a:solidFill>
                <a:latin typeface="Work Sans Medium"/>
                <a:ea typeface="Work Sans Medium"/>
                <a:cs typeface="Work Sans Medium"/>
                <a:sym typeface="Work Sans Medium"/>
              </a:rPr>
            </a:br>
            <a:r>
              <a:rPr lang="en-US" sz="3000">
                <a:solidFill>
                  <a:schemeClr val="dk1"/>
                </a:solidFill>
                <a:latin typeface="Work Sans Medium"/>
                <a:ea typeface="Work Sans Medium"/>
                <a:cs typeface="Work Sans Medium"/>
                <a:sym typeface="Work Sans Medium"/>
              </a:rPr>
              <a:t>to climate anxiety</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63" name="Shape 963"/>
        <p:cNvGrpSpPr/>
        <p:nvPr/>
      </p:nvGrpSpPr>
      <p:grpSpPr>
        <a:xfrm>
          <a:off x="0" y="0"/>
          <a:ext cx="0" cy="0"/>
          <a:chOff x="0" y="0"/>
          <a:chExt cx="0" cy="0"/>
        </a:xfrm>
      </p:grpSpPr>
      <p:sp>
        <p:nvSpPr>
          <p:cNvPr id="964" name="Google Shape;964;g3085bbd85ef_0_197"/>
          <p:cNvSpPr txBox="1"/>
          <p:nvPr/>
        </p:nvSpPr>
        <p:spPr>
          <a:xfrm>
            <a:off x="5013775" y="451612"/>
            <a:ext cx="6225300" cy="5680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Denial or disavowal of ecological crisis</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rejecting, deflecting, ignoring)</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Distortion of facts</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reducing size of or postponing threat)</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Shifting responsibility</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blame-shifting, denial of guilt, splitting, projection)</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Avoidance of difficult emotions</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suppression, escapism, numbing, pleasure-seeking) </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Diversionary activity</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minor behaviour change or displaced commitment)</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Non-action</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resignation, passivity, lazy catastrophism)</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Self-deception</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wishful/magical thinking, unrealistic optimism)</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Active catastrophism and self-destructive acts</a:t>
            </a:r>
            <a:endParaRPr b="1" sz="1800">
              <a:solidFill>
                <a:schemeClr val="dk1"/>
              </a:solidFill>
              <a:latin typeface="Calibri"/>
              <a:ea typeface="Calibri"/>
              <a:cs typeface="Calibri"/>
              <a:sym typeface="Calibri"/>
            </a:endParaRPr>
          </a:p>
          <a:p>
            <a:pPr indent="-342900" lvl="0" marL="457200" rtl="0" algn="l">
              <a:spcBef>
                <a:spcPts val="1000"/>
              </a:spcBef>
              <a:spcAft>
                <a:spcPts val="1000"/>
              </a:spcAft>
              <a:buClr>
                <a:schemeClr val="dk1"/>
              </a:buClr>
              <a:buSzPts val="1800"/>
              <a:buFont typeface="Calibri"/>
              <a:buChar char="●"/>
            </a:pPr>
            <a:r>
              <a:rPr b="1" lang="en-US" sz="1800">
                <a:solidFill>
                  <a:schemeClr val="dk1"/>
                </a:solidFill>
                <a:latin typeface="Calibri"/>
                <a:ea typeface="Calibri"/>
                <a:cs typeface="Calibri"/>
                <a:sym typeface="Calibri"/>
              </a:rPr>
              <a:t>Self-enhancement values orientation</a:t>
            </a:r>
            <a:r>
              <a:rPr lang="en-US" sz="1800">
                <a:solidFill>
                  <a:schemeClr val="dk1"/>
                </a:solidFill>
                <a:latin typeface="Calibri"/>
                <a:ea typeface="Calibri"/>
                <a:cs typeface="Calibri"/>
                <a:sym typeface="Calibri"/>
              </a:rPr>
              <a:t> (e.g. materialistic behaviour to enhance self-esteem or self-protection)</a:t>
            </a:r>
            <a:endParaRPr sz="1800">
              <a:solidFill>
                <a:schemeClr val="dk1"/>
              </a:solidFill>
              <a:latin typeface="Calibri"/>
              <a:ea typeface="Calibri"/>
              <a:cs typeface="Calibri"/>
              <a:sym typeface="Calibri"/>
            </a:endParaRPr>
          </a:p>
        </p:txBody>
      </p:sp>
      <p:grpSp>
        <p:nvGrpSpPr>
          <p:cNvPr id="965" name="Google Shape;965;g3085bbd85ef_0_197"/>
          <p:cNvGrpSpPr/>
          <p:nvPr/>
        </p:nvGrpSpPr>
        <p:grpSpPr>
          <a:xfrm>
            <a:off x="-533400" y="1107675"/>
            <a:ext cx="4338856" cy="1282806"/>
            <a:chOff x="-468406" y="3216044"/>
            <a:chExt cx="4338856" cy="1282806"/>
          </a:xfrm>
        </p:grpSpPr>
        <p:sp>
          <p:nvSpPr>
            <p:cNvPr id="966" name="Google Shape;966;g3085bbd85ef_0_197"/>
            <p:cNvSpPr/>
            <p:nvPr/>
          </p:nvSpPr>
          <p:spPr>
            <a:xfrm>
              <a:off x="2587650" y="3216050"/>
              <a:ext cx="1282800" cy="12828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67" name="Google Shape;967;g3085bbd85ef_0_197"/>
            <p:cNvSpPr/>
            <p:nvPr/>
          </p:nvSpPr>
          <p:spPr>
            <a:xfrm>
              <a:off x="-468406" y="3216044"/>
              <a:ext cx="3078000" cy="1282800"/>
            </a:xfrm>
            <a:prstGeom prst="rect">
              <a:avLst/>
            </a:prstGeom>
            <a:solidFill>
              <a:srgbClr val="F2562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968" name="Google Shape;968;g3085bbd85ef_0_197"/>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lt1"/>
                </a:solidFill>
                <a:latin typeface="Work Sans Medium"/>
                <a:ea typeface="Work Sans Medium"/>
                <a:cs typeface="Work Sans Medium"/>
                <a:sym typeface="Work Sans Medium"/>
              </a:rPr>
              <a:t>Maladaptive</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72" name="Shape 972"/>
        <p:cNvGrpSpPr/>
        <p:nvPr/>
      </p:nvGrpSpPr>
      <p:grpSpPr>
        <a:xfrm>
          <a:off x="0" y="0"/>
          <a:ext cx="0" cy="0"/>
          <a:chOff x="0" y="0"/>
          <a:chExt cx="0" cy="0"/>
        </a:xfrm>
      </p:grpSpPr>
      <p:sp>
        <p:nvSpPr>
          <p:cNvPr id="973" name="Google Shape;973;g3085bbd85ef_0_228"/>
          <p:cNvSpPr/>
          <p:nvPr/>
        </p:nvSpPr>
        <p:spPr>
          <a:xfrm>
            <a:off x="7074395" y="1906981"/>
            <a:ext cx="3039900" cy="30399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74" name="Google Shape;974;g3085bbd85ef_0_228"/>
          <p:cNvSpPr/>
          <p:nvPr/>
        </p:nvSpPr>
        <p:spPr>
          <a:xfrm flipH="1">
            <a:off x="2001511" y="1906981"/>
            <a:ext cx="3039900" cy="30399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br>
              <a:rPr lang="en-US"/>
            </a:br>
            <a:endParaRPr/>
          </a:p>
        </p:txBody>
      </p:sp>
      <p:sp>
        <p:nvSpPr>
          <p:cNvPr id="975" name="Google Shape;975;g3085bbd85ef_0_228"/>
          <p:cNvSpPr/>
          <p:nvPr/>
        </p:nvSpPr>
        <p:spPr>
          <a:xfrm>
            <a:off x="3370375" y="1909050"/>
            <a:ext cx="5323200" cy="3039900"/>
          </a:xfrm>
          <a:prstGeom prst="rect">
            <a:avLst/>
          </a:prstGeom>
          <a:solidFill>
            <a:srgbClr val="F2562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Have you noticed,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in yourself or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some young people, maladaptive coping responses?</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79" name="Shape 979"/>
        <p:cNvGrpSpPr/>
        <p:nvPr/>
      </p:nvGrpSpPr>
      <p:grpSpPr>
        <a:xfrm>
          <a:off x="0" y="0"/>
          <a:ext cx="0" cy="0"/>
          <a:chOff x="0" y="0"/>
          <a:chExt cx="0" cy="0"/>
        </a:xfrm>
      </p:grpSpPr>
      <p:sp>
        <p:nvSpPr>
          <p:cNvPr id="980" name="Google Shape;980;g3085bbd85ef_0_235"/>
          <p:cNvSpPr/>
          <p:nvPr/>
        </p:nvSpPr>
        <p:spPr>
          <a:xfrm>
            <a:off x="7074395" y="1906981"/>
            <a:ext cx="3039900" cy="30399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81" name="Google Shape;981;g3085bbd85ef_0_235"/>
          <p:cNvSpPr/>
          <p:nvPr/>
        </p:nvSpPr>
        <p:spPr>
          <a:xfrm flipH="1">
            <a:off x="2001511" y="1906981"/>
            <a:ext cx="3039900" cy="30399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br>
              <a:rPr lang="en-US"/>
            </a:br>
            <a:endParaRPr/>
          </a:p>
        </p:txBody>
      </p:sp>
      <p:sp>
        <p:nvSpPr>
          <p:cNvPr id="982" name="Google Shape;982;g3085bbd85ef_0_235"/>
          <p:cNvSpPr/>
          <p:nvPr/>
        </p:nvSpPr>
        <p:spPr>
          <a:xfrm>
            <a:off x="3370375" y="1909050"/>
            <a:ext cx="5323200" cy="3039900"/>
          </a:xfrm>
          <a:prstGeom prst="rect">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solidFill>
                  <a:schemeClr val="lt1"/>
                </a:solidFill>
                <a:latin typeface="Work Sans Medium"/>
                <a:ea typeface="Work Sans Medium"/>
                <a:cs typeface="Work Sans Medium"/>
                <a:sym typeface="Work Sans Medium"/>
              </a:rPr>
              <a:t>What do you think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would be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adaptive coping responses?</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g2d3b5114961_0_43"/>
          <p:cNvSpPr/>
          <p:nvPr/>
        </p:nvSpPr>
        <p:spPr>
          <a:xfrm>
            <a:off x="7470538" y="1906981"/>
            <a:ext cx="3039900" cy="30399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3" name="Google Shape;153;g2d3b5114961_0_43"/>
          <p:cNvSpPr/>
          <p:nvPr/>
        </p:nvSpPr>
        <p:spPr>
          <a:xfrm flipH="1">
            <a:off x="1681568" y="1906981"/>
            <a:ext cx="3039900" cy="30399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4" name="Google Shape;154;g2d3b5114961_0_43"/>
          <p:cNvSpPr/>
          <p:nvPr/>
        </p:nvSpPr>
        <p:spPr>
          <a:xfrm>
            <a:off x="3098313" y="1909050"/>
            <a:ext cx="5867100" cy="3039900"/>
          </a:xfrm>
          <a:prstGeom prst="rect">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400"/>
              <a:buFont typeface="Arial"/>
              <a:buNone/>
            </a:pPr>
            <a:r>
              <a:rPr lang="en-US" sz="4500">
                <a:solidFill>
                  <a:schemeClr val="lt1"/>
                </a:solidFill>
                <a:latin typeface="Work Sans Medium"/>
                <a:ea typeface="Work Sans Medium"/>
                <a:cs typeface="Work Sans Medium"/>
                <a:sym typeface="Work Sans Medium"/>
              </a:rPr>
              <a:t>Share a highlight of your last week</a:t>
            </a:r>
            <a:endParaRPr sz="4500">
              <a:solidFill>
                <a:schemeClr val="lt1"/>
              </a:solidFill>
              <a:latin typeface="Work Sans Medium"/>
              <a:ea typeface="Work Sans Medium"/>
              <a:cs typeface="Work Sans Medium"/>
              <a:sym typeface="Work Sans Medium"/>
            </a:endParaRPr>
          </a:p>
        </p:txBody>
      </p:sp>
      <p:sp>
        <p:nvSpPr>
          <p:cNvPr id="155" name="Google Shape;155;g2d3b5114961_0_43"/>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BUZZ GROUP 1</a:t>
            </a:r>
            <a:endParaRPr b="1" sz="2000">
              <a:solidFill>
                <a:srgbClr val="4BA798"/>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86" name="Shape 986"/>
        <p:cNvGrpSpPr/>
        <p:nvPr/>
      </p:nvGrpSpPr>
      <p:grpSpPr>
        <a:xfrm>
          <a:off x="0" y="0"/>
          <a:ext cx="0" cy="0"/>
          <a:chOff x="0" y="0"/>
          <a:chExt cx="0" cy="0"/>
        </a:xfrm>
      </p:grpSpPr>
      <p:sp>
        <p:nvSpPr>
          <p:cNvPr id="987" name="Google Shape;987;g3085bbd85ef_0_220"/>
          <p:cNvSpPr txBox="1"/>
          <p:nvPr/>
        </p:nvSpPr>
        <p:spPr>
          <a:xfrm>
            <a:off x="5013775" y="1573050"/>
            <a:ext cx="6225300" cy="37119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Seeking information, engagement with facts </a:t>
            </a:r>
            <a:br>
              <a:rPr b="1"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about ecological crisis</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rgbClr val="F25620"/>
                </a:solidFill>
                <a:latin typeface="Calibri"/>
                <a:ea typeface="Calibri"/>
                <a:cs typeface="Calibri"/>
                <a:sym typeface="Calibri"/>
              </a:rPr>
              <a:t>(NB! Could also be maladaptive, depending on person) </a:t>
            </a:r>
            <a:endParaRPr sz="1800">
              <a:solidFill>
                <a:srgbClr val="F25620"/>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Engaging with and regulating associated emotions</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(e.g. through mindfulness)</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Compassion, self-transcendence, values orientation</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(care for humans and non-humans)</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Connecting with nature</a:t>
            </a:r>
            <a:endParaRPr b="1"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Considered reflection on death and impermanence</a:t>
            </a:r>
            <a:endParaRPr b="1" sz="1800">
              <a:solidFill>
                <a:schemeClr val="dk1"/>
              </a:solidFill>
              <a:latin typeface="Calibri"/>
              <a:ea typeface="Calibri"/>
              <a:cs typeface="Calibri"/>
              <a:sym typeface="Calibri"/>
            </a:endParaRPr>
          </a:p>
          <a:p>
            <a:pPr indent="-342900" lvl="0" marL="457200" rtl="0" algn="l">
              <a:spcBef>
                <a:spcPts val="1000"/>
              </a:spcBef>
              <a:spcAft>
                <a:spcPts val="1000"/>
              </a:spcAft>
              <a:buClr>
                <a:schemeClr val="dk1"/>
              </a:buClr>
              <a:buSzPts val="1800"/>
              <a:buFont typeface="Calibri"/>
              <a:buChar char="●"/>
            </a:pPr>
            <a:r>
              <a:rPr b="1" lang="en-US" sz="1800">
                <a:solidFill>
                  <a:schemeClr val="dk1"/>
                </a:solidFill>
                <a:latin typeface="Calibri"/>
                <a:ea typeface="Calibri"/>
                <a:cs typeface="Calibri"/>
                <a:sym typeface="Calibri"/>
              </a:rPr>
              <a:t>Collaborative problem-solving</a:t>
            </a:r>
            <a:endParaRPr b="1" sz="1800">
              <a:solidFill>
                <a:schemeClr val="dk1"/>
              </a:solidFill>
              <a:latin typeface="Calibri"/>
              <a:ea typeface="Calibri"/>
              <a:cs typeface="Calibri"/>
              <a:sym typeface="Calibri"/>
            </a:endParaRPr>
          </a:p>
        </p:txBody>
      </p:sp>
      <p:grpSp>
        <p:nvGrpSpPr>
          <p:cNvPr id="988" name="Google Shape;988;g3085bbd85ef_0_220"/>
          <p:cNvGrpSpPr/>
          <p:nvPr/>
        </p:nvGrpSpPr>
        <p:grpSpPr>
          <a:xfrm>
            <a:off x="-533400" y="1107675"/>
            <a:ext cx="4338856" cy="1282806"/>
            <a:chOff x="-468406" y="3216044"/>
            <a:chExt cx="4338856" cy="1282806"/>
          </a:xfrm>
        </p:grpSpPr>
        <p:sp>
          <p:nvSpPr>
            <p:cNvPr id="989" name="Google Shape;989;g3085bbd85ef_0_220"/>
            <p:cNvSpPr/>
            <p:nvPr/>
          </p:nvSpPr>
          <p:spPr>
            <a:xfrm>
              <a:off x="2587650" y="3216050"/>
              <a:ext cx="1282800" cy="12828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0" name="Google Shape;990;g3085bbd85ef_0_220"/>
            <p:cNvSpPr/>
            <p:nvPr/>
          </p:nvSpPr>
          <p:spPr>
            <a:xfrm>
              <a:off x="-468406" y="3216044"/>
              <a:ext cx="3078000" cy="1282800"/>
            </a:xfrm>
            <a:prstGeom prst="rect">
              <a:avLst/>
            </a:prstGeom>
            <a:solidFill>
              <a:srgbClr val="5A844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991" name="Google Shape;991;g3085bbd85ef_0_220"/>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lt1"/>
                </a:solidFill>
                <a:latin typeface="Work Sans Medium"/>
                <a:ea typeface="Work Sans Medium"/>
                <a:cs typeface="Work Sans Medium"/>
                <a:sym typeface="Work Sans Medium"/>
              </a:rPr>
              <a:t>A</a:t>
            </a:r>
            <a:r>
              <a:rPr lang="en-US" sz="3000">
                <a:solidFill>
                  <a:schemeClr val="lt1"/>
                </a:solidFill>
                <a:latin typeface="Work Sans Medium"/>
                <a:ea typeface="Work Sans Medium"/>
                <a:cs typeface="Work Sans Medium"/>
                <a:sym typeface="Work Sans Medium"/>
              </a:rPr>
              <a:t>daptive</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95" name="Shape 995"/>
        <p:cNvGrpSpPr/>
        <p:nvPr/>
      </p:nvGrpSpPr>
      <p:grpSpPr>
        <a:xfrm>
          <a:off x="0" y="0"/>
          <a:ext cx="0" cy="0"/>
          <a:chOff x="0" y="0"/>
          <a:chExt cx="0" cy="0"/>
        </a:xfrm>
      </p:grpSpPr>
      <p:sp>
        <p:nvSpPr>
          <p:cNvPr id="996" name="Google Shape;996;g3085bbd85ef_0_241"/>
          <p:cNvSpPr txBox="1"/>
          <p:nvPr/>
        </p:nvSpPr>
        <p:spPr>
          <a:xfrm>
            <a:off x="5013775" y="1107675"/>
            <a:ext cx="6225300" cy="371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300">
                <a:solidFill>
                  <a:schemeClr val="dk1"/>
                </a:solidFill>
                <a:latin typeface="Calibri"/>
                <a:ea typeface="Calibri"/>
                <a:cs typeface="Calibri"/>
                <a:sym typeface="Calibri"/>
              </a:rPr>
              <a:t>Even after mastering to manage climate anxiety, people often fluctuate between feeling distressed by tough information and finding resilience, rather than staying in a positive mindset.</a:t>
            </a:r>
            <a:endParaRPr b="1" sz="2300">
              <a:solidFill>
                <a:schemeClr val="dk1"/>
              </a:solidFill>
              <a:latin typeface="Calibri"/>
              <a:ea typeface="Calibri"/>
              <a:cs typeface="Calibri"/>
              <a:sym typeface="Calibri"/>
            </a:endParaRPr>
          </a:p>
          <a:p>
            <a:pPr indent="0" lvl="0" marL="0" rtl="0" algn="l">
              <a:spcBef>
                <a:spcPts val="1000"/>
              </a:spcBef>
              <a:spcAft>
                <a:spcPts val="0"/>
              </a:spcAft>
              <a:buNone/>
            </a:pPr>
            <a:r>
              <a:rPr b="1" lang="en-US" sz="2300">
                <a:solidFill>
                  <a:schemeClr val="dk1"/>
                </a:solidFill>
                <a:latin typeface="Calibri"/>
                <a:ea typeface="Calibri"/>
                <a:cs typeface="Calibri"/>
                <a:sym typeface="Calibri"/>
              </a:rPr>
              <a:t>Over time, one becomes increasingly familiar with the motion, strengthening the skill. </a:t>
            </a:r>
            <a:endParaRPr b="1" sz="2300">
              <a:solidFill>
                <a:schemeClr val="dk1"/>
              </a:solidFill>
              <a:latin typeface="Calibri"/>
              <a:ea typeface="Calibri"/>
              <a:cs typeface="Calibri"/>
              <a:sym typeface="Calibri"/>
            </a:endParaRPr>
          </a:p>
          <a:p>
            <a:pPr indent="0" lvl="0" marL="0" rtl="0" algn="l">
              <a:spcBef>
                <a:spcPts val="1000"/>
              </a:spcBef>
              <a:spcAft>
                <a:spcPts val="0"/>
              </a:spcAft>
              <a:buNone/>
            </a:pPr>
            <a:r>
              <a:t/>
            </a:r>
            <a:endParaRPr b="1" sz="2300">
              <a:solidFill>
                <a:schemeClr val="dk1"/>
              </a:solidFill>
              <a:latin typeface="Calibri"/>
              <a:ea typeface="Calibri"/>
              <a:cs typeface="Calibri"/>
              <a:sym typeface="Calibri"/>
            </a:endParaRPr>
          </a:p>
          <a:p>
            <a:pPr indent="0" lvl="0" marL="0" rtl="0" algn="l">
              <a:spcBef>
                <a:spcPts val="1000"/>
              </a:spcBef>
              <a:spcAft>
                <a:spcPts val="0"/>
              </a:spcAft>
              <a:buNone/>
            </a:pPr>
            <a:r>
              <a:t/>
            </a:r>
            <a:endParaRPr b="1" sz="2300">
              <a:solidFill>
                <a:schemeClr val="dk1"/>
              </a:solidFill>
              <a:latin typeface="Calibri"/>
              <a:ea typeface="Calibri"/>
              <a:cs typeface="Calibri"/>
              <a:sym typeface="Calibri"/>
            </a:endParaRPr>
          </a:p>
          <a:p>
            <a:pPr indent="0" lvl="0" marL="0" rtl="0" algn="l">
              <a:spcBef>
                <a:spcPts val="1000"/>
              </a:spcBef>
              <a:spcAft>
                <a:spcPts val="1000"/>
              </a:spcAft>
              <a:buNone/>
            </a:pPr>
            <a:r>
              <a:t/>
            </a:r>
            <a:endParaRPr b="1" sz="2300">
              <a:solidFill>
                <a:schemeClr val="dk1"/>
              </a:solidFill>
              <a:latin typeface="Calibri"/>
              <a:ea typeface="Calibri"/>
              <a:cs typeface="Calibri"/>
              <a:sym typeface="Calibri"/>
            </a:endParaRPr>
          </a:p>
        </p:txBody>
      </p:sp>
      <p:grpSp>
        <p:nvGrpSpPr>
          <p:cNvPr id="997" name="Google Shape;997;g3085bbd85ef_0_241"/>
          <p:cNvGrpSpPr/>
          <p:nvPr/>
        </p:nvGrpSpPr>
        <p:grpSpPr>
          <a:xfrm>
            <a:off x="-533400" y="1107675"/>
            <a:ext cx="4338856" cy="1282806"/>
            <a:chOff x="-468406" y="3216044"/>
            <a:chExt cx="4338856" cy="1282806"/>
          </a:xfrm>
        </p:grpSpPr>
        <p:sp>
          <p:nvSpPr>
            <p:cNvPr id="998" name="Google Shape;998;g3085bbd85ef_0_241"/>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9" name="Google Shape;999;g3085bbd85ef_0_241"/>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1000" name="Google Shape;1000;g3085bbd85ef_0_241"/>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“Toggling”</a:t>
            </a:r>
            <a:endParaRPr sz="3000">
              <a:solidFill>
                <a:schemeClr val="dk1"/>
              </a:solidFill>
              <a:latin typeface="Work Sans Medium"/>
              <a:ea typeface="Work Sans Medium"/>
              <a:cs typeface="Work Sans Medium"/>
              <a:sym typeface="Work Sans Medium"/>
            </a:endParaRPr>
          </a:p>
        </p:txBody>
      </p:sp>
      <p:sp>
        <p:nvSpPr>
          <p:cNvPr id="1001" name="Google Shape;1001;g3085bbd85ef_0_241"/>
          <p:cNvSpPr txBox="1"/>
          <p:nvPr/>
        </p:nvSpPr>
        <p:spPr>
          <a:xfrm>
            <a:off x="514350" y="2630650"/>
            <a:ext cx="31125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solidFill>
                  <a:schemeClr val="dk1"/>
                </a:solidFill>
                <a:latin typeface="Work Sans Medium"/>
                <a:ea typeface="Work Sans Medium"/>
                <a:cs typeface="Work Sans Medium"/>
                <a:sym typeface="Work Sans Medium"/>
              </a:rPr>
              <a:t>by climate awareness therapist Leslie Davenport</a:t>
            </a:r>
            <a:endParaRPr sz="1500">
              <a:solidFill>
                <a:schemeClr val="dk1"/>
              </a:solidFill>
              <a:latin typeface="Work Sans Medium"/>
              <a:ea typeface="Work Sans Medium"/>
              <a:cs typeface="Work Sans Medium"/>
              <a:sym typeface="Work Sans Medium"/>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grpSp>
        <p:nvGrpSpPr>
          <p:cNvPr id="1006" name="Google Shape;1006;g3085bbd85ef_0_257"/>
          <p:cNvGrpSpPr/>
          <p:nvPr/>
        </p:nvGrpSpPr>
        <p:grpSpPr>
          <a:xfrm>
            <a:off x="4268493" y="1544355"/>
            <a:ext cx="3655025" cy="3769294"/>
            <a:chOff x="7339680" y="2555280"/>
            <a:chExt cx="3655025" cy="3769294"/>
          </a:xfrm>
        </p:grpSpPr>
        <p:sp>
          <p:nvSpPr>
            <p:cNvPr id="1007" name="Google Shape;1007;g3085bbd85ef_0_257"/>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8" name="Google Shape;1008;g3085bbd85ef_0_257"/>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9" name="Google Shape;1009;g3085bbd85ef_0_257"/>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0" name="Google Shape;1010;g3085bbd85ef_0_257"/>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11" name="Google Shape;1011;g3085bbd85ef_0_257"/>
            <p:cNvGrpSpPr/>
            <p:nvPr/>
          </p:nvGrpSpPr>
          <p:grpSpPr>
            <a:xfrm>
              <a:off x="7653240" y="3197160"/>
              <a:ext cx="2942116" cy="2738870"/>
              <a:chOff x="7653240" y="3197160"/>
              <a:chExt cx="2942116" cy="2738870"/>
            </a:xfrm>
          </p:grpSpPr>
          <p:sp>
            <p:nvSpPr>
              <p:cNvPr id="1012" name="Google Shape;1012;g3085bbd85ef_0_257"/>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3" name="Google Shape;1013;g3085bbd85ef_0_257"/>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4" name="Google Shape;1014;g3085bbd85ef_0_257"/>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5" name="Google Shape;1015;g3085bbd85ef_0_257"/>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6" name="Google Shape;1016;g3085bbd85ef_0_257"/>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7" name="Google Shape;1017;g3085bbd85ef_0_257"/>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8" name="Google Shape;1018;g3085bbd85ef_0_257"/>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19" name="Google Shape;1019;g3085bbd85ef_0_257"/>
              <p:cNvGrpSpPr/>
              <p:nvPr/>
            </p:nvGrpSpPr>
            <p:grpSpPr>
              <a:xfrm>
                <a:off x="8632800" y="3431160"/>
                <a:ext cx="1236900" cy="1076380"/>
                <a:chOff x="8632800" y="3431160"/>
                <a:chExt cx="1236900" cy="1076380"/>
              </a:xfrm>
            </p:grpSpPr>
            <p:sp>
              <p:nvSpPr>
                <p:cNvPr id="1020" name="Google Shape;1020;g3085bbd85ef_0_257"/>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1" name="Google Shape;1021;g3085bbd85ef_0_257"/>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2" name="Google Shape;1022;g3085bbd85ef_0_257"/>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23" name="Google Shape;1023;g3085bbd85ef_0_257"/>
                <p:cNvGrpSpPr/>
                <p:nvPr/>
              </p:nvGrpSpPr>
              <p:grpSpPr>
                <a:xfrm>
                  <a:off x="9015120" y="3859920"/>
                  <a:ext cx="432364" cy="254964"/>
                  <a:chOff x="9015120" y="3859920"/>
                  <a:chExt cx="432364" cy="254964"/>
                </a:xfrm>
              </p:grpSpPr>
              <p:sp>
                <p:nvSpPr>
                  <p:cNvPr id="1024" name="Google Shape;1024;g3085bbd85ef_0_257"/>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5" name="Google Shape;1025;g3085bbd85ef_0_257"/>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26" name="Google Shape;1026;g3085bbd85ef_0_257"/>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027" name="Google Shape;1027;g3085bbd85ef_0_257"/>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1028" name="Google Shape;1028;g3085bbd85ef_0_257"/>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1029" name="Google Shape;1029;g3085bbd85ef_0_257"/>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1030" name="Google Shape;1030;g3085bbd85ef_0_257"/>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1031" name="Google Shape;1031;g3085bbd85ef_0_257"/>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1032" name="Google Shape;1032;g3085bbd85ef_0_257"/>
          <p:cNvSpPr txBox="1"/>
          <p:nvPr/>
        </p:nvSpPr>
        <p:spPr>
          <a:xfrm>
            <a:off x="3627450" y="496027"/>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Shake Stretch Soothe!</a:t>
            </a:r>
            <a:endParaRPr b="1" sz="2000">
              <a:solidFill>
                <a:srgbClr val="4BA798"/>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6" name="Shape 1036"/>
        <p:cNvGrpSpPr/>
        <p:nvPr/>
      </p:nvGrpSpPr>
      <p:grpSpPr>
        <a:xfrm>
          <a:off x="0" y="0"/>
          <a:ext cx="0" cy="0"/>
          <a:chOff x="0" y="0"/>
          <a:chExt cx="0" cy="0"/>
        </a:xfrm>
      </p:grpSpPr>
      <p:sp>
        <p:nvSpPr>
          <p:cNvPr id="1037" name="Google Shape;1037;p35"/>
          <p:cNvSpPr/>
          <p:nvPr/>
        </p:nvSpPr>
        <p:spPr>
          <a:xfrm>
            <a:off x="0" y="0"/>
            <a:ext cx="609408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038" name="Google Shape;1038;p35"/>
          <p:cNvPicPr preferRelativeResize="0"/>
          <p:nvPr/>
        </p:nvPicPr>
        <p:blipFill rotWithShape="1">
          <a:blip r:embed="rId3">
            <a:alphaModFix/>
          </a:blip>
          <a:srcRect b="0" l="0" r="0" t="0"/>
          <a:stretch/>
        </p:blipFill>
        <p:spPr>
          <a:xfrm>
            <a:off x="4809097" y="104050"/>
            <a:ext cx="1016524" cy="848674"/>
          </a:xfrm>
          <a:prstGeom prst="rect">
            <a:avLst/>
          </a:prstGeom>
          <a:noFill/>
          <a:ln>
            <a:noFill/>
          </a:ln>
        </p:spPr>
      </p:pic>
      <p:sp>
        <p:nvSpPr>
          <p:cNvPr id="1039" name="Google Shape;1039;p35"/>
          <p:cNvSpPr/>
          <p:nvPr/>
        </p:nvSpPr>
        <p:spPr>
          <a:xfrm>
            <a:off x="6094440" y="6121440"/>
            <a:ext cx="6095520" cy="75384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0" name="Google Shape;1040;p35"/>
          <p:cNvSpPr/>
          <p:nvPr/>
        </p:nvSpPr>
        <p:spPr>
          <a:xfrm>
            <a:off x="6467400" y="3328560"/>
            <a:ext cx="5014440" cy="17352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The project is co-financed by the European Commission through the Erasmus+ Programme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Project Number: 2023-1-EE01-KA220-YOU-000158460	</a:t>
            </a:r>
            <a:endParaRPr b="0" i="0" sz="900" u="none" cap="none" strike="noStrike">
              <a:solidFill>
                <a:srgbClr val="000000"/>
              </a:solidFill>
              <a:latin typeface="Arial"/>
              <a:ea typeface="Arial"/>
              <a:cs typeface="Arial"/>
              <a:sym typeface="Arial"/>
            </a:endParaRPr>
          </a:p>
        </p:txBody>
      </p:sp>
      <p:sp>
        <p:nvSpPr>
          <p:cNvPr id="1041" name="Google Shape;1041;p35"/>
          <p:cNvSpPr/>
          <p:nvPr/>
        </p:nvSpPr>
        <p:spPr>
          <a:xfrm>
            <a:off x="6475320" y="2911440"/>
            <a:ext cx="5094000" cy="451500"/>
          </a:xfrm>
          <a:prstGeom prst="rect">
            <a:avLst/>
          </a:prstGeom>
          <a:noFill/>
          <a:ln>
            <a:noFill/>
          </a:ln>
        </p:spPr>
        <p:txBody>
          <a:bodyPr anchorCtr="0" anchor="t" bIns="45000" lIns="90000" spcFirstLastPara="1" rIns="90000" wrap="square" tIns="45000">
            <a:normAutofit/>
          </a:bodyPr>
          <a:lstStyle/>
          <a:p>
            <a:pPr indent="0" lvl="0" marL="0" marR="0" rtl="0" algn="l">
              <a:lnSpc>
                <a:spcPct val="90000"/>
              </a:lnSpc>
              <a:spcBef>
                <a:spcPts val="0"/>
              </a:spcBef>
              <a:spcAft>
                <a:spcPts val="0"/>
              </a:spcAft>
              <a:buClr>
                <a:srgbClr val="32797C"/>
              </a:buClr>
              <a:buSzPts val="2632"/>
              <a:buFont typeface="Calibri"/>
              <a:buNone/>
            </a:pPr>
            <a:r>
              <a:rPr b="1" i="0" lang="en-US" sz="2632" u="none" cap="none" strike="noStrike">
                <a:solidFill>
                  <a:srgbClr val="32797C"/>
                </a:solidFill>
                <a:latin typeface="Calibri"/>
                <a:ea typeface="Calibri"/>
                <a:cs typeface="Calibri"/>
                <a:sym typeface="Calibri"/>
              </a:rPr>
              <a:t>www.calm-ey.eu</a:t>
            </a:r>
            <a:endParaRPr b="0" i="0" sz="2632" u="none" cap="none" strike="noStrike">
              <a:solidFill>
                <a:srgbClr val="000000"/>
              </a:solidFill>
              <a:latin typeface="Arial"/>
              <a:ea typeface="Arial"/>
              <a:cs typeface="Arial"/>
              <a:sym typeface="Arial"/>
            </a:endParaRPr>
          </a:p>
        </p:txBody>
      </p:sp>
      <p:sp>
        <p:nvSpPr>
          <p:cNvPr id="1042" name="Google Shape;1042;p35"/>
          <p:cNvSpPr/>
          <p:nvPr/>
        </p:nvSpPr>
        <p:spPr>
          <a:xfrm>
            <a:off x="6467400" y="5571720"/>
            <a:ext cx="5014440" cy="3636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This work is licensed under a </a:t>
            </a:r>
            <a:r>
              <a:rPr b="0" i="0" lang="en-US" sz="900" u="sng" cap="none" strike="noStrike">
                <a:solidFill>
                  <a:srgbClr val="FFBE5F"/>
                </a:solidFill>
                <a:latin typeface="Calibri"/>
                <a:ea typeface="Calibri"/>
                <a:cs typeface="Calibri"/>
                <a:sym typeface="Calibri"/>
                <a:hlinkClick r:id="rId4">
                  <a:extLst>
                    <a:ext uri="{A12FA001-AC4F-418D-AE19-62706E023703}">
                      <ahyp:hlinkClr val="tx"/>
                    </a:ext>
                  </a:extLst>
                </a:hlinkClick>
              </a:rPr>
              <a:t>Creative Commons Attribution 4.0 International License</a:t>
            </a:r>
            <a:r>
              <a:rPr b="0" i="0" lang="en-US" sz="900" u="none" cap="none" strike="noStrike">
                <a:solidFill>
                  <a:srgbClr val="314546"/>
                </a:solidFill>
                <a:latin typeface="Calibri"/>
                <a:ea typeface="Calibri"/>
                <a:cs typeface="Calibri"/>
                <a:sym typeface="Calibri"/>
              </a:rPr>
              <a:t>.</a:t>
            </a:r>
            <a:endParaRPr b="0" i="0" sz="900" u="none" cap="none" strike="noStrike">
              <a:solidFill>
                <a:srgbClr val="000000"/>
              </a:solidFill>
              <a:latin typeface="Arial"/>
              <a:ea typeface="Arial"/>
              <a:cs typeface="Arial"/>
              <a:sym typeface="Arial"/>
            </a:endParaRPr>
          </a:p>
        </p:txBody>
      </p:sp>
      <p:pic>
        <p:nvPicPr>
          <p:cNvPr descr="A grey and black sign with a person in a circle&#10;&#10;Description automatically generated with low confidence" id="1043" name="Google Shape;1043;p35"/>
          <p:cNvPicPr preferRelativeResize="0"/>
          <p:nvPr/>
        </p:nvPicPr>
        <p:blipFill rotWithShape="1">
          <a:blip r:embed="rId5">
            <a:alphaModFix/>
          </a:blip>
          <a:srcRect b="0" l="0" r="0" t="0"/>
          <a:stretch/>
        </p:blipFill>
        <p:spPr>
          <a:xfrm>
            <a:off x="6554880" y="5164200"/>
            <a:ext cx="1226880" cy="429840"/>
          </a:xfrm>
          <a:prstGeom prst="rect">
            <a:avLst/>
          </a:prstGeom>
          <a:noFill/>
          <a:ln>
            <a:noFill/>
          </a:ln>
        </p:spPr>
      </p:pic>
      <p:pic>
        <p:nvPicPr>
          <p:cNvPr descr="Blue text on a white background&#10;&#10;Description automatically generated with medium confidence" id="1044" name="Google Shape;1044;p35"/>
          <p:cNvPicPr preferRelativeResize="0"/>
          <p:nvPr/>
        </p:nvPicPr>
        <p:blipFill rotWithShape="1">
          <a:blip r:embed="rId6">
            <a:alphaModFix/>
          </a:blip>
          <a:srcRect b="0" l="0" r="0" t="0"/>
          <a:stretch/>
        </p:blipFill>
        <p:spPr>
          <a:xfrm>
            <a:off x="6541920" y="3753000"/>
            <a:ext cx="2479320" cy="518760"/>
          </a:xfrm>
          <a:prstGeom prst="rect">
            <a:avLst/>
          </a:prstGeom>
          <a:noFill/>
          <a:ln>
            <a:noFill/>
          </a:ln>
        </p:spPr>
      </p:pic>
      <p:pic>
        <p:nvPicPr>
          <p:cNvPr id="1045" name="Google Shape;1045;p35"/>
          <p:cNvPicPr preferRelativeResize="0"/>
          <p:nvPr/>
        </p:nvPicPr>
        <p:blipFill rotWithShape="1">
          <a:blip r:embed="rId7">
            <a:alphaModFix/>
          </a:blip>
          <a:srcRect b="0" l="0" r="0" t="0"/>
          <a:stretch/>
        </p:blipFill>
        <p:spPr>
          <a:xfrm>
            <a:off x="6370560" y="6205680"/>
            <a:ext cx="5544720" cy="499680"/>
          </a:xfrm>
          <a:prstGeom prst="rect">
            <a:avLst/>
          </a:prstGeom>
          <a:noFill/>
          <a:ln>
            <a:noFill/>
          </a:ln>
        </p:spPr>
      </p:pic>
      <p:sp>
        <p:nvSpPr>
          <p:cNvPr id="1046" name="Google Shape;1046;p35"/>
          <p:cNvSpPr txBox="1"/>
          <p:nvPr/>
        </p:nvSpPr>
        <p:spPr>
          <a:xfrm>
            <a:off x="400900" y="380325"/>
            <a:ext cx="5544600" cy="298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300">
                <a:solidFill>
                  <a:schemeClr val="lt1"/>
                </a:solidFill>
                <a:latin typeface="Work Sans Medium"/>
                <a:ea typeface="Work Sans Medium"/>
                <a:cs typeface="Work Sans Medium"/>
                <a:sym typeface="Work Sans Medium"/>
              </a:rPr>
              <a:t>References</a:t>
            </a:r>
            <a:endParaRPr sz="2300">
              <a:solidFill>
                <a:schemeClr val="lt1"/>
              </a:solidFill>
              <a:latin typeface="Work Sans Medium"/>
              <a:ea typeface="Work Sans Medium"/>
              <a:cs typeface="Work Sans Medium"/>
              <a:sym typeface="Work Sans Medium"/>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Michalina Marczak, et al. (2023) “ Beyond climate anxiety: Development and validation of the inventory of climate emotions (ICE): A measure of multiple emotions experienced in relation to climate change”. Global Environmental Change,Volume 83, 102764, </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Pihkala, P., (2022) “Toward a Taxonomy of Climate Emotions”. Frontiers in Climate. Sec. Climate Risk Management. Volume 3 - 2021 | https://doi.org/10.3389/fclim.2021.738154 </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Pihkala, Panu. (2020). "Anxiety and the Ecological Crisis: An Analysis of Eco-Anxiety and Climate Anxiety" Sustainability 12, no. 19: 7836. </a:t>
            </a:r>
            <a:r>
              <a:rPr lang="en-US" sz="1100" u="sng">
                <a:solidFill>
                  <a:schemeClr val="lt1"/>
                </a:solidFill>
                <a:latin typeface="Calibri"/>
                <a:ea typeface="Calibri"/>
                <a:cs typeface="Calibri"/>
                <a:sym typeface="Calibri"/>
                <a:hlinkClick r:id="rId8">
                  <a:extLst>
                    <a:ext uri="{A12FA001-AC4F-418D-AE19-62706E023703}">
                      <ahyp:hlinkClr val="tx"/>
                    </a:ext>
                  </a:extLst>
                </a:hlinkClick>
              </a:rPr>
              <a:t>https://doi.org/10.3390/su12197836</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 Gal, A., von, Fabiani, G., Piccardi, L. (2024) Climate change anxiety, fear, and intention to act. Front. Psychol., 29 February 2024. Sec. Environmental Psychology. Volume 15 - 2024 | </a:t>
            </a:r>
            <a:r>
              <a:rPr lang="en-US" sz="1100" u="sng">
                <a:solidFill>
                  <a:schemeClr val="lt1"/>
                </a:solidFill>
                <a:latin typeface="Calibri"/>
                <a:ea typeface="Calibri"/>
                <a:cs typeface="Calibri"/>
                <a:sym typeface="Calibri"/>
                <a:hlinkClick r:id="rId9">
                  <a:extLst>
                    <a:ext uri="{A12FA001-AC4F-418D-AE19-62706E023703}">
                      <ahyp:hlinkClr val="tx"/>
                    </a:ext>
                  </a:extLst>
                </a:hlinkClick>
              </a:rPr>
              <a:t>https://doi.org/10.3389/fpsyg.2024.1341921</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Estonian </a:t>
            </a:r>
            <a:r>
              <a:rPr lang="en-US" sz="1100">
                <a:solidFill>
                  <a:schemeClr val="lt1"/>
                </a:solidFill>
                <a:latin typeface="Calibri"/>
                <a:ea typeface="Calibri"/>
                <a:cs typeface="Calibri"/>
                <a:sym typeface="Calibri"/>
              </a:rPr>
              <a:t>Human Development</a:t>
            </a:r>
            <a:r>
              <a:rPr lang="en-US" sz="1100">
                <a:solidFill>
                  <a:schemeClr val="lt1"/>
                </a:solidFill>
                <a:latin typeface="Calibri"/>
                <a:ea typeface="Calibri"/>
                <a:cs typeface="Calibri"/>
                <a:sym typeface="Calibri"/>
              </a:rPr>
              <a:t> Report. (2023) Climate concern as a mediator in people’s relationship with the environment. Estonian Cooperation Assembly. </a:t>
            </a:r>
            <a:r>
              <a:rPr lang="en-US" sz="1100" u="sng">
                <a:solidFill>
                  <a:schemeClr val="lt1"/>
                </a:solidFill>
                <a:latin typeface="Calibri"/>
                <a:ea typeface="Calibri"/>
                <a:cs typeface="Calibri"/>
                <a:sym typeface="Calibri"/>
                <a:hlinkClick r:id="rId10">
                  <a:extLst>
                    <a:ext uri="{A12FA001-AC4F-418D-AE19-62706E023703}">
                      <ahyp:hlinkClr val="tx"/>
                    </a:ext>
                  </a:extLst>
                </a:hlinkClick>
              </a:rPr>
              <a:t>https://inimareng.ee/en/5-1-climate-concern-as-a-mediator-in-peoples-relationship-with-the-environment/</a:t>
            </a:r>
            <a:r>
              <a:rPr lang="en-US" sz="1100">
                <a:solidFill>
                  <a:schemeClr val="lt1"/>
                </a:solidFill>
                <a:latin typeface="Calibri"/>
                <a:ea typeface="Calibri"/>
                <a:cs typeface="Calibri"/>
                <a:sym typeface="Calibri"/>
              </a:rPr>
              <a:t> </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Hickman, C. Et al (2021). Young People's Voices on Climate Anxiety, Government Betrayal and Moral Injury: A Global Phenomenon. Lancet Planet Health. 5(12):e863-e873. doi: 10.1016/S2542-5196(21)00278-3. PMID: 34895496. </a:t>
            </a:r>
            <a:r>
              <a:rPr lang="en-US" sz="1100" u="sng">
                <a:solidFill>
                  <a:schemeClr val="lt1"/>
                </a:solidFill>
                <a:latin typeface="Calibri"/>
                <a:ea typeface="Calibri"/>
                <a:cs typeface="Calibri"/>
                <a:sym typeface="Calibri"/>
                <a:hlinkClick r:id="rId11">
                  <a:extLst>
                    <a:ext uri="{A12FA001-AC4F-418D-AE19-62706E023703}">
                      <ahyp:hlinkClr val="tx"/>
                    </a:ext>
                  </a:extLst>
                </a:hlinkClick>
              </a:rPr>
              <a:t>https://pubmed.ncbi.nlm.nih.gov/34895496/</a:t>
            </a:r>
            <a:r>
              <a:rPr lang="en-US" sz="1100">
                <a:solidFill>
                  <a:schemeClr val="lt1"/>
                </a:solidFill>
                <a:latin typeface="Calibri"/>
                <a:ea typeface="Calibri"/>
                <a:cs typeface="Calibri"/>
                <a:sym typeface="Calibri"/>
              </a:rPr>
              <a:t> </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Peyton, Sarah (2023). Free Webinar: How to Touch Alarmed Aloneness with Crucible Moments</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Pihkala, Panu (2019). Climate Anxiety. MIELI Mental Health Finland. </a:t>
            </a:r>
            <a:r>
              <a:rPr lang="en-US" sz="1100" u="sng">
                <a:solidFill>
                  <a:schemeClr val="lt1"/>
                </a:solidFill>
                <a:latin typeface="Calibri"/>
                <a:ea typeface="Calibri"/>
                <a:cs typeface="Calibri"/>
                <a:sym typeface="Calibri"/>
                <a:hlinkClick r:id="rId12">
                  <a:extLst>
                    <a:ext uri="{A12FA001-AC4F-418D-AE19-62706E023703}">
                      <ahyp:hlinkClr val="tx"/>
                    </a:ext>
                  </a:extLst>
                </a:hlinkClick>
              </a:rPr>
              <a:t>https://mieli.fi/wp-content/uploads/2021/12/mieli_climate_anxiety_30_10_2019.pdf</a:t>
            </a:r>
            <a:r>
              <a:rPr lang="en-US" sz="1100">
                <a:solidFill>
                  <a:schemeClr val="lt1"/>
                </a:solidFill>
                <a:latin typeface="Calibri"/>
                <a:ea typeface="Calibri"/>
                <a:cs typeface="Calibri"/>
                <a:sym typeface="Calibri"/>
              </a:rPr>
              <a:t> </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Wray, Britt (2022). Generation Dread: Finding Purpose in an Age of Climate Crisis</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Pihkala, P., (2021).  Eco-anxiety among children and adolescents in light of recent research. University of Helsinki,</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rPr lang="en-US" sz="1100">
                <a:solidFill>
                  <a:schemeClr val="lt1"/>
                </a:solidFill>
                <a:latin typeface="Calibri"/>
                <a:ea typeface="Calibri"/>
                <a:cs typeface="Calibri"/>
                <a:sym typeface="Calibri"/>
              </a:rPr>
              <a:t>CPA Climate Psychology Handbook, climatepsychologyalliance.org</a:t>
            </a:r>
            <a:endParaRPr sz="1100">
              <a:solidFill>
                <a:schemeClr val="lt1"/>
              </a:solidFill>
              <a:latin typeface="Calibri"/>
              <a:ea typeface="Calibri"/>
              <a:cs typeface="Calibri"/>
              <a:sym typeface="Calibri"/>
            </a:endParaRPr>
          </a:p>
          <a:p>
            <a:pPr indent="0" lvl="0" marL="0" rtl="0" algn="l">
              <a:spcBef>
                <a:spcPts val="1000"/>
              </a:spcBef>
              <a:spcAft>
                <a:spcPts val="0"/>
              </a:spcAft>
              <a:buNone/>
            </a:pPr>
            <a:r>
              <a:t/>
            </a:r>
            <a:endParaRPr sz="1100">
              <a:solidFill>
                <a:schemeClr val="lt1"/>
              </a:solidFill>
              <a:latin typeface="Calibri"/>
              <a:ea typeface="Calibri"/>
              <a:cs typeface="Calibri"/>
              <a:sym typeface="Calibri"/>
            </a:endParaRPr>
          </a:p>
          <a:p>
            <a:pPr indent="0" lvl="0" marL="0" rtl="0" algn="l">
              <a:spcBef>
                <a:spcPts val="1000"/>
              </a:spcBef>
              <a:spcAft>
                <a:spcPts val="1000"/>
              </a:spcAft>
              <a:buNone/>
            </a:pPr>
            <a:r>
              <a:t/>
            </a:r>
            <a:endParaRPr sz="1100">
              <a:solidFill>
                <a:schemeClr val="lt1"/>
              </a:solidFill>
              <a:latin typeface="Calibri"/>
              <a:ea typeface="Calibri"/>
              <a:cs typeface="Calibri"/>
              <a:sym typeface="Calibri"/>
            </a:endParaRPr>
          </a:p>
        </p:txBody>
      </p:sp>
      <p:grpSp>
        <p:nvGrpSpPr>
          <p:cNvPr id="1047" name="Google Shape;1047;p35"/>
          <p:cNvGrpSpPr/>
          <p:nvPr/>
        </p:nvGrpSpPr>
        <p:grpSpPr>
          <a:xfrm rot="10800000">
            <a:off x="8092950" y="536275"/>
            <a:ext cx="4099050" cy="1282800"/>
            <a:chOff x="-228600" y="3216050"/>
            <a:chExt cx="4099050" cy="1282800"/>
          </a:xfrm>
        </p:grpSpPr>
        <p:sp>
          <p:nvSpPr>
            <p:cNvPr id="1048" name="Google Shape;1048;p35"/>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9" name="Google Shape;1049;p35"/>
            <p:cNvSpPr/>
            <p:nvPr/>
          </p:nvSpPr>
          <p:spPr>
            <a:xfrm flipH="1">
              <a:off x="-228600" y="3216050"/>
              <a:ext cx="28383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50" name="Google Shape;1050;p35"/>
          <p:cNvSpPr txBox="1"/>
          <p:nvPr/>
        </p:nvSpPr>
        <p:spPr>
          <a:xfrm>
            <a:off x="8169161" y="952722"/>
            <a:ext cx="3463500" cy="489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2200">
                <a:solidFill>
                  <a:srgbClr val="000000"/>
                </a:solidFill>
                <a:latin typeface="Work Sans Medium"/>
                <a:ea typeface="Work Sans Medium"/>
                <a:cs typeface="Work Sans Medium"/>
                <a:sym typeface="Work Sans Medium"/>
              </a:rPr>
              <a:t>End of </a:t>
            </a:r>
            <a:r>
              <a:rPr lang="en-US" sz="2200">
                <a:latin typeface="Work Sans Medium"/>
                <a:ea typeface="Work Sans Medium"/>
                <a:cs typeface="Work Sans Medium"/>
                <a:sym typeface="Work Sans Medium"/>
              </a:rPr>
              <a:t>first</a:t>
            </a:r>
            <a:r>
              <a:rPr b="0" i="0" lang="en-US" sz="2200" u="none" cap="none" strike="noStrike">
                <a:solidFill>
                  <a:srgbClr val="000000"/>
                </a:solidFill>
                <a:latin typeface="Work Sans Medium"/>
                <a:ea typeface="Work Sans Medium"/>
                <a:cs typeface="Work Sans Medium"/>
                <a:sym typeface="Work Sans Medium"/>
              </a:rPr>
              <a:t> session</a:t>
            </a:r>
            <a:endParaRPr b="0" i="0" sz="22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2d3b5114961_0_54"/>
          <p:cNvSpPr/>
          <p:nvPr/>
        </p:nvSpPr>
        <p:spPr>
          <a:xfrm>
            <a:off x="7470538" y="1906981"/>
            <a:ext cx="3039900" cy="30399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1" name="Google Shape;161;g2d3b5114961_0_54"/>
          <p:cNvSpPr/>
          <p:nvPr/>
        </p:nvSpPr>
        <p:spPr>
          <a:xfrm flipH="1">
            <a:off x="1681568" y="1906981"/>
            <a:ext cx="3039900" cy="30399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2" name="Google Shape;162;g2d3b5114961_0_54"/>
          <p:cNvSpPr/>
          <p:nvPr/>
        </p:nvSpPr>
        <p:spPr>
          <a:xfrm>
            <a:off x="3098313" y="1909050"/>
            <a:ext cx="5867100" cy="30399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4500">
                <a:solidFill>
                  <a:srgbClr val="314546"/>
                </a:solidFill>
                <a:latin typeface="Work Sans Medium"/>
                <a:ea typeface="Work Sans Medium"/>
                <a:cs typeface="Work Sans Medium"/>
                <a:sym typeface="Work Sans Medium"/>
              </a:rPr>
              <a:t>Why are you here?</a:t>
            </a:r>
            <a:endParaRPr sz="4500">
              <a:solidFill>
                <a:srgbClr val="314546"/>
              </a:solidFill>
              <a:latin typeface="Work Sans Medium"/>
              <a:ea typeface="Work Sans Medium"/>
              <a:cs typeface="Work Sans Medium"/>
              <a:sym typeface="Work Sans Medium"/>
            </a:endParaRPr>
          </a:p>
        </p:txBody>
      </p:sp>
      <p:sp>
        <p:nvSpPr>
          <p:cNvPr id="163" name="Google Shape;163;g2d3b5114961_0_54"/>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BUZZ GROUP 2</a:t>
            </a:r>
            <a:endParaRPr b="1" sz="2000">
              <a:solidFill>
                <a:srgbClr val="4BA798"/>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g2d3b5114961_0_63"/>
          <p:cNvGrpSpPr/>
          <p:nvPr/>
        </p:nvGrpSpPr>
        <p:grpSpPr>
          <a:xfrm>
            <a:off x="4268493" y="1544355"/>
            <a:ext cx="3655025" cy="3769294"/>
            <a:chOff x="7339680" y="2555280"/>
            <a:chExt cx="3655025" cy="3769294"/>
          </a:xfrm>
        </p:grpSpPr>
        <p:sp>
          <p:nvSpPr>
            <p:cNvPr id="169" name="Google Shape;169;g2d3b5114961_0_63"/>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2d3b5114961_0_63"/>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2d3b5114961_0_63"/>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2d3b5114961_0_63"/>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3" name="Google Shape;173;g2d3b5114961_0_63"/>
            <p:cNvGrpSpPr/>
            <p:nvPr/>
          </p:nvGrpSpPr>
          <p:grpSpPr>
            <a:xfrm>
              <a:off x="7653240" y="3197160"/>
              <a:ext cx="2942116" cy="2738870"/>
              <a:chOff x="7653240" y="3197160"/>
              <a:chExt cx="2942116" cy="2738870"/>
            </a:xfrm>
          </p:grpSpPr>
          <p:sp>
            <p:nvSpPr>
              <p:cNvPr id="174" name="Google Shape;174;g2d3b5114961_0_63"/>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g2d3b5114961_0_63"/>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2d3b5114961_0_63"/>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2d3b5114961_0_63"/>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2d3b5114961_0_63"/>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2d3b5114961_0_63"/>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2d3b5114961_0_63"/>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1" name="Google Shape;181;g2d3b5114961_0_63"/>
              <p:cNvGrpSpPr/>
              <p:nvPr/>
            </p:nvGrpSpPr>
            <p:grpSpPr>
              <a:xfrm>
                <a:off x="8632800" y="3431160"/>
                <a:ext cx="1236900" cy="1076380"/>
                <a:chOff x="8632800" y="3431160"/>
                <a:chExt cx="1236900" cy="1076380"/>
              </a:xfrm>
            </p:grpSpPr>
            <p:sp>
              <p:nvSpPr>
                <p:cNvPr id="182" name="Google Shape;182;g2d3b5114961_0_63"/>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2d3b5114961_0_63"/>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g2d3b5114961_0_63"/>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5" name="Google Shape;185;g2d3b5114961_0_63"/>
                <p:cNvGrpSpPr/>
                <p:nvPr/>
              </p:nvGrpSpPr>
              <p:grpSpPr>
                <a:xfrm>
                  <a:off x="9015120" y="3859920"/>
                  <a:ext cx="432364" cy="254964"/>
                  <a:chOff x="9015120" y="3859920"/>
                  <a:chExt cx="432364" cy="254964"/>
                </a:xfrm>
              </p:grpSpPr>
              <p:sp>
                <p:nvSpPr>
                  <p:cNvPr id="186" name="Google Shape;186;g2d3b5114961_0_63"/>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2d3b5114961_0_63"/>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8" name="Google Shape;188;g2d3b5114961_0_63"/>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89" name="Google Shape;189;g2d3b5114961_0_63"/>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190" name="Google Shape;190;g2d3b5114961_0_63"/>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191" name="Google Shape;191;g2d3b5114961_0_63"/>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192" name="Google Shape;192;g2d3b5114961_0_63"/>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193" name="Google Shape;193;g2d3b5114961_0_63"/>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194" name="Google Shape;194;g2d3b5114961_0_63"/>
          <p:cNvSpPr txBox="1"/>
          <p:nvPr/>
        </p:nvSpPr>
        <p:spPr>
          <a:xfrm>
            <a:off x="3627450" y="496027"/>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Share something you talked about!</a:t>
            </a:r>
            <a:endParaRPr b="1" sz="2000">
              <a:solidFill>
                <a:srgbClr val="4BA798"/>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grpSp>
        <p:nvGrpSpPr>
          <p:cNvPr id="199" name="Google Shape;199;g2d3b5114961_0_96"/>
          <p:cNvGrpSpPr/>
          <p:nvPr/>
        </p:nvGrpSpPr>
        <p:grpSpPr>
          <a:xfrm>
            <a:off x="0" y="1107675"/>
            <a:ext cx="4338856" cy="1282806"/>
            <a:chOff x="-468406" y="3216044"/>
            <a:chExt cx="4338856" cy="1282806"/>
          </a:xfrm>
        </p:grpSpPr>
        <p:sp>
          <p:nvSpPr>
            <p:cNvPr id="200" name="Google Shape;200;g2d3b5114961_0_96"/>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1" name="Google Shape;201;g2d3b5114961_0_96"/>
            <p:cNvSpPr/>
            <p:nvPr/>
          </p:nvSpPr>
          <p:spPr>
            <a:xfrm>
              <a:off x="-468406" y="3216044"/>
              <a:ext cx="30780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202" name="Google Shape;202;g2d3b5114961_0_96"/>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Today’s agenda</a:t>
            </a:r>
            <a:endParaRPr sz="3000">
              <a:solidFill>
                <a:schemeClr val="dk1"/>
              </a:solidFill>
              <a:latin typeface="Work Sans Medium"/>
              <a:ea typeface="Work Sans Medium"/>
              <a:cs typeface="Work Sans Medium"/>
              <a:sym typeface="Work Sans Medium"/>
            </a:endParaRPr>
          </a:p>
        </p:txBody>
      </p:sp>
      <p:sp>
        <p:nvSpPr>
          <p:cNvPr id="203" name="Google Shape;203;g2d3b5114961_0_96"/>
          <p:cNvSpPr txBox="1"/>
          <p:nvPr/>
        </p:nvSpPr>
        <p:spPr>
          <a:xfrm>
            <a:off x="6288725" y="907650"/>
            <a:ext cx="4953000" cy="50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dk1"/>
                </a:solidFill>
                <a:latin typeface="Calibri"/>
                <a:ea typeface="Calibri"/>
                <a:cs typeface="Calibri"/>
                <a:sym typeface="Calibri"/>
              </a:rPr>
              <a:t>First session</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Intro; overview of climate change;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looking at the concept of climate anxiety</a:t>
            </a:r>
            <a:endParaRPr sz="1800">
              <a:solidFill>
                <a:schemeClr val="dk1"/>
              </a:solidFill>
              <a:latin typeface="Calibri"/>
              <a:ea typeface="Calibri"/>
              <a:cs typeface="Calibri"/>
              <a:sym typeface="Calibri"/>
            </a:endParaRPr>
          </a:p>
          <a:p>
            <a:pPr indent="0" lvl="0" marL="0" rtl="0" algn="l">
              <a:spcBef>
                <a:spcPts val="1000"/>
              </a:spcBef>
              <a:spcAft>
                <a:spcPts val="0"/>
              </a:spcAft>
              <a:buNone/>
            </a:pPr>
            <a:r>
              <a:rPr b="1" lang="en-US" sz="1800">
                <a:solidFill>
                  <a:srgbClr val="5A8444"/>
                </a:solidFill>
                <a:latin typeface="Calibri"/>
                <a:ea typeface="Calibri"/>
                <a:cs typeface="Calibri"/>
                <a:sym typeface="Calibri"/>
              </a:rPr>
              <a:t>Break</a:t>
            </a:r>
            <a:r>
              <a:rPr lang="en-US" sz="1800">
                <a:solidFill>
                  <a:srgbClr val="5A8444"/>
                </a:solidFill>
                <a:latin typeface="Calibri"/>
                <a:ea typeface="Calibri"/>
                <a:cs typeface="Calibri"/>
                <a:sym typeface="Calibri"/>
              </a:rPr>
              <a:t> (15 min)</a:t>
            </a:r>
            <a:endParaRPr sz="1800">
              <a:solidFill>
                <a:srgbClr val="5A8444"/>
              </a:solidFill>
              <a:latin typeface="Calibri"/>
              <a:ea typeface="Calibri"/>
              <a:cs typeface="Calibri"/>
              <a:sym typeface="Calibri"/>
            </a:endParaRPr>
          </a:p>
          <a:p>
            <a:pPr indent="0" lvl="0" marL="0" rtl="0" algn="l">
              <a:spcBef>
                <a:spcPts val="1000"/>
              </a:spcBef>
              <a:spcAft>
                <a:spcPts val="0"/>
              </a:spcAft>
              <a:buNone/>
            </a:pPr>
            <a:r>
              <a:rPr b="1" lang="en-US" sz="1800">
                <a:solidFill>
                  <a:schemeClr val="dk1"/>
                </a:solidFill>
                <a:latin typeface="Calibri"/>
                <a:ea typeface="Calibri"/>
                <a:cs typeface="Calibri"/>
                <a:sym typeface="Calibri"/>
              </a:rPr>
              <a:t>Second session</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What are emotions and why we need them; overview of anxiety; how to normalise emotions</a:t>
            </a:r>
            <a:endParaRPr sz="1800">
              <a:solidFill>
                <a:schemeClr val="dk1"/>
              </a:solidFill>
              <a:latin typeface="Calibri"/>
              <a:ea typeface="Calibri"/>
              <a:cs typeface="Calibri"/>
              <a:sym typeface="Calibri"/>
            </a:endParaRPr>
          </a:p>
          <a:p>
            <a:pPr indent="0" lvl="0" marL="0" rtl="0" algn="l">
              <a:spcBef>
                <a:spcPts val="1000"/>
              </a:spcBef>
              <a:spcAft>
                <a:spcPts val="0"/>
              </a:spcAft>
              <a:buNone/>
            </a:pPr>
            <a:r>
              <a:rPr b="1" lang="en-US" sz="1800">
                <a:solidFill>
                  <a:srgbClr val="5A8444"/>
                </a:solidFill>
                <a:latin typeface="Calibri"/>
                <a:ea typeface="Calibri"/>
                <a:cs typeface="Calibri"/>
                <a:sym typeface="Calibri"/>
              </a:rPr>
              <a:t>Lunch</a:t>
            </a:r>
            <a:r>
              <a:rPr lang="en-US" sz="1800">
                <a:solidFill>
                  <a:srgbClr val="5A8444"/>
                </a:solidFill>
                <a:latin typeface="Calibri"/>
                <a:ea typeface="Calibri"/>
                <a:cs typeface="Calibri"/>
                <a:sym typeface="Calibri"/>
              </a:rPr>
              <a:t> (1 h)</a:t>
            </a:r>
            <a:endParaRPr sz="1800">
              <a:solidFill>
                <a:srgbClr val="5A8444"/>
              </a:solidFill>
              <a:latin typeface="Calibri"/>
              <a:ea typeface="Calibri"/>
              <a:cs typeface="Calibri"/>
              <a:sym typeface="Calibri"/>
            </a:endParaRPr>
          </a:p>
          <a:p>
            <a:pPr indent="0" lvl="0" marL="0" rtl="0" algn="l">
              <a:spcBef>
                <a:spcPts val="1000"/>
              </a:spcBef>
              <a:spcAft>
                <a:spcPts val="0"/>
              </a:spcAft>
              <a:buNone/>
            </a:pPr>
            <a:r>
              <a:rPr b="1" lang="en-US" sz="1800">
                <a:solidFill>
                  <a:schemeClr val="dk1"/>
                </a:solidFill>
                <a:latin typeface="Calibri"/>
                <a:ea typeface="Calibri"/>
                <a:cs typeface="Calibri"/>
                <a:sym typeface="Calibri"/>
              </a:rPr>
              <a:t>Third session</a:t>
            </a:r>
            <a:r>
              <a:rPr lang="en-US" sz="1800">
                <a:solidFill>
                  <a:schemeClr val="dk1"/>
                </a:solidFill>
                <a:latin typeface="Calibri"/>
                <a:ea typeface="Calibri"/>
                <a:cs typeface="Calibri"/>
                <a:sym typeface="Calibri"/>
              </a:rPr>
              <a:t>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The Cognitive Behavioral Therapy model and how to deal with difficult emotions; further support measures; Anxiety Relief Methods for youth</a:t>
            </a:r>
            <a:endParaRPr sz="1800">
              <a:solidFill>
                <a:schemeClr val="dk1"/>
              </a:solidFill>
              <a:latin typeface="Calibri"/>
              <a:ea typeface="Calibri"/>
              <a:cs typeface="Calibri"/>
              <a:sym typeface="Calibri"/>
            </a:endParaRPr>
          </a:p>
          <a:p>
            <a:pPr indent="0" lvl="0" marL="0" rtl="0" algn="l">
              <a:spcBef>
                <a:spcPts val="1000"/>
              </a:spcBef>
              <a:spcAft>
                <a:spcPts val="0"/>
              </a:spcAft>
              <a:buNone/>
            </a:pPr>
            <a:r>
              <a:rPr b="1" lang="en-US" sz="1800">
                <a:solidFill>
                  <a:srgbClr val="5A8444"/>
                </a:solidFill>
                <a:latin typeface="Calibri"/>
                <a:ea typeface="Calibri"/>
                <a:cs typeface="Calibri"/>
                <a:sym typeface="Calibri"/>
              </a:rPr>
              <a:t>Break</a:t>
            </a:r>
            <a:r>
              <a:rPr lang="en-US" sz="1800">
                <a:solidFill>
                  <a:srgbClr val="5A8444"/>
                </a:solidFill>
                <a:latin typeface="Calibri"/>
                <a:ea typeface="Calibri"/>
                <a:cs typeface="Calibri"/>
                <a:sym typeface="Calibri"/>
              </a:rPr>
              <a:t> (15 min)</a:t>
            </a:r>
            <a:endParaRPr sz="1800">
              <a:solidFill>
                <a:srgbClr val="5A8444"/>
              </a:solidFill>
              <a:latin typeface="Calibri"/>
              <a:ea typeface="Calibri"/>
              <a:cs typeface="Calibri"/>
              <a:sym typeface="Calibri"/>
            </a:endParaRPr>
          </a:p>
          <a:p>
            <a:pPr indent="0" lvl="0" marL="0" rtl="0" algn="l">
              <a:spcBef>
                <a:spcPts val="1000"/>
              </a:spcBef>
              <a:spcAft>
                <a:spcPts val="1000"/>
              </a:spcAft>
              <a:buNone/>
            </a:pPr>
            <a:r>
              <a:rPr b="1" lang="en-US" sz="1800">
                <a:solidFill>
                  <a:schemeClr val="dk1"/>
                </a:solidFill>
                <a:latin typeface="Calibri"/>
                <a:ea typeface="Calibri"/>
                <a:cs typeface="Calibri"/>
                <a:sym typeface="Calibri"/>
              </a:rPr>
              <a:t>Fourth session</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Practising the methods; self-care; outro</a:t>
            </a:r>
            <a:endParaRPr sz="1800">
              <a:solidFill>
                <a:schemeClr val="dk1"/>
              </a:solidFill>
              <a:latin typeface="Calibri"/>
              <a:ea typeface="Calibri"/>
              <a:cs typeface="Calibri"/>
              <a:sym typeface="Calibri"/>
            </a:endParaRPr>
          </a:p>
        </p:txBody>
      </p:sp>
      <p:sp>
        <p:nvSpPr>
          <p:cNvPr id="204" name="Google Shape;204;g2d3b5114961_0_96"/>
          <p:cNvSpPr txBox="1"/>
          <p:nvPr/>
        </p:nvSpPr>
        <p:spPr>
          <a:xfrm>
            <a:off x="5269000" y="907650"/>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chemeClr val="dk1"/>
                </a:solidFill>
                <a:latin typeface="Calibri"/>
                <a:ea typeface="Calibri"/>
                <a:cs typeface="Calibri"/>
                <a:sym typeface="Calibri"/>
              </a:rPr>
              <a:t>9:00</a:t>
            </a:r>
            <a:endParaRPr sz="1800">
              <a:solidFill>
                <a:schemeClr val="dk1"/>
              </a:solidFill>
              <a:latin typeface="Calibri"/>
              <a:ea typeface="Calibri"/>
              <a:cs typeface="Calibri"/>
              <a:sym typeface="Calibri"/>
            </a:endParaRPr>
          </a:p>
        </p:txBody>
      </p:sp>
      <p:sp>
        <p:nvSpPr>
          <p:cNvPr id="205" name="Google Shape;205;g2d3b5114961_0_96"/>
          <p:cNvSpPr txBox="1"/>
          <p:nvPr/>
        </p:nvSpPr>
        <p:spPr>
          <a:xfrm>
            <a:off x="5269000" y="1848938"/>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rgbClr val="5A8444"/>
                </a:solidFill>
                <a:latin typeface="Calibri"/>
                <a:ea typeface="Calibri"/>
                <a:cs typeface="Calibri"/>
                <a:sym typeface="Calibri"/>
              </a:rPr>
              <a:t>10</a:t>
            </a:r>
            <a:r>
              <a:rPr b="1" lang="en-US" sz="1800">
                <a:solidFill>
                  <a:srgbClr val="5A8444"/>
                </a:solidFill>
                <a:latin typeface="Calibri"/>
                <a:ea typeface="Calibri"/>
                <a:cs typeface="Calibri"/>
                <a:sym typeface="Calibri"/>
              </a:rPr>
              <a:t>:45</a:t>
            </a:r>
            <a:endParaRPr sz="1800">
              <a:solidFill>
                <a:srgbClr val="5A8444"/>
              </a:solidFill>
              <a:latin typeface="Calibri"/>
              <a:ea typeface="Calibri"/>
              <a:cs typeface="Calibri"/>
              <a:sym typeface="Calibri"/>
            </a:endParaRPr>
          </a:p>
        </p:txBody>
      </p:sp>
      <p:sp>
        <p:nvSpPr>
          <p:cNvPr id="206" name="Google Shape;206;g2d3b5114961_0_96"/>
          <p:cNvSpPr txBox="1"/>
          <p:nvPr/>
        </p:nvSpPr>
        <p:spPr>
          <a:xfrm>
            <a:off x="5269000" y="2258257"/>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chemeClr val="dk1"/>
                </a:solidFill>
                <a:latin typeface="Calibri"/>
                <a:ea typeface="Calibri"/>
                <a:cs typeface="Calibri"/>
                <a:sym typeface="Calibri"/>
              </a:rPr>
              <a:t>11</a:t>
            </a:r>
            <a:r>
              <a:rPr b="1" lang="en-US" sz="1800">
                <a:solidFill>
                  <a:schemeClr val="dk1"/>
                </a:solidFill>
                <a:latin typeface="Calibri"/>
                <a:ea typeface="Calibri"/>
                <a:cs typeface="Calibri"/>
                <a:sym typeface="Calibri"/>
              </a:rPr>
              <a:t>:00</a:t>
            </a:r>
            <a:endParaRPr sz="1800">
              <a:solidFill>
                <a:schemeClr val="dk1"/>
              </a:solidFill>
              <a:latin typeface="Calibri"/>
              <a:ea typeface="Calibri"/>
              <a:cs typeface="Calibri"/>
              <a:sym typeface="Calibri"/>
            </a:endParaRPr>
          </a:p>
        </p:txBody>
      </p:sp>
      <p:sp>
        <p:nvSpPr>
          <p:cNvPr id="207" name="Google Shape;207;g2d3b5114961_0_96"/>
          <p:cNvSpPr txBox="1"/>
          <p:nvPr/>
        </p:nvSpPr>
        <p:spPr>
          <a:xfrm>
            <a:off x="5269000" y="3204857"/>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rgbClr val="5A8444"/>
                </a:solidFill>
                <a:latin typeface="Calibri"/>
                <a:ea typeface="Calibri"/>
                <a:cs typeface="Calibri"/>
                <a:sym typeface="Calibri"/>
              </a:rPr>
              <a:t>12:30</a:t>
            </a:r>
            <a:endParaRPr sz="1800">
              <a:solidFill>
                <a:srgbClr val="5A8444"/>
              </a:solidFill>
              <a:latin typeface="Calibri"/>
              <a:ea typeface="Calibri"/>
              <a:cs typeface="Calibri"/>
              <a:sym typeface="Calibri"/>
            </a:endParaRPr>
          </a:p>
        </p:txBody>
      </p:sp>
      <p:sp>
        <p:nvSpPr>
          <p:cNvPr id="208" name="Google Shape;208;g2d3b5114961_0_96"/>
          <p:cNvSpPr txBox="1"/>
          <p:nvPr/>
        </p:nvSpPr>
        <p:spPr>
          <a:xfrm>
            <a:off x="5269000" y="3608857"/>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chemeClr val="dk1"/>
                </a:solidFill>
                <a:latin typeface="Calibri"/>
                <a:ea typeface="Calibri"/>
                <a:cs typeface="Calibri"/>
                <a:sym typeface="Calibri"/>
              </a:rPr>
              <a:t>13:30</a:t>
            </a:r>
            <a:endParaRPr sz="1800">
              <a:solidFill>
                <a:schemeClr val="dk1"/>
              </a:solidFill>
              <a:latin typeface="Calibri"/>
              <a:ea typeface="Calibri"/>
              <a:cs typeface="Calibri"/>
              <a:sym typeface="Calibri"/>
            </a:endParaRPr>
          </a:p>
        </p:txBody>
      </p:sp>
      <p:sp>
        <p:nvSpPr>
          <p:cNvPr id="209" name="Google Shape;209;g2d3b5114961_0_96"/>
          <p:cNvSpPr txBox="1"/>
          <p:nvPr/>
        </p:nvSpPr>
        <p:spPr>
          <a:xfrm>
            <a:off x="5269000" y="4818501"/>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rgbClr val="5A8444"/>
                </a:solidFill>
                <a:latin typeface="Calibri"/>
                <a:ea typeface="Calibri"/>
                <a:cs typeface="Calibri"/>
                <a:sym typeface="Calibri"/>
              </a:rPr>
              <a:t>15:00</a:t>
            </a:r>
            <a:endParaRPr sz="1800">
              <a:solidFill>
                <a:srgbClr val="5A8444"/>
              </a:solidFill>
              <a:latin typeface="Calibri"/>
              <a:ea typeface="Calibri"/>
              <a:cs typeface="Calibri"/>
              <a:sym typeface="Calibri"/>
            </a:endParaRPr>
          </a:p>
        </p:txBody>
      </p:sp>
      <p:sp>
        <p:nvSpPr>
          <p:cNvPr id="210" name="Google Shape;210;g2d3b5114961_0_96"/>
          <p:cNvSpPr txBox="1"/>
          <p:nvPr/>
        </p:nvSpPr>
        <p:spPr>
          <a:xfrm>
            <a:off x="5269000" y="5233701"/>
            <a:ext cx="1365000" cy="31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1800">
                <a:solidFill>
                  <a:schemeClr val="dk1"/>
                </a:solidFill>
                <a:latin typeface="Calibri"/>
                <a:ea typeface="Calibri"/>
                <a:cs typeface="Calibri"/>
                <a:sym typeface="Calibri"/>
              </a:rPr>
              <a:t>15:15</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grpSp>
        <p:nvGrpSpPr>
          <p:cNvPr id="215" name="Google Shape;215;g2d3b5114961_0_116"/>
          <p:cNvGrpSpPr/>
          <p:nvPr/>
        </p:nvGrpSpPr>
        <p:grpSpPr>
          <a:xfrm>
            <a:off x="6104160" y="1025280"/>
            <a:ext cx="5328664" cy="5537518"/>
            <a:chOff x="6104160" y="1025280"/>
            <a:chExt cx="5328664" cy="5537518"/>
          </a:xfrm>
        </p:grpSpPr>
        <p:grpSp>
          <p:nvGrpSpPr>
            <p:cNvPr id="216" name="Google Shape;216;g2d3b5114961_0_116"/>
            <p:cNvGrpSpPr/>
            <p:nvPr/>
          </p:nvGrpSpPr>
          <p:grpSpPr>
            <a:xfrm>
              <a:off x="7617240" y="1750680"/>
              <a:ext cx="2466576" cy="2587941"/>
              <a:chOff x="7617240" y="1750680"/>
              <a:chExt cx="2466576" cy="2587941"/>
            </a:xfrm>
          </p:grpSpPr>
          <p:sp>
            <p:nvSpPr>
              <p:cNvPr id="217" name="Google Shape;217;g2d3b5114961_0_116"/>
              <p:cNvSpPr/>
              <p:nvPr/>
            </p:nvSpPr>
            <p:spPr>
              <a:xfrm>
                <a:off x="7694280" y="2370240"/>
                <a:ext cx="2270074" cy="1710564"/>
              </a:xfrm>
              <a:custGeom>
                <a:rect b="b" l="l" r="r" t="t"/>
                <a:pathLst>
                  <a:path extrusionOk="0" h="1672923" w="2220121">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8" name="Google Shape;218;g2d3b5114961_0_116"/>
              <p:cNvGrpSpPr/>
              <p:nvPr/>
            </p:nvGrpSpPr>
            <p:grpSpPr>
              <a:xfrm>
                <a:off x="7617240" y="1750680"/>
                <a:ext cx="2466576" cy="777549"/>
                <a:chOff x="7617240" y="1750680"/>
                <a:chExt cx="2466576" cy="777549"/>
              </a:xfrm>
            </p:grpSpPr>
            <p:sp>
              <p:nvSpPr>
                <p:cNvPr id="219" name="Google Shape;219;g2d3b5114961_0_116"/>
                <p:cNvSpPr/>
                <p:nvPr/>
              </p:nvSpPr>
              <p:spPr>
                <a:xfrm>
                  <a:off x="8331480" y="1750680"/>
                  <a:ext cx="1752336" cy="652097"/>
                </a:xfrm>
                <a:custGeom>
                  <a:rect b="b" l="l" r="r" t="t"/>
                  <a:pathLst>
                    <a:path extrusionOk="0" h="637748" w="1713776">
                      <a:moveTo>
                        <a:pt x="0" y="635696"/>
                      </a:moveTo>
                      <a:cubicBezTo>
                        <a:pt x="46102" y="560005"/>
                        <a:pt x="93589" y="482747"/>
                        <a:pt x="162169" y="426642"/>
                      </a:cubicBezTo>
                      <a:cubicBezTo>
                        <a:pt x="243224" y="360352"/>
                        <a:pt x="351578" y="328472"/>
                        <a:pt x="455653" y="340284"/>
                      </a:cubicBezTo>
                      <a:cubicBezTo>
                        <a:pt x="469875" y="341911"/>
                        <a:pt x="484881" y="344744"/>
                        <a:pt x="495186" y="354627"/>
                      </a:cubicBezTo>
                      <a:cubicBezTo>
                        <a:pt x="515194" y="373791"/>
                        <a:pt x="506938" y="407599"/>
                        <a:pt x="492775" y="431463"/>
                      </a:cubicBezTo>
                      <a:cubicBezTo>
                        <a:pt x="463789" y="480337"/>
                        <a:pt x="417747" y="516254"/>
                        <a:pt x="372791" y="551026"/>
                      </a:cubicBezTo>
                      <a:cubicBezTo>
                        <a:pt x="332052" y="582484"/>
                        <a:pt x="288783" y="615026"/>
                        <a:pt x="237861" y="622197"/>
                      </a:cubicBezTo>
                      <a:cubicBezTo>
                        <a:pt x="212851" y="625693"/>
                        <a:pt x="180911" y="617798"/>
                        <a:pt x="175488" y="593090"/>
                      </a:cubicBezTo>
                      <a:cubicBezTo>
                        <a:pt x="173378" y="583568"/>
                        <a:pt x="175910" y="573685"/>
                        <a:pt x="178862" y="564405"/>
                      </a:cubicBezTo>
                      <a:cubicBezTo>
                        <a:pt x="223397" y="422303"/>
                        <a:pt x="369295" y="318830"/>
                        <a:pt x="518086" y="323772"/>
                      </a:cubicBezTo>
                      <a:cubicBezTo>
                        <a:pt x="554666" y="324977"/>
                        <a:pt x="597514" y="337391"/>
                        <a:pt x="608843" y="372164"/>
                      </a:cubicBezTo>
                      <a:cubicBezTo>
                        <a:pt x="616015" y="394280"/>
                        <a:pt x="607758" y="418084"/>
                        <a:pt x="599563" y="439840"/>
                      </a:cubicBezTo>
                      <a:cubicBezTo>
                        <a:pt x="587269" y="472502"/>
                        <a:pt x="574915" y="505105"/>
                        <a:pt x="562621" y="537768"/>
                      </a:cubicBezTo>
                      <a:cubicBezTo>
                        <a:pt x="557981" y="550002"/>
                        <a:pt x="553280" y="562717"/>
                        <a:pt x="554184" y="575794"/>
                      </a:cubicBezTo>
                      <a:cubicBezTo>
                        <a:pt x="555992" y="602250"/>
                        <a:pt x="580218" y="622017"/>
                        <a:pt x="605288" y="630574"/>
                      </a:cubicBezTo>
                      <a:cubicBezTo>
                        <a:pt x="646086" y="644495"/>
                        <a:pt x="692007" y="637022"/>
                        <a:pt x="730636" y="617919"/>
                      </a:cubicBezTo>
                      <a:cubicBezTo>
                        <a:pt x="767397" y="599779"/>
                        <a:pt x="801747" y="564224"/>
                        <a:pt x="796565" y="523606"/>
                      </a:cubicBezTo>
                      <a:cubicBezTo>
                        <a:pt x="793069" y="496548"/>
                        <a:pt x="772821" y="474672"/>
                        <a:pt x="751066" y="458220"/>
                      </a:cubicBezTo>
                      <a:cubicBezTo>
                        <a:pt x="659043" y="388555"/>
                        <a:pt x="520738" y="388254"/>
                        <a:pt x="428414" y="457497"/>
                      </a:cubicBezTo>
                      <a:cubicBezTo>
                        <a:pt x="409853" y="471418"/>
                        <a:pt x="391533" y="493354"/>
                        <a:pt x="398885" y="515350"/>
                      </a:cubicBezTo>
                      <a:cubicBezTo>
                        <a:pt x="404972" y="533429"/>
                        <a:pt x="425521" y="541806"/>
                        <a:pt x="444083" y="546084"/>
                      </a:cubicBezTo>
                      <a:cubicBezTo>
                        <a:pt x="534900" y="566815"/>
                        <a:pt x="629393" y="541986"/>
                        <a:pt x="718101" y="513602"/>
                      </a:cubicBezTo>
                      <a:cubicBezTo>
                        <a:pt x="760346" y="500103"/>
                        <a:pt x="803254" y="485278"/>
                        <a:pt x="838026" y="457678"/>
                      </a:cubicBezTo>
                      <a:cubicBezTo>
                        <a:pt x="857310" y="442371"/>
                        <a:pt x="874847" y="419531"/>
                        <a:pt x="870568" y="395244"/>
                      </a:cubicBezTo>
                      <a:cubicBezTo>
                        <a:pt x="864542" y="360834"/>
                        <a:pt x="820670" y="348359"/>
                        <a:pt x="785958" y="352096"/>
                      </a:cubicBezTo>
                      <a:cubicBezTo>
                        <a:pt x="738953" y="357098"/>
                        <a:pt x="693815" y="378612"/>
                        <a:pt x="660369" y="412058"/>
                      </a:cubicBezTo>
                      <a:cubicBezTo>
                        <a:pt x="646448" y="425979"/>
                        <a:pt x="634094" y="442793"/>
                        <a:pt x="631261" y="462258"/>
                      </a:cubicBezTo>
                      <a:cubicBezTo>
                        <a:pt x="625838" y="499862"/>
                        <a:pt x="656813" y="532706"/>
                        <a:pt x="688391" y="553798"/>
                      </a:cubicBezTo>
                      <a:cubicBezTo>
                        <a:pt x="736422" y="585919"/>
                        <a:pt x="792105" y="606408"/>
                        <a:pt x="849476" y="613097"/>
                      </a:cubicBezTo>
                      <a:cubicBezTo>
                        <a:pt x="894975" y="618401"/>
                        <a:pt x="943427" y="614423"/>
                        <a:pt x="982297" y="590137"/>
                      </a:cubicBezTo>
                      <a:cubicBezTo>
                        <a:pt x="1021167" y="565851"/>
                        <a:pt x="1047261" y="517640"/>
                        <a:pt x="1035450" y="473346"/>
                      </a:cubicBezTo>
                      <a:cubicBezTo>
                        <a:pt x="1027555" y="443696"/>
                        <a:pt x="1004112" y="419892"/>
                        <a:pt x="976994" y="405550"/>
                      </a:cubicBezTo>
                      <a:cubicBezTo>
                        <a:pt x="949815" y="391207"/>
                        <a:pt x="919081" y="385241"/>
                        <a:pt x="888587" y="381444"/>
                      </a:cubicBezTo>
                      <a:cubicBezTo>
                        <a:pt x="735638" y="362582"/>
                        <a:pt x="566116" y="403199"/>
                        <a:pt x="469152" y="523003"/>
                      </a:cubicBezTo>
                      <a:cubicBezTo>
                        <a:pt x="459630" y="534755"/>
                        <a:pt x="450651" y="551388"/>
                        <a:pt x="458907" y="564103"/>
                      </a:cubicBezTo>
                      <a:cubicBezTo>
                        <a:pt x="465175" y="573685"/>
                        <a:pt x="478312" y="575734"/>
                        <a:pt x="489762" y="575192"/>
                      </a:cubicBezTo>
                      <a:cubicBezTo>
                        <a:pt x="532067" y="573324"/>
                        <a:pt x="570817" y="549700"/>
                        <a:pt x="601431" y="520412"/>
                      </a:cubicBezTo>
                      <a:cubicBezTo>
                        <a:pt x="632045" y="491124"/>
                        <a:pt x="656391" y="456050"/>
                        <a:pt x="684112" y="423930"/>
                      </a:cubicBezTo>
                      <a:cubicBezTo>
                        <a:pt x="793853" y="296834"/>
                        <a:pt x="917212" y="-27746"/>
                        <a:pt x="1713777" y="1904"/>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2d3b5114961_0_116"/>
                <p:cNvSpPr/>
                <p:nvPr/>
              </p:nvSpPr>
              <p:spPr>
                <a:xfrm>
                  <a:off x="7617240" y="1750680"/>
                  <a:ext cx="1481753" cy="777549"/>
                </a:xfrm>
                <a:custGeom>
                  <a:rect b="b" l="l" r="r" t="t"/>
                  <a:pathLst>
                    <a:path extrusionOk="0" h="760439" w="1449147">
                      <a:moveTo>
                        <a:pt x="1301875" y="740727"/>
                      </a:moveTo>
                      <a:cubicBezTo>
                        <a:pt x="1369973" y="661119"/>
                        <a:pt x="1378229" y="548004"/>
                        <a:pt x="1383291" y="443326"/>
                      </a:cubicBezTo>
                      <a:cubicBezTo>
                        <a:pt x="1385822" y="390535"/>
                        <a:pt x="1387871" y="335093"/>
                        <a:pt x="1364248" y="287786"/>
                      </a:cubicBezTo>
                      <a:cubicBezTo>
                        <a:pt x="1335683" y="230535"/>
                        <a:pt x="1268790" y="194980"/>
                        <a:pt x="1205333" y="203296"/>
                      </a:cubicBezTo>
                      <a:cubicBezTo>
                        <a:pt x="1156821" y="209684"/>
                        <a:pt x="1113913" y="238671"/>
                        <a:pt x="1079804" y="273744"/>
                      </a:cubicBezTo>
                      <a:cubicBezTo>
                        <a:pt x="1022975" y="332140"/>
                        <a:pt x="986033" y="409518"/>
                        <a:pt x="976271" y="490392"/>
                      </a:cubicBezTo>
                      <a:cubicBezTo>
                        <a:pt x="975066" y="500396"/>
                        <a:pt x="974403" y="511123"/>
                        <a:pt x="979465" y="519800"/>
                      </a:cubicBezTo>
                      <a:cubicBezTo>
                        <a:pt x="990855" y="539326"/>
                        <a:pt x="1019902" y="534625"/>
                        <a:pt x="1041295" y="527394"/>
                      </a:cubicBezTo>
                      <a:cubicBezTo>
                        <a:pt x="1186410" y="478279"/>
                        <a:pt x="1340745" y="422595"/>
                        <a:pt x="1431321" y="299055"/>
                      </a:cubicBezTo>
                      <a:cubicBezTo>
                        <a:pt x="1440060" y="287123"/>
                        <a:pt x="1448436" y="273804"/>
                        <a:pt x="1449099" y="259040"/>
                      </a:cubicBezTo>
                      <a:cubicBezTo>
                        <a:pt x="1450425" y="230897"/>
                        <a:pt x="1424391" y="209322"/>
                        <a:pt x="1398900" y="197390"/>
                      </a:cubicBezTo>
                      <a:cubicBezTo>
                        <a:pt x="1328391" y="164366"/>
                        <a:pt x="1244625" y="168223"/>
                        <a:pt x="1171224" y="194136"/>
                      </a:cubicBezTo>
                      <a:cubicBezTo>
                        <a:pt x="1097822" y="220110"/>
                        <a:pt x="1033340" y="266392"/>
                        <a:pt x="973981" y="316772"/>
                      </a:cubicBezTo>
                      <a:cubicBezTo>
                        <a:pt x="902568" y="377398"/>
                        <a:pt x="835917" y="446158"/>
                        <a:pt x="793853" y="529865"/>
                      </a:cubicBezTo>
                      <a:cubicBezTo>
                        <a:pt x="783427" y="550595"/>
                        <a:pt x="774629" y="575484"/>
                        <a:pt x="784753" y="596335"/>
                      </a:cubicBezTo>
                      <a:cubicBezTo>
                        <a:pt x="798011" y="623454"/>
                        <a:pt x="834410" y="627733"/>
                        <a:pt x="864602" y="626588"/>
                      </a:cubicBezTo>
                      <a:cubicBezTo>
                        <a:pt x="941499" y="623574"/>
                        <a:pt x="1022613" y="606701"/>
                        <a:pt x="1078357" y="553608"/>
                      </a:cubicBezTo>
                      <a:cubicBezTo>
                        <a:pt x="1134101" y="500516"/>
                        <a:pt x="1151939" y="402708"/>
                        <a:pt x="1099148" y="346663"/>
                      </a:cubicBezTo>
                      <a:cubicBezTo>
                        <a:pt x="1052745" y="297488"/>
                        <a:pt x="970184" y="298754"/>
                        <a:pt x="911668" y="332742"/>
                      </a:cubicBezTo>
                      <a:cubicBezTo>
                        <a:pt x="853152" y="366731"/>
                        <a:pt x="813981" y="425669"/>
                        <a:pt x="780595" y="484486"/>
                      </a:cubicBezTo>
                      <a:cubicBezTo>
                        <a:pt x="745762" y="545895"/>
                        <a:pt x="714485" y="610317"/>
                        <a:pt x="700143" y="679439"/>
                      </a:cubicBezTo>
                      <a:cubicBezTo>
                        <a:pt x="695261" y="702761"/>
                        <a:pt x="693574" y="730241"/>
                        <a:pt x="710327" y="747115"/>
                      </a:cubicBezTo>
                      <a:cubicBezTo>
                        <a:pt x="728889" y="765797"/>
                        <a:pt x="759804" y="761518"/>
                        <a:pt x="785114" y="754226"/>
                      </a:cubicBezTo>
                      <a:cubicBezTo>
                        <a:pt x="818380" y="744584"/>
                        <a:pt x="850802" y="731989"/>
                        <a:pt x="881838" y="716561"/>
                      </a:cubicBezTo>
                      <a:cubicBezTo>
                        <a:pt x="908474" y="703363"/>
                        <a:pt x="934990" y="687273"/>
                        <a:pt x="951502" y="662565"/>
                      </a:cubicBezTo>
                      <a:cubicBezTo>
                        <a:pt x="975066" y="627251"/>
                        <a:pt x="973499" y="578558"/>
                        <a:pt x="952647" y="541556"/>
                      </a:cubicBezTo>
                      <a:cubicBezTo>
                        <a:pt x="931796" y="504554"/>
                        <a:pt x="894071" y="478942"/>
                        <a:pt x="853333" y="466829"/>
                      </a:cubicBezTo>
                      <a:cubicBezTo>
                        <a:pt x="797830" y="450317"/>
                        <a:pt x="735578" y="457849"/>
                        <a:pt x="685619" y="487198"/>
                      </a:cubicBezTo>
                      <a:cubicBezTo>
                        <a:pt x="635661" y="516486"/>
                        <a:pt x="598719" y="567168"/>
                        <a:pt x="586064" y="623695"/>
                      </a:cubicBezTo>
                      <a:cubicBezTo>
                        <a:pt x="578651" y="656780"/>
                        <a:pt x="581725" y="696735"/>
                        <a:pt x="608843" y="717104"/>
                      </a:cubicBezTo>
                      <a:cubicBezTo>
                        <a:pt x="621258" y="726445"/>
                        <a:pt x="636866" y="730241"/>
                        <a:pt x="652173" y="732953"/>
                      </a:cubicBezTo>
                      <a:cubicBezTo>
                        <a:pt x="781740" y="756034"/>
                        <a:pt x="914802" y="718610"/>
                        <a:pt x="1035450" y="665940"/>
                      </a:cubicBezTo>
                      <a:cubicBezTo>
                        <a:pt x="1072452" y="649789"/>
                        <a:pt x="1110839" y="630384"/>
                        <a:pt x="1132052" y="595974"/>
                      </a:cubicBezTo>
                      <a:cubicBezTo>
                        <a:pt x="1163028" y="545654"/>
                        <a:pt x="1147299" y="479424"/>
                        <a:pt x="1119517" y="427296"/>
                      </a:cubicBezTo>
                      <a:cubicBezTo>
                        <a:pt x="1062327" y="320147"/>
                        <a:pt x="749559" y="545352"/>
                        <a:pt x="572384" y="243010"/>
                      </a:cubicBezTo>
                      <a:cubicBezTo>
                        <a:pt x="372610" y="-97841"/>
                        <a:pt x="60203" y="2980"/>
                        <a:pt x="0" y="56313"/>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1" name="Google Shape;221;g2d3b5114961_0_116"/>
              <p:cNvGrpSpPr/>
              <p:nvPr/>
            </p:nvGrpSpPr>
            <p:grpSpPr>
              <a:xfrm>
                <a:off x="7913880" y="2441520"/>
                <a:ext cx="1881858" cy="1897101"/>
                <a:chOff x="7913880" y="2441520"/>
                <a:chExt cx="1881858" cy="1897101"/>
              </a:xfrm>
            </p:grpSpPr>
            <p:grpSp>
              <p:nvGrpSpPr>
                <p:cNvPr id="222" name="Google Shape;222;g2d3b5114961_0_116"/>
                <p:cNvGrpSpPr/>
                <p:nvPr/>
              </p:nvGrpSpPr>
              <p:grpSpPr>
                <a:xfrm>
                  <a:off x="7913880" y="3041640"/>
                  <a:ext cx="1881858" cy="343837"/>
                  <a:chOff x="7913880" y="3041640"/>
                  <a:chExt cx="1881858" cy="343837"/>
                </a:xfrm>
              </p:grpSpPr>
              <p:grpSp>
                <p:nvGrpSpPr>
                  <p:cNvPr id="223" name="Google Shape;223;g2d3b5114961_0_116"/>
                  <p:cNvGrpSpPr/>
                  <p:nvPr/>
                </p:nvGrpSpPr>
                <p:grpSpPr>
                  <a:xfrm>
                    <a:off x="9526320" y="3041640"/>
                    <a:ext cx="269418" cy="343837"/>
                    <a:chOff x="9526320" y="3041640"/>
                    <a:chExt cx="269418" cy="343837"/>
                  </a:xfrm>
                </p:grpSpPr>
                <p:sp>
                  <p:nvSpPr>
                    <p:cNvPr id="224" name="Google Shape;224;g2d3b5114961_0_116"/>
                    <p:cNvSpPr/>
                    <p:nvPr/>
                  </p:nvSpPr>
                  <p:spPr>
                    <a:xfrm>
                      <a:off x="9526320" y="3041640"/>
                      <a:ext cx="269418" cy="343837"/>
                    </a:xfrm>
                    <a:custGeom>
                      <a:rect b="b" l="l" r="r" t="t"/>
                      <a:pathLst>
                        <a:path extrusionOk="0" h="336271" w="263489">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2d3b5114961_0_116"/>
                    <p:cNvSpPr/>
                    <p:nvPr/>
                  </p:nvSpPr>
                  <p:spPr>
                    <a:xfrm>
                      <a:off x="9546120" y="3220920"/>
                      <a:ext cx="149615" cy="360"/>
                    </a:xfrm>
                    <a:custGeom>
                      <a:rect b="b" l="l" r="r" t="t"/>
                      <a:pathLst>
                        <a:path extrusionOk="0" h="240" w="146681">
                          <a:moveTo>
                            <a:pt x="146682" y="0"/>
                          </a:moveTo>
                          <a:cubicBezTo>
                            <a:pt x="97808" y="60"/>
                            <a:pt x="48874" y="181"/>
                            <a:pt x="0"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6" name="Google Shape;226;g2d3b5114961_0_116"/>
                  <p:cNvGrpSpPr/>
                  <p:nvPr/>
                </p:nvGrpSpPr>
                <p:grpSpPr>
                  <a:xfrm>
                    <a:off x="7913880" y="3041640"/>
                    <a:ext cx="269418" cy="343837"/>
                    <a:chOff x="7913880" y="3041640"/>
                    <a:chExt cx="269418" cy="343837"/>
                  </a:xfrm>
                </p:grpSpPr>
                <p:sp>
                  <p:nvSpPr>
                    <p:cNvPr id="227" name="Google Shape;227;g2d3b5114961_0_116"/>
                    <p:cNvSpPr/>
                    <p:nvPr/>
                  </p:nvSpPr>
                  <p:spPr>
                    <a:xfrm>
                      <a:off x="7913880" y="3041640"/>
                      <a:ext cx="269418" cy="343837"/>
                    </a:xfrm>
                    <a:custGeom>
                      <a:rect b="b" l="l" r="r" t="t"/>
                      <a:pathLst>
                        <a:path extrusionOk="0" h="336271" w="263489">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2d3b5114961_0_116"/>
                    <p:cNvSpPr/>
                    <p:nvPr/>
                  </p:nvSpPr>
                  <p:spPr>
                    <a:xfrm>
                      <a:off x="8013960" y="3220920"/>
                      <a:ext cx="149615" cy="360"/>
                    </a:xfrm>
                    <a:custGeom>
                      <a:rect b="b" l="l" r="r" t="t"/>
                      <a:pathLst>
                        <a:path extrusionOk="0" h="240" w="146681">
                          <a:moveTo>
                            <a:pt x="0" y="0"/>
                          </a:moveTo>
                          <a:cubicBezTo>
                            <a:pt x="48874" y="60"/>
                            <a:pt x="97808" y="181"/>
                            <a:pt x="146682"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9" name="Google Shape;229;g2d3b5114961_0_116"/>
                <p:cNvSpPr/>
                <p:nvPr/>
              </p:nvSpPr>
              <p:spPr>
                <a:xfrm>
                  <a:off x="8539920" y="3906360"/>
                  <a:ext cx="619523" cy="432261"/>
                </a:xfrm>
                <a:custGeom>
                  <a:rect b="b" l="l" r="r" t="t"/>
                  <a:pathLst>
                    <a:path extrusionOk="0" h="422749" w="605890">
                      <a:moveTo>
                        <a:pt x="600286" y="0"/>
                      </a:moveTo>
                      <a:lnTo>
                        <a:pt x="0" y="12957"/>
                      </a:lnTo>
                      <a:lnTo>
                        <a:pt x="3254" y="422749"/>
                      </a:lnTo>
                      <a:lnTo>
                        <a:pt x="605891" y="422749"/>
                      </a:lnTo>
                      <a:close/>
                    </a:path>
                  </a:pathLst>
                </a:custGeom>
                <a:solidFill>
                  <a:srgbClr val="DAF1F1"/>
                </a:solidFill>
                <a:ln>
                  <a:noFill/>
                </a:ln>
              </p:spPr>
            </p:sp>
            <p:sp>
              <p:nvSpPr>
                <p:cNvPr id="230" name="Google Shape;230;g2d3b5114961_0_116"/>
                <p:cNvSpPr/>
                <p:nvPr/>
              </p:nvSpPr>
              <p:spPr>
                <a:xfrm>
                  <a:off x="8576640" y="3951360"/>
                  <a:ext cx="579593" cy="135747"/>
                </a:xfrm>
                <a:custGeom>
                  <a:rect b="b" l="l" r="r" t="t"/>
                  <a:pathLst>
                    <a:path extrusionOk="0" h="132760" w="566839">
                      <a:moveTo>
                        <a:pt x="566839" y="132761"/>
                      </a:moveTo>
                      <a:cubicBezTo>
                        <a:pt x="564068" y="132339"/>
                        <a:pt x="561295" y="131977"/>
                        <a:pt x="558523" y="131556"/>
                      </a:cubicBezTo>
                      <a:cubicBezTo>
                        <a:pt x="504768" y="123661"/>
                        <a:pt x="451073" y="115465"/>
                        <a:pt x="397981" y="105944"/>
                      </a:cubicBezTo>
                      <a:cubicBezTo>
                        <a:pt x="371465" y="101183"/>
                        <a:pt x="345190" y="95940"/>
                        <a:pt x="318915" y="90757"/>
                      </a:cubicBezTo>
                      <a:cubicBezTo>
                        <a:pt x="293122" y="85635"/>
                        <a:pt x="267330" y="80452"/>
                        <a:pt x="241717" y="74908"/>
                      </a:cubicBezTo>
                      <a:cubicBezTo>
                        <a:pt x="215864" y="69363"/>
                        <a:pt x="190192" y="63397"/>
                        <a:pt x="165002" y="56769"/>
                      </a:cubicBezTo>
                      <a:cubicBezTo>
                        <a:pt x="141198" y="50501"/>
                        <a:pt x="118117" y="43269"/>
                        <a:pt x="94554" y="36640"/>
                      </a:cubicBezTo>
                      <a:cubicBezTo>
                        <a:pt x="62614" y="27721"/>
                        <a:pt x="29830" y="19224"/>
                        <a:pt x="0" y="7654"/>
                      </a:cubicBezTo>
                      <a:lnTo>
                        <a:pt x="565092" y="0"/>
                      </a:lnTo>
                      <a:lnTo>
                        <a:pt x="566839" y="132761"/>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g2d3b5114961_0_116"/>
                <p:cNvSpPr/>
                <p:nvPr/>
              </p:nvSpPr>
              <p:spPr>
                <a:xfrm>
                  <a:off x="8149320" y="2575080"/>
                  <a:ext cx="1399817" cy="1432271"/>
                </a:xfrm>
                <a:custGeom>
                  <a:rect b="b" l="l" r="r" t="t"/>
                  <a:pathLst>
                    <a:path extrusionOk="0" h="1400754" w="1369014">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2d3b5114961_0_116"/>
                <p:cNvSpPr/>
                <p:nvPr/>
              </p:nvSpPr>
              <p:spPr>
                <a:xfrm>
                  <a:off x="8149320" y="2441520"/>
                  <a:ext cx="1399809" cy="1565880"/>
                </a:xfrm>
                <a:custGeom>
                  <a:rect b="b" l="l" r="r" t="t"/>
                  <a:pathLst>
                    <a:path extrusionOk="0" h="1531423" w="1369006">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3" name="Google Shape;233;g2d3b5114961_0_116"/>
              <p:cNvGrpSpPr/>
              <p:nvPr/>
            </p:nvGrpSpPr>
            <p:grpSpPr>
              <a:xfrm>
                <a:off x="8341920" y="3005640"/>
                <a:ext cx="1026479" cy="493621"/>
                <a:chOff x="8341920" y="3005640"/>
                <a:chExt cx="1026479" cy="493621"/>
              </a:xfrm>
            </p:grpSpPr>
            <p:sp>
              <p:nvSpPr>
                <p:cNvPr id="234" name="Google Shape;234;g2d3b5114961_0_116"/>
                <p:cNvSpPr/>
                <p:nvPr/>
              </p:nvSpPr>
              <p:spPr>
                <a:xfrm>
                  <a:off x="8782200" y="3143880"/>
                  <a:ext cx="97818" cy="203624"/>
                </a:xfrm>
                <a:custGeom>
                  <a:rect b="b" l="l" r="r" t="t"/>
                  <a:pathLst>
                    <a:path extrusionOk="0" h="199143" w="9590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2d3b5114961_0_116"/>
                <p:cNvSpPr/>
                <p:nvPr/>
              </p:nvSpPr>
              <p:spPr>
                <a:xfrm>
                  <a:off x="8849880" y="3384360"/>
                  <a:ext cx="136115" cy="114901"/>
                </a:xfrm>
                <a:custGeom>
                  <a:rect b="b" l="l" r="r" t="t"/>
                  <a:pathLst>
                    <a:path extrusionOk="0" h="112648" w="13312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2d3b5114961_0_116"/>
                <p:cNvSpPr/>
                <p:nvPr/>
              </p:nvSpPr>
              <p:spPr>
                <a:xfrm>
                  <a:off x="9042840" y="3120120"/>
                  <a:ext cx="58252" cy="58252"/>
                </a:xfrm>
                <a:custGeom>
                  <a:rect b="b" l="l" r="r" t="t"/>
                  <a:pathLst>
                    <a:path extrusionOk="0" h="57250" w="5725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g2d3b5114961_0_116"/>
                <p:cNvSpPr/>
                <p:nvPr/>
              </p:nvSpPr>
              <p:spPr>
                <a:xfrm rot="-4443276">
                  <a:off x="8562595" y="3143478"/>
                  <a:ext cx="58351" cy="58351"/>
                </a:xfrm>
                <a:custGeom>
                  <a:rect b="b" l="l" r="r" t="t"/>
                  <a:pathLst>
                    <a:path extrusionOk="0" h="57251" w="57251">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2d3b5114961_0_116"/>
                <p:cNvSpPr/>
                <p:nvPr/>
              </p:nvSpPr>
              <p:spPr>
                <a:xfrm>
                  <a:off x="8341920" y="329436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2d3b5114961_0_116"/>
                <p:cNvSpPr/>
                <p:nvPr/>
              </p:nvSpPr>
              <p:spPr>
                <a:xfrm>
                  <a:off x="9057960" y="329832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2d3b5114961_0_116"/>
                <p:cNvSpPr/>
                <p:nvPr/>
              </p:nvSpPr>
              <p:spPr>
                <a:xfrm>
                  <a:off x="9017640" y="3005640"/>
                  <a:ext cx="205933" cy="39233"/>
                </a:xfrm>
                <a:custGeom>
                  <a:rect b="b" l="l" r="r" t="t"/>
                  <a:pathLst>
                    <a:path extrusionOk="0" h="38749" w="201401">
                      <a:moveTo>
                        <a:pt x="201401" y="38750"/>
                      </a:moveTo>
                      <a:lnTo>
                        <a:pt x="0" y="0"/>
                      </a:lnTo>
                    </a:path>
                  </a:pathLst>
                </a:custGeom>
                <a:solidFill>
                  <a:srgbClr val="32797C"/>
                </a:solidFill>
                <a:ln cap="rnd" cmpd="sng" w="60100">
                  <a:solidFill>
                    <a:srgbClr val="32797C"/>
                  </a:solidFill>
                  <a:prstDash val="solid"/>
                  <a:round/>
                  <a:headEnd len="sm" w="sm" type="none"/>
                  <a:tailEnd len="sm" w="sm" type="none"/>
                </a:ln>
              </p:spPr>
            </p:sp>
            <p:sp>
              <p:nvSpPr>
                <p:cNvPr id="241" name="Google Shape;241;g2d3b5114961_0_116"/>
                <p:cNvSpPr/>
                <p:nvPr/>
              </p:nvSpPr>
              <p:spPr>
                <a:xfrm>
                  <a:off x="8448120" y="3005640"/>
                  <a:ext cx="205870" cy="39233"/>
                </a:xfrm>
                <a:custGeom>
                  <a:rect b="b" l="l" r="r" t="t"/>
                  <a:pathLst>
                    <a:path extrusionOk="0" h="38749" w="201340">
                      <a:moveTo>
                        <a:pt x="0" y="38750"/>
                      </a:moveTo>
                      <a:lnTo>
                        <a:pt x="201341" y="0"/>
                      </a:lnTo>
                    </a:path>
                  </a:pathLst>
                </a:custGeom>
                <a:solidFill>
                  <a:srgbClr val="32797C"/>
                </a:solidFill>
                <a:ln cap="rnd" cmpd="sng" w="60100">
                  <a:solidFill>
                    <a:srgbClr val="32797C"/>
                  </a:solidFill>
                  <a:prstDash val="solid"/>
                  <a:round/>
                  <a:headEnd len="sm" w="sm" type="none"/>
                  <a:tailEnd len="sm" w="sm" type="none"/>
                </a:ln>
              </p:spPr>
            </p:sp>
          </p:grpSp>
          <p:sp>
            <p:nvSpPr>
              <p:cNvPr id="242" name="Google Shape;242;g2d3b5114961_0_116"/>
              <p:cNvSpPr/>
              <p:nvPr/>
            </p:nvSpPr>
            <p:spPr>
              <a:xfrm>
                <a:off x="8026920" y="2404440"/>
                <a:ext cx="1552320" cy="636345"/>
              </a:xfrm>
              <a:custGeom>
                <a:rect b="b" l="l" r="r" t="t"/>
                <a:pathLst>
                  <a:path extrusionOk="0" h="622342" w="1518161">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3" name="Google Shape;243;g2d3b5114961_0_116"/>
            <p:cNvGrpSpPr/>
            <p:nvPr/>
          </p:nvGrpSpPr>
          <p:grpSpPr>
            <a:xfrm>
              <a:off x="6104160" y="1025280"/>
              <a:ext cx="5328664" cy="5537518"/>
              <a:chOff x="6104160" y="1025280"/>
              <a:chExt cx="5328664" cy="5537518"/>
            </a:xfrm>
          </p:grpSpPr>
          <p:grpSp>
            <p:nvGrpSpPr>
              <p:cNvPr id="244" name="Google Shape;244;g2d3b5114961_0_116"/>
              <p:cNvGrpSpPr/>
              <p:nvPr/>
            </p:nvGrpSpPr>
            <p:grpSpPr>
              <a:xfrm>
                <a:off x="6264360" y="1025280"/>
                <a:ext cx="2074624" cy="4299132"/>
                <a:chOff x="6264360" y="1025280"/>
                <a:chExt cx="2074624" cy="4299132"/>
              </a:xfrm>
            </p:grpSpPr>
            <p:grpSp>
              <p:nvGrpSpPr>
                <p:cNvPr id="245" name="Google Shape;245;g2d3b5114961_0_116"/>
                <p:cNvGrpSpPr/>
                <p:nvPr/>
              </p:nvGrpSpPr>
              <p:grpSpPr>
                <a:xfrm>
                  <a:off x="7018560" y="1025280"/>
                  <a:ext cx="1065061" cy="1327542"/>
                  <a:chOff x="7018560" y="1025280"/>
                  <a:chExt cx="1065061" cy="1327542"/>
                </a:xfrm>
              </p:grpSpPr>
              <p:sp>
                <p:nvSpPr>
                  <p:cNvPr id="246" name="Google Shape;246;g2d3b5114961_0_116"/>
                  <p:cNvSpPr/>
                  <p:nvPr/>
                </p:nvSpPr>
                <p:spPr>
                  <a:xfrm>
                    <a:off x="7018560" y="1025280"/>
                    <a:ext cx="1065061" cy="1327542"/>
                  </a:xfrm>
                  <a:custGeom>
                    <a:rect b="b" l="l" r="r" t="t"/>
                    <a:pathLst>
                      <a:path extrusionOk="0" h="1298330" w="1041624">
                        <a:moveTo>
                          <a:pt x="389474" y="412937"/>
                        </a:moveTo>
                        <a:cubicBezTo>
                          <a:pt x="386521" y="357615"/>
                          <a:pt x="398272" y="284696"/>
                          <a:pt x="433225" y="197013"/>
                        </a:cubicBezTo>
                        <a:cubicBezTo>
                          <a:pt x="450581" y="153503"/>
                          <a:pt x="467274" y="102399"/>
                          <a:pt x="456125" y="55273"/>
                        </a:cubicBezTo>
                        <a:cubicBezTo>
                          <a:pt x="448954" y="24960"/>
                          <a:pt x="421775" y="-17767"/>
                          <a:pt x="386883" y="7845"/>
                        </a:cubicBezTo>
                        <a:cubicBezTo>
                          <a:pt x="371515" y="19115"/>
                          <a:pt x="362777" y="37013"/>
                          <a:pt x="354641" y="54188"/>
                        </a:cubicBezTo>
                        <a:lnTo>
                          <a:pt x="268163" y="236305"/>
                        </a:lnTo>
                        <a:cubicBezTo>
                          <a:pt x="251350" y="271680"/>
                          <a:pt x="239056" y="309103"/>
                          <a:pt x="232186" y="347672"/>
                        </a:cubicBezTo>
                        <a:cubicBezTo>
                          <a:pt x="224352" y="391785"/>
                          <a:pt x="70258" y="807604"/>
                          <a:pt x="37173" y="923491"/>
                        </a:cubicBezTo>
                        <a:cubicBezTo>
                          <a:pt x="17467" y="992432"/>
                          <a:pt x="-1095" y="1128267"/>
                          <a:pt x="50" y="1199980"/>
                        </a:cubicBezTo>
                        <a:lnTo>
                          <a:pt x="292208" y="1298331"/>
                        </a:lnTo>
                        <a:cubicBezTo>
                          <a:pt x="422860" y="1269585"/>
                          <a:pt x="534408" y="1110730"/>
                          <a:pt x="559598" y="1087770"/>
                        </a:cubicBezTo>
                        <a:cubicBezTo>
                          <a:pt x="608713" y="1042994"/>
                          <a:pt x="653670" y="993698"/>
                          <a:pt x="705255" y="951754"/>
                        </a:cubicBezTo>
                        <a:cubicBezTo>
                          <a:pt x="751477" y="914150"/>
                          <a:pt x="802460" y="882813"/>
                          <a:pt x="849225" y="845871"/>
                        </a:cubicBezTo>
                        <a:cubicBezTo>
                          <a:pt x="869835" y="829540"/>
                          <a:pt x="890204" y="811401"/>
                          <a:pt x="898340" y="785548"/>
                        </a:cubicBezTo>
                        <a:cubicBezTo>
                          <a:pt x="902800" y="771325"/>
                          <a:pt x="902558" y="755777"/>
                          <a:pt x="895628" y="742580"/>
                        </a:cubicBezTo>
                        <a:cubicBezTo>
                          <a:pt x="879417" y="711725"/>
                          <a:pt x="839221" y="711664"/>
                          <a:pt x="808065" y="721487"/>
                        </a:cubicBezTo>
                        <a:cubicBezTo>
                          <a:pt x="743221" y="741977"/>
                          <a:pt x="692238" y="791875"/>
                          <a:pt x="631613" y="822670"/>
                        </a:cubicBezTo>
                        <a:cubicBezTo>
                          <a:pt x="614197" y="831529"/>
                          <a:pt x="595214" y="838881"/>
                          <a:pt x="575749" y="837314"/>
                        </a:cubicBezTo>
                        <a:cubicBezTo>
                          <a:pt x="548208" y="835084"/>
                          <a:pt x="525609" y="815679"/>
                          <a:pt x="505060" y="797178"/>
                        </a:cubicBezTo>
                        <a:cubicBezTo>
                          <a:pt x="495417" y="788500"/>
                          <a:pt x="485715" y="779762"/>
                          <a:pt x="476073" y="771084"/>
                        </a:cubicBezTo>
                        <a:cubicBezTo>
                          <a:pt x="467696" y="763551"/>
                          <a:pt x="465406" y="750956"/>
                          <a:pt x="471432" y="741495"/>
                        </a:cubicBezTo>
                        <a:cubicBezTo>
                          <a:pt x="471493" y="741435"/>
                          <a:pt x="471493" y="741374"/>
                          <a:pt x="471553" y="741314"/>
                        </a:cubicBezTo>
                        <a:cubicBezTo>
                          <a:pt x="478001" y="731491"/>
                          <a:pt x="488608" y="725344"/>
                          <a:pt x="498973" y="719920"/>
                        </a:cubicBezTo>
                        <a:cubicBezTo>
                          <a:pt x="533263" y="701902"/>
                          <a:pt x="569180" y="687077"/>
                          <a:pt x="605037" y="672312"/>
                        </a:cubicBezTo>
                        <a:cubicBezTo>
                          <a:pt x="618235" y="666888"/>
                          <a:pt x="631734" y="661344"/>
                          <a:pt x="646016" y="660259"/>
                        </a:cubicBezTo>
                        <a:cubicBezTo>
                          <a:pt x="660841" y="659114"/>
                          <a:pt x="675545" y="662851"/>
                          <a:pt x="689888" y="666828"/>
                        </a:cubicBezTo>
                        <a:cubicBezTo>
                          <a:pt x="758287" y="685811"/>
                          <a:pt x="827108" y="711905"/>
                          <a:pt x="897858" y="706301"/>
                        </a:cubicBezTo>
                        <a:cubicBezTo>
                          <a:pt x="921541" y="704433"/>
                          <a:pt x="953722" y="696056"/>
                          <a:pt x="961557" y="670143"/>
                        </a:cubicBezTo>
                        <a:cubicBezTo>
                          <a:pt x="965293" y="657728"/>
                          <a:pt x="962219" y="643747"/>
                          <a:pt x="955470" y="632960"/>
                        </a:cubicBezTo>
                        <a:cubicBezTo>
                          <a:pt x="946069" y="617954"/>
                          <a:pt x="931003" y="612049"/>
                          <a:pt x="914973" y="606324"/>
                        </a:cubicBezTo>
                        <a:cubicBezTo>
                          <a:pt x="905330" y="602888"/>
                          <a:pt x="895749" y="599212"/>
                          <a:pt x="886106" y="595717"/>
                        </a:cubicBezTo>
                        <a:cubicBezTo>
                          <a:pt x="862242" y="587099"/>
                          <a:pt x="838317" y="578904"/>
                          <a:pt x="814453" y="570286"/>
                        </a:cubicBezTo>
                        <a:cubicBezTo>
                          <a:pt x="803726" y="566429"/>
                          <a:pt x="792939" y="562873"/>
                          <a:pt x="782152" y="559197"/>
                        </a:cubicBezTo>
                        <a:cubicBezTo>
                          <a:pt x="760216" y="551725"/>
                          <a:pt x="738762" y="542866"/>
                          <a:pt x="716464" y="536478"/>
                        </a:cubicBezTo>
                        <a:cubicBezTo>
                          <a:pt x="712969" y="535453"/>
                          <a:pt x="694046" y="529066"/>
                          <a:pt x="663975" y="524727"/>
                        </a:cubicBezTo>
                        <a:cubicBezTo>
                          <a:pt x="669157" y="521412"/>
                          <a:pt x="674461" y="518278"/>
                          <a:pt x="680005" y="515747"/>
                        </a:cubicBezTo>
                        <a:cubicBezTo>
                          <a:pt x="693082" y="509721"/>
                          <a:pt x="707364" y="506768"/>
                          <a:pt x="721466" y="503875"/>
                        </a:cubicBezTo>
                        <a:cubicBezTo>
                          <a:pt x="769918" y="493872"/>
                          <a:pt x="818310" y="483808"/>
                          <a:pt x="866762" y="473804"/>
                        </a:cubicBezTo>
                        <a:cubicBezTo>
                          <a:pt x="920276" y="462715"/>
                          <a:pt x="976924" y="450060"/>
                          <a:pt x="1016276" y="412154"/>
                        </a:cubicBezTo>
                        <a:cubicBezTo>
                          <a:pt x="1027123" y="401728"/>
                          <a:pt x="1036525" y="389194"/>
                          <a:pt x="1040261" y="374610"/>
                        </a:cubicBezTo>
                        <a:cubicBezTo>
                          <a:pt x="1042973" y="364003"/>
                          <a:pt x="1042008" y="351408"/>
                          <a:pt x="1033993" y="343936"/>
                        </a:cubicBezTo>
                        <a:cubicBezTo>
                          <a:pt x="1026460" y="336945"/>
                          <a:pt x="1015191" y="336342"/>
                          <a:pt x="1004886" y="336222"/>
                        </a:cubicBezTo>
                        <a:cubicBezTo>
                          <a:pt x="906415" y="335258"/>
                          <a:pt x="764253" y="347853"/>
                          <a:pt x="651319" y="363099"/>
                        </a:cubicBezTo>
                        <a:cubicBezTo>
                          <a:pt x="665481" y="354120"/>
                          <a:pt x="680668" y="346708"/>
                          <a:pt x="695734" y="339416"/>
                        </a:cubicBezTo>
                        <a:cubicBezTo>
                          <a:pt x="730687" y="322422"/>
                          <a:pt x="765700" y="305487"/>
                          <a:pt x="800653" y="288493"/>
                        </a:cubicBezTo>
                        <a:cubicBezTo>
                          <a:pt x="846091" y="266437"/>
                          <a:pt x="912381" y="239439"/>
                          <a:pt x="910272" y="178211"/>
                        </a:cubicBezTo>
                        <a:cubicBezTo>
                          <a:pt x="909489" y="155250"/>
                          <a:pt x="894483" y="126746"/>
                          <a:pt x="867304" y="135062"/>
                        </a:cubicBezTo>
                        <a:cubicBezTo>
                          <a:pt x="773896" y="163687"/>
                          <a:pt x="689768" y="193819"/>
                          <a:pt x="601301" y="235280"/>
                        </a:cubicBezTo>
                        <a:cubicBezTo>
                          <a:pt x="576713" y="246791"/>
                          <a:pt x="542001" y="261857"/>
                          <a:pt x="519463" y="276983"/>
                        </a:cubicBezTo>
                      </a:path>
                    </a:pathLst>
                  </a:custGeom>
                  <a:solidFill>
                    <a:srgbClr val="DAF1F1"/>
                  </a:solidFill>
                  <a:ln cap="flat" cmpd="sng" w="9525">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7" name="Google Shape;247;g2d3b5114961_0_116"/>
                  <p:cNvGrpSpPr/>
                  <p:nvPr/>
                </p:nvGrpSpPr>
                <p:grpSpPr>
                  <a:xfrm>
                    <a:off x="7417080" y="1393200"/>
                    <a:ext cx="286240" cy="597778"/>
                    <a:chOff x="7417080" y="1393200"/>
                    <a:chExt cx="286240" cy="597778"/>
                  </a:xfrm>
                </p:grpSpPr>
                <p:sp>
                  <p:nvSpPr>
                    <p:cNvPr id="248" name="Google Shape;248;g2d3b5114961_0_116"/>
                    <p:cNvSpPr/>
                    <p:nvPr/>
                  </p:nvSpPr>
                  <p:spPr>
                    <a:xfrm>
                      <a:off x="7462440" y="1523160"/>
                      <a:ext cx="123978" cy="165325"/>
                    </a:xfrm>
                    <a:custGeom>
                      <a:rect b="b" l="l" r="r" t="t"/>
                      <a:pathLst>
                        <a:path extrusionOk="0" h="161687" w="121250">
                          <a:moveTo>
                            <a:pt x="0" y="0"/>
                          </a:moveTo>
                          <a:cubicBezTo>
                            <a:pt x="29830" y="12414"/>
                            <a:pt x="59299" y="28384"/>
                            <a:pt x="79729" y="53454"/>
                          </a:cubicBezTo>
                          <a:cubicBezTo>
                            <a:pt x="104377" y="83706"/>
                            <a:pt x="113175" y="123480"/>
                            <a:pt x="12125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g2d3b5114961_0_116"/>
                    <p:cNvSpPr/>
                    <p:nvPr/>
                  </p:nvSpPr>
                  <p:spPr>
                    <a:xfrm>
                      <a:off x="7576200" y="1559160"/>
                      <a:ext cx="127120" cy="74562"/>
                    </a:xfrm>
                    <a:custGeom>
                      <a:rect b="b" l="l" r="r" t="t"/>
                      <a:pathLst>
                        <a:path extrusionOk="0" h="73280" w="124323">
                          <a:moveTo>
                            <a:pt x="0" y="73281"/>
                          </a:moveTo>
                          <a:cubicBezTo>
                            <a:pt x="38267" y="55081"/>
                            <a:pt x="67254" y="39231"/>
                            <a:pt x="102026" y="14945"/>
                          </a:cubicBezTo>
                          <a:cubicBezTo>
                            <a:pt x="109378" y="9823"/>
                            <a:pt x="116670" y="4580"/>
                            <a:pt x="124324"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g2d3b5114961_0_116"/>
                    <p:cNvSpPr/>
                    <p:nvPr/>
                  </p:nvSpPr>
                  <p:spPr>
                    <a:xfrm>
                      <a:off x="7538040" y="1393200"/>
                      <a:ext cx="152934" cy="172226"/>
                    </a:xfrm>
                    <a:custGeom>
                      <a:rect b="b" l="l" r="r" t="t"/>
                      <a:pathLst>
                        <a:path extrusionOk="0" h="168436" w="149935">
                          <a:moveTo>
                            <a:pt x="149936" y="0"/>
                          </a:moveTo>
                          <a:cubicBezTo>
                            <a:pt x="142282" y="4520"/>
                            <a:pt x="134870" y="9461"/>
                            <a:pt x="127879" y="14945"/>
                          </a:cubicBezTo>
                          <a:cubicBezTo>
                            <a:pt x="107751" y="30855"/>
                            <a:pt x="91721" y="51224"/>
                            <a:pt x="75872" y="71412"/>
                          </a:cubicBezTo>
                          <a:cubicBezTo>
                            <a:pt x="53996" y="99315"/>
                            <a:pt x="21876" y="140474"/>
                            <a:pt x="0"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g2d3b5114961_0_116"/>
                    <p:cNvSpPr/>
                    <p:nvPr/>
                  </p:nvSpPr>
                  <p:spPr>
                    <a:xfrm>
                      <a:off x="7426440" y="1612080"/>
                      <a:ext cx="24471" cy="378898"/>
                    </a:xfrm>
                    <a:custGeom>
                      <a:rect b="b" l="l" r="r" t="t"/>
                      <a:pathLst>
                        <a:path extrusionOk="0" h="370560" w="24349">
                          <a:moveTo>
                            <a:pt x="17692" y="0"/>
                          </a:moveTo>
                          <a:cubicBezTo>
                            <a:pt x="35711" y="97808"/>
                            <a:pt x="12570" y="197725"/>
                            <a:pt x="2205" y="296618"/>
                          </a:cubicBezTo>
                          <a:cubicBezTo>
                            <a:pt x="-387" y="321325"/>
                            <a:pt x="-2074" y="346877"/>
                            <a:pt x="5338"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g2d3b5114961_0_116"/>
                    <p:cNvSpPr/>
                    <p:nvPr/>
                  </p:nvSpPr>
                  <p:spPr>
                    <a:xfrm>
                      <a:off x="7417080" y="1446480"/>
                      <a:ext cx="13329" cy="68690"/>
                    </a:xfrm>
                    <a:custGeom>
                      <a:rect b="b" l="l" r="r" t="t"/>
                      <a:pathLst>
                        <a:path extrusionOk="0" h="67675" w="13197">
                          <a:moveTo>
                            <a:pt x="0" y="0"/>
                          </a:moveTo>
                          <a:cubicBezTo>
                            <a:pt x="1265" y="26697"/>
                            <a:pt x="5966" y="49356"/>
                            <a:pt x="13198"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53" name="Google Shape;253;g2d3b5114961_0_116"/>
                <p:cNvSpPr/>
                <p:nvPr/>
              </p:nvSpPr>
              <p:spPr>
                <a:xfrm>
                  <a:off x="6264360" y="1947600"/>
                  <a:ext cx="2074624" cy="3376812"/>
                </a:xfrm>
                <a:custGeom>
                  <a:rect b="b" l="l" r="r" t="t"/>
                  <a:pathLst>
                    <a:path extrusionOk="0" h="3302506" w="2028972">
                      <a:moveTo>
                        <a:pt x="928198" y="1494658"/>
                      </a:moveTo>
                      <a:cubicBezTo>
                        <a:pt x="1134480" y="1017129"/>
                        <a:pt x="1243015" y="779209"/>
                        <a:pt x="1386020" y="445168"/>
                      </a:cubicBezTo>
                      <a:cubicBezTo>
                        <a:pt x="970081" y="233642"/>
                        <a:pt x="858774" y="174343"/>
                        <a:pt x="497735" y="0"/>
                      </a:cubicBezTo>
                      <a:cubicBezTo>
                        <a:pt x="490141" y="18260"/>
                        <a:pt x="62089" y="1208286"/>
                        <a:pt x="62089" y="1208286"/>
                      </a:cubicBezTo>
                      <a:cubicBezTo>
                        <a:pt x="-64284" y="1511472"/>
                        <a:pt x="5863" y="1861121"/>
                        <a:pt x="239625" y="2091871"/>
                      </a:cubicBezTo>
                      <a:cubicBezTo>
                        <a:pt x="663339" y="2510100"/>
                        <a:pt x="1095369" y="2911034"/>
                        <a:pt x="1535775" y="3302507"/>
                      </a:cubicBezTo>
                      <a:lnTo>
                        <a:pt x="2028973" y="2208782"/>
                      </a:lnTo>
                      <a:cubicBezTo>
                        <a:pt x="1533546" y="1907103"/>
                        <a:pt x="1389636" y="1833521"/>
                        <a:pt x="928198"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4" name="Google Shape;254;g2d3b5114961_0_116"/>
              <p:cNvGrpSpPr/>
              <p:nvPr/>
            </p:nvGrpSpPr>
            <p:grpSpPr>
              <a:xfrm>
                <a:off x="9358200" y="1025280"/>
                <a:ext cx="2074624" cy="4299132"/>
                <a:chOff x="9358200" y="1025280"/>
                <a:chExt cx="2074624" cy="4299132"/>
              </a:xfrm>
            </p:grpSpPr>
            <p:grpSp>
              <p:nvGrpSpPr>
                <p:cNvPr id="255" name="Google Shape;255;g2d3b5114961_0_116"/>
                <p:cNvGrpSpPr/>
                <p:nvPr/>
              </p:nvGrpSpPr>
              <p:grpSpPr>
                <a:xfrm>
                  <a:off x="9615240" y="1025280"/>
                  <a:ext cx="1065061" cy="1327542"/>
                  <a:chOff x="9615240" y="1025280"/>
                  <a:chExt cx="1065061" cy="1327542"/>
                </a:xfrm>
              </p:grpSpPr>
              <p:sp>
                <p:nvSpPr>
                  <p:cNvPr id="256" name="Google Shape;256;g2d3b5114961_0_116"/>
                  <p:cNvSpPr/>
                  <p:nvPr/>
                </p:nvSpPr>
                <p:spPr>
                  <a:xfrm>
                    <a:off x="9615240" y="1025280"/>
                    <a:ext cx="1065061" cy="1327542"/>
                  </a:xfrm>
                  <a:custGeom>
                    <a:rect b="b" l="l" r="r" t="t"/>
                    <a:pathLst>
                      <a:path extrusionOk="0" h="1298330" w="1041624">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7" name="Google Shape;257;g2d3b5114961_0_116"/>
                  <p:cNvGrpSpPr/>
                  <p:nvPr/>
                </p:nvGrpSpPr>
                <p:grpSpPr>
                  <a:xfrm>
                    <a:off x="9996480" y="1393200"/>
                    <a:ext cx="286209" cy="597778"/>
                    <a:chOff x="9996480" y="1393200"/>
                    <a:chExt cx="286209" cy="597778"/>
                  </a:xfrm>
                </p:grpSpPr>
                <p:sp>
                  <p:nvSpPr>
                    <p:cNvPr id="258" name="Google Shape;258;g2d3b5114961_0_116"/>
                    <p:cNvSpPr/>
                    <p:nvPr/>
                  </p:nvSpPr>
                  <p:spPr>
                    <a:xfrm>
                      <a:off x="10113480" y="1523160"/>
                      <a:ext cx="123978" cy="165325"/>
                    </a:xfrm>
                    <a:custGeom>
                      <a:rect b="b" l="l" r="r" t="t"/>
                      <a:pathLst>
                        <a:path extrusionOk="0" h="161687" w="121250">
                          <a:moveTo>
                            <a:pt x="121250" y="0"/>
                          </a:moveTo>
                          <a:cubicBezTo>
                            <a:pt x="91420" y="12414"/>
                            <a:pt x="61951" y="28384"/>
                            <a:pt x="41522" y="53454"/>
                          </a:cubicBezTo>
                          <a:cubicBezTo>
                            <a:pt x="16874" y="83706"/>
                            <a:pt x="8075" y="123480"/>
                            <a:pt x="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g2d3b5114961_0_116"/>
                    <p:cNvSpPr/>
                    <p:nvPr/>
                  </p:nvSpPr>
                  <p:spPr>
                    <a:xfrm>
                      <a:off x="9996480" y="1559160"/>
                      <a:ext cx="127120" cy="74562"/>
                    </a:xfrm>
                    <a:custGeom>
                      <a:rect b="b" l="l" r="r" t="t"/>
                      <a:pathLst>
                        <a:path extrusionOk="0" h="73280" w="124323">
                          <a:moveTo>
                            <a:pt x="124324" y="73281"/>
                          </a:moveTo>
                          <a:cubicBezTo>
                            <a:pt x="86057" y="55081"/>
                            <a:pt x="57070" y="39231"/>
                            <a:pt x="22298" y="14945"/>
                          </a:cubicBezTo>
                          <a:cubicBezTo>
                            <a:pt x="14945" y="9823"/>
                            <a:pt x="7654" y="4580"/>
                            <a:pt x="0"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g2d3b5114961_0_116"/>
                    <p:cNvSpPr/>
                    <p:nvPr/>
                  </p:nvSpPr>
                  <p:spPr>
                    <a:xfrm>
                      <a:off x="10008360" y="1393200"/>
                      <a:ext cx="152934" cy="172226"/>
                    </a:xfrm>
                    <a:custGeom>
                      <a:rect b="b" l="l" r="r" t="t"/>
                      <a:pathLst>
                        <a:path extrusionOk="0" h="168436" w="149935">
                          <a:moveTo>
                            <a:pt x="0" y="0"/>
                          </a:moveTo>
                          <a:cubicBezTo>
                            <a:pt x="7654" y="4520"/>
                            <a:pt x="15066" y="9461"/>
                            <a:pt x="22057" y="14945"/>
                          </a:cubicBezTo>
                          <a:cubicBezTo>
                            <a:pt x="42185" y="30855"/>
                            <a:pt x="58215" y="51224"/>
                            <a:pt x="74064" y="71412"/>
                          </a:cubicBezTo>
                          <a:cubicBezTo>
                            <a:pt x="95940" y="99315"/>
                            <a:pt x="128060" y="140474"/>
                            <a:pt x="149936"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g2d3b5114961_0_116"/>
                    <p:cNvSpPr/>
                    <p:nvPr/>
                  </p:nvSpPr>
                  <p:spPr>
                    <a:xfrm>
                      <a:off x="10248480" y="1612080"/>
                      <a:ext cx="24471" cy="378898"/>
                    </a:xfrm>
                    <a:custGeom>
                      <a:rect b="b" l="l" r="r" t="t"/>
                      <a:pathLst>
                        <a:path extrusionOk="0" h="370560" w="24349">
                          <a:moveTo>
                            <a:pt x="6657" y="0"/>
                          </a:moveTo>
                          <a:cubicBezTo>
                            <a:pt x="-11362" y="97808"/>
                            <a:pt x="11780" y="197725"/>
                            <a:pt x="22145" y="296618"/>
                          </a:cubicBezTo>
                          <a:cubicBezTo>
                            <a:pt x="24737" y="321325"/>
                            <a:pt x="26424" y="346877"/>
                            <a:pt x="19011"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g2d3b5114961_0_116"/>
                    <p:cNvSpPr/>
                    <p:nvPr/>
                  </p:nvSpPr>
                  <p:spPr>
                    <a:xfrm>
                      <a:off x="10269360" y="1446480"/>
                      <a:ext cx="13329" cy="68690"/>
                    </a:xfrm>
                    <a:custGeom>
                      <a:rect b="b" l="l" r="r" t="t"/>
                      <a:pathLst>
                        <a:path extrusionOk="0" h="67675" w="13197">
                          <a:moveTo>
                            <a:pt x="13198" y="0"/>
                          </a:moveTo>
                          <a:cubicBezTo>
                            <a:pt x="11932" y="26697"/>
                            <a:pt x="7232" y="49356"/>
                            <a:pt x="0"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63" name="Google Shape;263;g2d3b5114961_0_116"/>
                <p:cNvSpPr/>
                <p:nvPr/>
              </p:nvSpPr>
              <p:spPr>
                <a:xfrm>
                  <a:off x="9358200" y="1947600"/>
                  <a:ext cx="2074624" cy="3376812"/>
                </a:xfrm>
                <a:custGeom>
                  <a:rect b="b" l="l" r="r" t="t"/>
                  <a:pathLst>
                    <a:path extrusionOk="0" h="3302506" w="2028972">
                      <a:moveTo>
                        <a:pt x="1100775" y="1494658"/>
                      </a:moveTo>
                      <a:cubicBezTo>
                        <a:pt x="894493" y="1017129"/>
                        <a:pt x="785958" y="779209"/>
                        <a:pt x="642953" y="445168"/>
                      </a:cubicBezTo>
                      <a:cubicBezTo>
                        <a:pt x="1058892" y="233642"/>
                        <a:pt x="1170199" y="174343"/>
                        <a:pt x="1531238" y="0"/>
                      </a:cubicBezTo>
                      <a:cubicBezTo>
                        <a:pt x="1538831" y="18260"/>
                        <a:pt x="1966884" y="1208286"/>
                        <a:pt x="1966884" y="1208286"/>
                      </a:cubicBezTo>
                      <a:cubicBezTo>
                        <a:pt x="2093257" y="1511472"/>
                        <a:pt x="2023110" y="1861121"/>
                        <a:pt x="1789347" y="2091871"/>
                      </a:cubicBezTo>
                      <a:cubicBezTo>
                        <a:pt x="1365634" y="2510100"/>
                        <a:pt x="933604" y="2911034"/>
                        <a:pt x="493197" y="3302507"/>
                      </a:cubicBezTo>
                      <a:lnTo>
                        <a:pt x="0" y="2208782"/>
                      </a:lnTo>
                      <a:cubicBezTo>
                        <a:pt x="495427" y="1907103"/>
                        <a:pt x="639337" y="1833521"/>
                        <a:pt x="1100775"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4" name="Google Shape;264;g2d3b5114961_0_116"/>
              <p:cNvSpPr/>
              <p:nvPr/>
            </p:nvSpPr>
            <p:spPr>
              <a:xfrm>
                <a:off x="7411320" y="4178160"/>
                <a:ext cx="2880968" cy="2384638"/>
              </a:xfrm>
              <a:custGeom>
                <a:rect b="b" l="l" r="r" t="t"/>
                <a:pathLst>
                  <a:path extrusionOk="0" h="2326476" w="281070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5" name="Google Shape;265;g2d3b5114961_0_116"/>
              <p:cNvGrpSpPr/>
              <p:nvPr/>
            </p:nvGrpSpPr>
            <p:grpSpPr>
              <a:xfrm>
                <a:off x="6104160" y="1681200"/>
                <a:ext cx="5320407" cy="4822061"/>
                <a:chOff x="6104160" y="1681200"/>
                <a:chExt cx="5320407" cy="4822061"/>
              </a:xfrm>
            </p:grpSpPr>
            <p:sp>
              <p:nvSpPr>
                <p:cNvPr id="266" name="Google Shape;266;g2d3b5114961_0_116"/>
                <p:cNvSpPr/>
                <p:nvPr/>
              </p:nvSpPr>
              <p:spPr>
                <a:xfrm>
                  <a:off x="6785280" y="3341520"/>
                  <a:ext cx="3456868" cy="3161741"/>
                </a:xfrm>
                <a:custGeom>
                  <a:rect b="b" l="l" r="r" t="t"/>
                  <a:pathLst>
                    <a:path extrusionOk="0" h="3092167" w="3380800">
                      <a:moveTo>
                        <a:pt x="677208" y="146241"/>
                      </a:moveTo>
                      <a:cubicBezTo>
                        <a:pt x="431513" y="385005"/>
                        <a:pt x="195762" y="630821"/>
                        <a:pt x="58963" y="952267"/>
                      </a:cubicBezTo>
                      <a:cubicBezTo>
                        <a:pt x="18346" y="1047724"/>
                        <a:pt x="-47583" y="1221103"/>
                        <a:pt x="53359" y="1303182"/>
                      </a:cubicBezTo>
                      <a:cubicBezTo>
                        <a:pt x="216794" y="1436063"/>
                        <a:pt x="593261" y="1197660"/>
                        <a:pt x="720116" y="1107325"/>
                      </a:cubicBezTo>
                      <a:cubicBezTo>
                        <a:pt x="984251" y="919303"/>
                        <a:pt x="1208130" y="675837"/>
                        <a:pt x="1306300" y="361623"/>
                      </a:cubicBezTo>
                      <a:cubicBezTo>
                        <a:pt x="1324258" y="304192"/>
                        <a:pt x="1401034" y="18120"/>
                        <a:pt x="1278759" y="463"/>
                      </a:cubicBezTo>
                      <a:cubicBezTo>
                        <a:pt x="1207106" y="-9902"/>
                        <a:pt x="1096884" y="156847"/>
                        <a:pt x="1065245" y="194633"/>
                      </a:cubicBezTo>
                      <a:cubicBezTo>
                        <a:pt x="889276" y="404832"/>
                        <a:pt x="743136" y="620696"/>
                        <a:pt x="641351" y="874105"/>
                      </a:cubicBezTo>
                      <a:cubicBezTo>
                        <a:pt x="506421" y="1210195"/>
                        <a:pt x="400598" y="1583890"/>
                        <a:pt x="510037" y="1944568"/>
                      </a:cubicBezTo>
                      <a:cubicBezTo>
                        <a:pt x="609713" y="2273245"/>
                        <a:pt x="953095" y="2340500"/>
                        <a:pt x="1253569" y="2218646"/>
                      </a:cubicBezTo>
                      <a:cubicBezTo>
                        <a:pt x="1656673" y="2055091"/>
                        <a:pt x="1941599" y="1630172"/>
                        <a:pt x="2146495" y="1266843"/>
                      </a:cubicBezTo>
                      <a:cubicBezTo>
                        <a:pt x="2260153" y="1065321"/>
                        <a:pt x="2478970" y="618346"/>
                        <a:pt x="2294262" y="394045"/>
                      </a:cubicBezTo>
                      <a:cubicBezTo>
                        <a:pt x="2110096" y="170406"/>
                        <a:pt x="1767076" y="712779"/>
                        <a:pt x="1714706" y="801849"/>
                      </a:cubicBezTo>
                      <a:cubicBezTo>
                        <a:pt x="1515776" y="1140048"/>
                        <a:pt x="1414172" y="1591784"/>
                        <a:pt x="1406157" y="1981148"/>
                      </a:cubicBezTo>
                      <a:cubicBezTo>
                        <a:pt x="1401697" y="2199543"/>
                        <a:pt x="1432371" y="2561305"/>
                        <a:pt x="1613825" y="2714315"/>
                      </a:cubicBezTo>
                      <a:cubicBezTo>
                        <a:pt x="1855302" y="2917885"/>
                        <a:pt x="2272928" y="2582579"/>
                        <a:pt x="2438894" y="2409682"/>
                      </a:cubicBezTo>
                      <a:cubicBezTo>
                        <a:pt x="2700258" y="2137291"/>
                        <a:pt x="2979158" y="1767091"/>
                        <a:pt x="3047015" y="1388455"/>
                      </a:cubicBezTo>
                      <a:cubicBezTo>
                        <a:pt x="3071482" y="1251958"/>
                        <a:pt x="3110472" y="995476"/>
                        <a:pt x="2899489" y="1051280"/>
                      </a:cubicBezTo>
                      <a:cubicBezTo>
                        <a:pt x="2720205" y="1098708"/>
                        <a:pt x="2526277" y="1359769"/>
                        <a:pt x="2440341" y="1522843"/>
                      </a:cubicBezTo>
                      <a:cubicBezTo>
                        <a:pt x="2362239" y="1671091"/>
                        <a:pt x="2301855" y="1830850"/>
                        <a:pt x="2273411" y="1996093"/>
                      </a:cubicBezTo>
                      <a:cubicBezTo>
                        <a:pt x="2233215" y="2229675"/>
                        <a:pt x="2269674" y="2514601"/>
                        <a:pt x="2455768" y="2683219"/>
                      </a:cubicBezTo>
                      <a:cubicBezTo>
                        <a:pt x="2795293" y="2990865"/>
                        <a:pt x="3333689" y="2388349"/>
                        <a:pt x="3380453" y="2009652"/>
                      </a:cubicBezTo>
                      <a:cubicBezTo>
                        <a:pt x="3385334" y="1970059"/>
                        <a:pt x="3337726" y="1946556"/>
                        <a:pt x="3308559" y="1973795"/>
                      </a:cubicBezTo>
                      <a:cubicBezTo>
                        <a:pt x="3240160" y="2037615"/>
                        <a:pt x="3182246" y="2145426"/>
                        <a:pt x="3151451" y="2209667"/>
                      </a:cubicBezTo>
                      <a:cubicBezTo>
                        <a:pt x="3064913" y="2390217"/>
                        <a:pt x="3080762" y="2611565"/>
                        <a:pt x="3137892" y="2797961"/>
                      </a:cubicBezTo>
                      <a:cubicBezTo>
                        <a:pt x="3161274" y="2874375"/>
                        <a:pt x="3220996" y="2994601"/>
                        <a:pt x="3299820" y="309216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g2d3b5114961_0_116"/>
                <p:cNvSpPr/>
                <p:nvPr/>
              </p:nvSpPr>
              <p:spPr>
                <a:xfrm>
                  <a:off x="9643320" y="2916360"/>
                  <a:ext cx="1757589" cy="1972082"/>
                </a:xfrm>
                <a:custGeom>
                  <a:rect b="b" l="l" r="r" t="t"/>
                  <a:pathLst>
                    <a:path extrusionOk="0" h="1928687" w="1718913">
                      <a:moveTo>
                        <a:pt x="73495" y="307596"/>
                      </a:moveTo>
                      <a:cubicBezTo>
                        <a:pt x="38241" y="544794"/>
                        <a:pt x="-70535" y="790248"/>
                        <a:pt x="69819" y="996229"/>
                      </a:cubicBezTo>
                      <a:cubicBezTo>
                        <a:pt x="176968" y="1153396"/>
                        <a:pt x="355709" y="1268982"/>
                        <a:pt x="554158" y="1179430"/>
                      </a:cubicBezTo>
                      <a:cubicBezTo>
                        <a:pt x="758331" y="1087287"/>
                        <a:pt x="893683" y="888297"/>
                        <a:pt x="965999" y="682557"/>
                      </a:cubicBezTo>
                      <a:cubicBezTo>
                        <a:pt x="1024274" y="516772"/>
                        <a:pt x="1099483" y="182368"/>
                        <a:pt x="975400" y="27973"/>
                      </a:cubicBezTo>
                      <a:cubicBezTo>
                        <a:pt x="836432" y="-144863"/>
                        <a:pt x="522519" y="535513"/>
                        <a:pt x="488470" y="639769"/>
                      </a:cubicBezTo>
                      <a:cubicBezTo>
                        <a:pt x="372885" y="993457"/>
                        <a:pt x="356372" y="1508409"/>
                        <a:pt x="762850" y="1678714"/>
                      </a:cubicBezTo>
                      <a:cubicBezTo>
                        <a:pt x="1201027" y="1862277"/>
                        <a:pt x="1581291" y="1140922"/>
                        <a:pt x="1670662" y="828033"/>
                      </a:cubicBezTo>
                      <a:cubicBezTo>
                        <a:pt x="1703807" y="712086"/>
                        <a:pt x="1808183" y="158565"/>
                        <a:pt x="1543325" y="232388"/>
                      </a:cubicBezTo>
                      <a:cubicBezTo>
                        <a:pt x="1368801" y="281020"/>
                        <a:pt x="1287144" y="736673"/>
                        <a:pt x="1264907" y="863709"/>
                      </a:cubicBezTo>
                      <a:cubicBezTo>
                        <a:pt x="1218865" y="1126459"/>
                        <a:pt x="1229833" y="1414639"/>
                        <a:pt x="1300944" y="1671422"/>
                      </a:cubicBezTo>
                      <a:cubicBezTo>
                        <a:pt x="1311491" y="1709449"/>
                        <a:pt x="1344756" y="1816176"/>
                        <a:pt x="1393268" y="1928688"/>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2d3b5114961_0_116"/>
                <p:cNvSpPr/>
                <p:nvPr/>
              </p:nvSpPr>
              <p:spPr>
                <a:xfrm>
                  <a:off x="10065240" y="1681200"/>
                  <a:ext cx="1359327" cy="1132782"/>
                </a:xfrm>
                <a:custGeom>
                  <a:rect b="b" l="l" r="r" t="t"/>
                  <a:pathLst>
                    <a:path extrusionOk="0" h="1107855" w="1329415">
                      <a:moveTo>
                        <a:pt x="0" y="462590"/>
                      </a:moveTo>
                      <a:cubicBezTo>
                        <a:pt x="69484" y="732390"/>
                        <a:pt x="111488" y="989354"/>
                        <a:pt x="426787" y="1025272"/>
                      </a:cubicBezTo>
                      <a:cubicBezTo>
                        <a:pt x="602757" y="1045339"/>
                        <a:pt x="802290" y="980375"/>
                        <a:pt x="897627" y="826582"/>
                      </a:cubicBezTo>
                      <a:cubicBezTo>
                        <a:pt x="1012007" y="641935"/>
                        <a:pt x="1064195" y="324888"/>
                        <a:pt x="972293" y="122884"/>
                      </a:cubicBezTo>
                      <a:cubicBezTo>
                        <a:pt x="910644" y="-12649"/>
                        <a:pt x="830794" y="-42299"/>
                        <a:pt x="709182" y="65272"/>
                      </a:cubicBezTo>
                      <a:cubicBezTo>
                        <a:pt x="422328" y="319042"/>
                        <a:pt x="546531" y="802838"/>
                        <a:pt x="803073" y="1029309"/>
                      </a:cubicBezTo>
                      <a:cubicBezTo>
                        <a:pt x="977054" y="1182861"/>
                        <a:pt x="1248240" y="1100119"/>
                        <a:pt x="1329416" y="87798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g2d3b5114961_0_116"/>
                <p:cNvSpPr/>
                <p:nvPr/>
              </p:nvSpPr>
              <p:spPr>
                <a:xfrm>
                  <a:off x="6104160" y="1792800"/>
                  <a:ext cx="1809076" cy="1647583"/>
                </a:xfrm>
                <a:custGeom>
                  <a:rect b="b" l="l" r="r" t="t"/>
                  <a:pathLst>
                    <a:path extrusionOk="0" h="1611328" w="1769267">
                      <a:moveTo>
                        <a:pt x="842780" y="0"/>
                      </a:moveTo>
                      <a:cubicBezTo>
                        <a:pt x="569846" y="213273"/>
                        <a:pt x="112807" y="493017"/>
                        <a:pt x="14517" y="863517"/>
                      </a:cubicBezTo>
                      <a:cubicBezTo>
                        <a:pt x="-66357" y="1168271"/>
                        <a:pt x="205010" y="1270839"/>
                        <a:pt x="473184" y="1249024"/>
                      </a:cubicBezTo>
                      <a:cubicBezTo>
                        <a:pt x="804995" y="1222026"/>
                        <a:pt x="1132046" y="1090832"/>
                        <a:pt x="1346404" y="831518"/>
                      </a:cubicBezTo>
                      <a:cubicBezTo>
                        <a:pt x="1367677" y="805785"/>
                        <a:pt x="1694305" y="338501"/>
                        <a:pt x="1529605" y="300716"/>
                      </a:cubicBezTo>
                      <a:cubicBezTo>
                        <a:pt x="1466449" y="286252"/>
                        <a:pt x="1231179" y="571118"/>
                        <a:pt x="1202856" y="599623"/>
                      </a:cubicBezTo>
                      <a:cubicBezTo>
                        <a:pt x="1080099" y="723224"/>
                        <a:pt x="966260" y="847126"/>
                        <a:pt x="868814" y="992241"/>
                      </a:cubicBezTo>
                      <a:cubicBezTo>
                        <a:pt x="761665" y="1151758"/>
                        <a:pt x="685794" y="1357438"/>
                        <a:pt x="851579" y="1512135"/>
                      </a:cubicBezTo>
                      <a:cubicBezTo>
                        <a:pt x="1067805" y="1714018"/>
                        <a:pt x="1375149" y="1437649"/>
                        <a:pt x="1522494" y="1277770"/>
                      </a:cubicBezTo>
                      <a:cubicBezTo>
                        <a:pt x="1604633" y="1188579"/>
                        <a:pt x="1813447" y="971510"/>
                        <a:pt x="1760897" y="840858"/>
                      </a:cubicBezTo>
                      <a:cubicBezTo>
                        <a:pt x="1579563" y="808015"/>
                        <a:pt x="1371895" y="1115359"/>
                        <a:pt x="1326938" y="1264572"/>
                      </a:cubicBezTo>
                      <a:cubicBezTo>
                        <a:pt x="1300061" y="1353883"/>
                        <a:pt x="1291805" y="1503336"/>
                        <a:pt x="1337906" y="1611329"/>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0" name="Google Shape;270;g2d3b5114961_0_116"/>
              <p:cNvSpPr/>
              <p:nvPr/>
            </p:nvSpPr>
            <p:spPr>
              <a:xfrm>
                <a:off x="9392040" y="4187160"/>
                <a:ext cx="568132" cy="1053571"/>
              </a:xfrm>
              <a:custGeom>
                <a:rect b="b" l="l" r="r" t="t"/>
                <a:pathLst>
                  <a:path extrusionOk="0" h="1030387" w="555630">
                    <a:moveTo>
                      <a:pt x="555631" y="1030387"/>
                    </a:moveTo>
                    <a:cubicBezTo>
                      <a:pt x="370862" y="603480"/>
                      <a:pt x="101845" y="16138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g2d3b5114961_0_116"/>
              <p:cNvSpPr/>
              <p:nvPr/>
            </p:nvSpPr>
            <p:spPr>
              <a:xfrm>
                <a:off x="7736400" y="4187160"/>
                <a:ext cx="568132" cy="1053571"/>
              </a:xfrm>
              <a:custGeom>
                <a:rect b="b" l="l" r="r" t="t"/>
                <a:pathLst>
                  <a:path extrusionOk="0" h="1030387" w="555630">
                    <a:moveTo>
                      <a:pt x="0" y="1030387"/>
                    </a:moveTo>
                    <a:cubicBezTo>
                      <a:pt x="184768" y="603480"/>
                      <a:pt x="453785" y="161386"/>
                      <a:pt x="555631"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72" name="Google Shape;272;g2d3b5114961_0_116"/>
          <p:cNvGrpSpPr/>
          <p:nvPr/>
        </p:nvGrpSpPr>
        <p:grpSpPr>
          <a:xfrm>
            <a:off x="0" y="1107675"/>
            <a:ext cx="5567581" cy="1282806"/>
            <a:chOff x="-1697131" y="3216044"/>
            <a:chExt cx="5567581" cy="1282806"/>
          </a:xfrm>
        </p:grpSpPr>
        <p:sp>
          <p:nvSpPr>
            <p:cNvPr id="273" name="Google Shape;273;g2d3b5114961_0_116"/>
            <p:cNvSpPr/>
            <p:nvPr/>
          </p:nvSpPr>
          <p:spPr>
            <a:xfrm>
              <a:off x="2587650" y="3216050"/>
              <a:ext cx="1282800" cy="12828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4" name="Google Shape;274;g2d3b5114961_0_116"/>
            <p:cNvSpPr/>
            <p:nvPr/>
          </p:nvSpPr>
          <p:spPr>
            <a:xfrm>
              <a:off x="-1697131" y="3216044"/>
              <a:ext cx="4306800" cy="1282800"/>
            </a:xfrm>
            <a:prstGeom prst="rect">
              <a:avLst/>
            </a:prstGeom>
            <a:solidFill>
              <a:srgbClr val="7EC5B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
        <p:nvSpPr>
          <p:cNvPr id="275" name="Google Shape;275;g2d3b5114961_0_116"/>
          <p:cNvSpPr txBox="1"/>
          <p:nvPr/>
        </p:nvSpPr>
        <p:spPr>
          <a:xfrm>
            <a:off x="344125" y="1241175"/>
            <a:ext cx="5153100" cy="10158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3000">
                <a:solidFill>
                  <a:schemeClr val="dk1"/>
                </a:solidFill>
                <a:latin typeface="Work Sans Medium"/>
                <a:ea typeface="Work Sans Medium"/>
                <a:cs typeface="Work Sans Medium"/>
                <a:sym typeface="Work Sans Medium"/>
              </a:rPr>
              <a:t>Exercises</a:t>
            </a:r>
            <a:r>
              <a:rPr lang="en-US" sz="3000">
                <a:solidFill>
                  <a:schemeClr val="dk1"/>
                </a:solidFill>
                <a:latin typeface="Work Sans Medium"/>
                <a:ea typeface="Work Sans Medium"/>
                <a:cs typeface="Work Sans Medium"/>
                <a:sym typeface="Work Sans Medium"/>
              </a:rPr>
              <a:t> done </a:t>
            </a:r>
            <a:r>
              <a:rPr lang="en-US" sz="3000">
                <a:solidFill>
                  <a:schemeClr val="dk1"/>
                </a:solidFill>
                <a:latin typeface="Work Sans Medium"/>
                <a:ea typeface="Work Sans Medium"/>
                <a:cs typeface="Work Sans Medium"/>
                <a:sym typeface="Work Sans Medium"/>
              </a:rPr>
              <a:t>through</a:t>
            </a:r>
            <a:r>
              <a:rPr lang="en-US" sz="3000">
                <a:solidFill>
                  <a:schemeClr val="dk1"/>
                </a:solidFill>
                <a:latin typeface="Work Sans Medium"/>
                <a:ea typeface="Work Sans Medium"/>
                <a:cs typeface="Work Sans Medium"/>
                <a:sym typeface="Work Sans Medium"/>
              </a:rPr>
              <a:t> the training </a:t>
            </a:r>
            <a:endParaRPr sz="3000">
              <a:solidFill>
                <a:schemeClr val="dk1"/>
              </a:solidFill>
              <a:latin typeface="Work Sans Medium"/>
              <a:ea typeface="Work Sans Medium"/>
              <a:cs typeface="Work Sans Medium"/>
              <a:sym typeface="Work Sans Medium"/>
            </a:endParaRPr>
          </a:p>
        </p:txBody>
      </p:sp>
      <p:sp>
        <p:nvSpPr>
          <p:cNvPr id="276" name="Google Shape;276;g2d3b5114961_0_116"/>
          <p:cNvSpPr txBox="1"/>
          <p:nvPr/>
        </p:nvSpPr>
        <p:spPr>
          <a:xfrm>
            <a:off x="590550" y="2917750"/>
            <a:ext cx="5038800" cy="160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b="1" lang="en-US" sz="2800">
                <a:solidFill>
                  <a:schemeClr val="dk1"/>
                </a:solidFill>
                <a:latin typeface="Calibri"/>
                <a:ea typeface="Calibri"/>
                <a:cs typeface="Calibri"/>
                <a:sym typeface="Calibri"/>
              </a:rPr>
              <a:t>Exercises = </a:t>
            </a:r>
            <a:br>
              <a:rPr b="1" lang="en-US" sz="2800">
                <a:solidFill>
                  <a:schemeClr val="dk1"/>
                </a:solidFill>
                <a:latin typeface="Calibri"/>
                <a:ea typeface="Calibri"/>
                <a:cs typeface="Calibri"/>
                <a:sym typeface="Calibri"/>
              </a:rPr>
            </a:br>
            <a:r>
              <a:rPr b="1" lang="en-US" sz="2800">
                <a:solidFill>
                  <a:schemeClr val="dk1"/>
                </a:solidFill>
                <a:latin typeface="Calibri"/>
                <a:ea typeface="Calibri"/>
                <a:cs typeface="Calibri"/>
                <a:sym typeface="Calibri"/>
              </a:rPr>
              <a:t>	Anxiety Relief Methods = </a:t>
            </a:r>
            <a:br>
              <a:rPr b="1" lang="en-US" sz="2800">
                <a:solidFill>
                  <a:schemeClr val="dk1"/>
                </a:solidFill>
                <a:latin typeface="Calibri"/>
                <a:ea typeface="Calibri"/>
                <a:cs typeface="Calibri"/>
                <a:sym typeface="Calibri"/>
              </a:rPr>
            </a:br>
            <a:r>
              <a:rPr b="1" lang="en-US" sz="2800">
                <a:solidFill>
                  <a:schemeClr val="dk1"/>
                </a:solidFill>
                <a:latin typeface="Calibri"/>
                <a:ea typeface="Calibri"/>
                <a:cs typeface="Calibri"/>
                <a:sym typeface="Calibri"/>
              </a:rPr>
              <a:t>				   learning outcome</a:t>
            </a:r>
            <a:endParaRPr b="1" sz="2800">
              <a:solidFill>
                <a:srgbClr val="4BA798"/>
              </a:solidFill>
              <a:latin typeface="Calibri"/>
              <a:ea typeface="Calibri"/>
              <a:cs typeface="Calibri"/>
              <a:sym typeface="Calibri"/>
            </a:endParaRPr>
          </a:p>
        </p:txBody>
      </p:sp>
      <p:sp>
        <p:nvSpPr>
          <p:cNvPr id="277" name="Google Shape;277;g2d3b5114961_0_116"/>
          <p:cNvSpPr txBox="1"/>
          <p:nvPr/>
        </p:nvSpPr>
        <p:spPr>
          <a:xfrm>
            <a:off x="542925" y="4705350"/>
            <a:ext cx="45054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1000"/>
              </a:spcAft>
              <a:buNone/>
            </a:pPr>
            <a:r>
              <a:rPr b="1" lang="en-US" sz="1800">
                <a:solidFill>
                  <a:srgbClr val="4BA798"/>
                </a:solidFill>
                <a:latin typeface="Calibri"/>
                <a:ea typeface="Calibri"/>
                <a:cs typeface="Calibri"/>
                <a:sym typeface="Calibri"/>
              </a:rPr>
              <a:t>NB! You don’t have to do the exercises, </a:t>
            </a:r>
            <a:br>
              <a:rPr b="1" lang="en-US" sz="1800">
                <a:solidFill>
                  <a:srgbClr val="4BA798"/>
                </a:solidFill>
                <a:latin typeface="Calibri"/>
                <a:ea typeface="Calibri"/>
                <a:cs typeface="Calibri"/>
                <a:sym typeface="Calibri"/>
              </a:rPr>
            </a:br>
            <a:r>
              <a:rPr b="1" lang="en-US" sz="1800">
                <a:solidFill>
                  <a:srgbClr val="4BA798"/>
                </a:solidFill>
                <a:latin typeface="Calibri"/>
                <a:ea typeface="Calibri"/>
                <a:cs typeface="Calibri"/>
                <a:sym typeface="Calibri"/>
              </a:rPr>
              <a:t>but try first and stop when needed.</a:t>
            </a:r>
            <a:endParaRPr b="1" sz="1800">
              <a:solidFill>
                <a:srgbClr val="4BA798"/>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grpSp>
        <p:nvGrpSpPr>
          <p:cNvPr id="282" name="Google Shape;282;g30b09a567b1_0_0"/>
          <p:cNvGrpSpPr/>
          <p:nvPr/>
        </p:nvGrpSpPr>
        <p:grpSpPr>
          <a:xfrm>
            <a:off x="4268493" y="1544355"/>
            <a:ext cx="3655025" cy="3769294"/>
            <a:chOff x="7339680" y="2555280"/>
            <a:chExt cx="3655025" cy="3769294"/>
          </a:xfrm>
        </p:grpSpPr>
        <p:sp>
          <p:nvSpPr>
            <p:cNvPr id="283" name="Google Shape;283;g30b09a567b1_0_0"/>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g30b09a567b1_0_0"/>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g30b09a567b1_0_0"/>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g30b09a567b1_0_0"/>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7" name="Google Shape;287;g30b09a567b1_0_0"/>
            <p:cNvGrpSpPr/>
            <p:nvPr/>
          </p:nvGrpSpPr>
          <p:grpSpPr>
            <a:xfrm>
              <a:off x="7653240" y="3197160"/>
              <a:ext cx="2942116" cy="2738870"/>
              <a:chOff x="7653240" y="3197160"/>
              <a:chExt cx="2942116" cy="2738870"/>
            </a:xfrm>
          </p:grpSpPr>
          <p:sp>
            <p:nvSpPr>
              <p:cNvPr id="288" name="Google Shape;288;g30b09a567b1_0_0"/>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g30b09a567b1_0_0"/>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g30b09a567b1_0_0"/>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g30b09a567b1_0_0"/>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30b09a567b1_0_0"/>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30b09a567b1_0_0"/>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g30b09a567b1_0_0"/>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5" name="Google Shape;295;g30b09a567b1_0_0"/>
              <p:cNvGrpSpPr/>
              <p:nvPr/>
            </p:nvGrpSpPr>
            <p:grpSpPr>
              <a:xfrm>
                <a:off x="8632800" y="3431160"/>
                <a:ext cx="1236900" cy="1076380"/>
                <a:chOff x="8632800" y="3431160"/>
                <a:chExt cx="1236900" cy="1076380"/>
              </a:xfrm>
            </p:grpSpPr>
            <p:sp>
              <p:nvSpPr>
                <p:cNvPr id="296" name="Google Shape;296;g30b09a567b1_0_0"/>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g30b09a567b1_0_0"/>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g30b09a567b1_0_0"/>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 name="Google Shape;299;g30b09a567b1_0_0"/>
                <p:cNvGrpSpPr/>
                <p:nvPr/>
              </p:nvGrpSpPr>
              <p:grpSpPr>
                <a:xfrm>
                  <a:off x="9015120" y="3859920"/>
                  <a:ext cx="432364" cy="254964"/>
                  <a:chOff x="9015120" y="3859920"/>
                  <a:chExt cx="432364" cy="254964"/>
                </a:xfrm>
              </p:grpSpPr>
              <p:sp>
                <p:nvSpPr>
                  <p:cNvPr id="300" name="Google Shape;300;g30b09a567b1_0_0"/>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g30b09a567b1_0_0"/>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2" name="Google Shape;302;g30b09a567b1_0_0"/>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03" name="Google Shape;303;g30b09a567b1_0_0"/>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304" name="Google Shape;304;g30b09a567b1_0_0"/>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305" name="Google Shape;305;g30b09a567b1_0_0"/>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306" name="Google Shape;306;g30b09a567b1_0_0"/>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307" name="Google Shape;307;g30b09a567b1_0_0"/>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2019-01-23T07:32:06Z</dcterms:created>
  <dc:creator>SlideFactory</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47.0</vt:r8>
  </property>
</Properties>
</file>